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8.xml" ContentType="application/vnd.openxmlformats-officedocument.theme+xml"/>
  <Override PartName="/ppt/tags/tag7.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0.xml" ContentType="application/vnd.openxmlformats-officedocument.theme+xml"/>
  <Override PartName="/ppt/tags/tag10.xml" ContentType="application/vnd.openxmlformats-officedocument.presentationml.tags+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2.xml" ContentType="application/vnd.openxmlformats-officedocument.theme+xml"/>
  <Override PartName="/ppt/tags/tag11.xml" ContentType="application/vnd.openxmlformats-officedocument.presentationml.tags+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4.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5.xml" ContentType="application/vnd.openxmlformats-officedocument.theme+xml"/>
  <Override PartName="/ppt/tags/tag12.xml" ContentType="application/vnd.openxmlformats-officedocument.presentationml.tags+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6.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heme/theme1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theme/themeOverride3.xml" ContentType="application/vnd.openxmlformats-officedocument.themeOverride+xml"/>
  <Override PartName="/ppt/charts/chart8.xml" ContentType="application/vnd.openxmlformats-officedocument.drawingml.chart+xml"/>
  <Override PartName="/ppt/theme/themeOverride4.xml" ContentType="application/vnd.openxmlformats-officedocument.themeOverride+xml"/>
  <Override PartName="/ppt/charts/chart9.xml" ContentType="application/vnd.openxmlformats-officedocument.drawingml.chart+xml"/>
  <Override PartName="/ppt/theme/themeOverride5.xml" ContentType="application/vnd.openxmlformats-officedocument.themeOverride+xml"/>
  <Override PartName="/ppt/charts/chart10.xml" ContentType="application/vnd.openxmlformats-officedocument.drawingml.chart+xml"/>
  <Override PartName="/ppt/theme/themeOverride6.xml" ContentType="application/vnd.openxmlformats-officedocument.themeOverride+xml"/>
  <Override PartName="/ppt/charts/chart11.xml" ContentType="application/vnd.openxmlformats-officedocument.drawingml.chart+xml"/>
  <Override PartName="/ppt/theme/themeOverride7.xml" ContentType="application/vnd.openxmlformats-officedocument.themeOverride+xml"/>
  <Override PartName="/ppt/charts/chart12.xml" ContentType="application/vnd.openxmlformats-officedocument.drawingml.chart+xml"/>
  <Override PartName="/ppt/theme/themeOverride8.xml" ContentType="application/vnd.openxmlformats-officedocument.themeOverride+xml"/>
  <Override PartName="/ppt/charts/chart13.xml" ContentType="application/vnd.openxmlformats-officedocument.drawingml.chart+xml"/>
  <Override PartName="/ppt/theme/themeOverride9.xml" ContentType="application/vnd.openxmlformats-officedocument.themeOverride+xml"/>
  <Override PartName="/ppt/charts/chart14.xml" ContentType="application/vnd.openxmlformats-officedocument.drawingml.chart+xml"/>
  <Override PartName="/ppt/theme/themeOverride10.xml" ContentType="application/vnd.openxmlformats-officedocument.themeOverride+xml"/>
  <Override PartName="/ppt/charts/chart15.xml" ContentType="application/vnd.openxmlformats-officedocument.drawingml.chart+xml"/>
  <Override PartName="/ppt/theme/themeOverride11.xml" ContentType="application/vnd.openxmlformats-officedocument.themeOverride+xml"/>
  <Override PartName="/ppt/charts/chart16.xml" ContentType="application/vnd.openxmlformats-officedocument.drawingml.chart+xml"/>
  <Override PartName="/ppt/theme/themeOverride12.xml" ContentType="application/vnd.openxmlformats-officedocument.themeOverride+xml"/>
  <Override PartName="/ppt/charts/chart17.xml" ContentType="application/vnd.openxmlformats-officedocument.drawingml.chart+xml"/>
  <Override PartName="/ppt/theme/themeOverride13.xml" ContentType="application/vnd.openxmlformats-officedocument.themeOverride+xml"/>
  <Override PartName="/ppt/charts/chart18.xml" ContentType="application/vnd.openxmlformats-officedocument.drawingml.chart+xml"/>
  <Override PartName="/ppt/theme/themeOverride14.xml" ContentType="application/vnd.openxmlformats-officedocument.themeOverride+xml"/>
  <Override PartName="/ppt/charts/chart19.xml" ContentType="application/vnd.openxmlformats-officedocument.drawingml.chart+xml"/>
  <Override PartName="/ppt/theme/themeOverride15.xml" ContentType="application/vnd.openxmlformats-officedocument.themeOverride+xml"/>
  <Override PartName="/ppt/charts/chart20.xml" ContentType="application/vnd.openxmlformats-officedocument.drawingml.chart+xml"/>
  <Override PartName="/ppt/theme/themeOverride16.xml" ContentType="application/vnd.openxmlformats-officedocument.themeOverride+xml"/>
  <Override PartName="/ppt/charts/chart21.xml" ContentType="application/vnd.openxmlformats-officedocument.drawingml.chart+xml"/>
  <Override PartName="/ppt/theme/themeOverride17.xml" ContentType="application/vnd.openxmlformats-officedocument.themeOverride+xml"/>
  <Override PartName="/ppt/charts/chart22.xml" ContentType="application/vnd.openxmlformats-officedocument.drawingml.chart+xml"/>
  <Override PartName="/ppt/theme/themeOverride18.xml" ContentType="application/vnd.openxmlformats-officedocument.themeOverride+xml"/>
  <Override PartName="/ppt/charts/chart23.xml" ContentType="application/vnd.openxmlformats-officedocument.drawingml.chart+xml"/>
  <Override PartName="/ppt/theme/themeOverride19.xml" ContentType="application/vnd.openxmlformats-officedocument.themeOverride+xml"/>
  <Override PartName="/ppt/charts/chart24.xml" ContentType="application/vnd.openxmlformats-officedocument.drawingml.chart+xml"/>
  <Override PartName="/ppt/theme/themeOverride20.xml" ContentType="application/vnd.openxmlformats-officedocument.themeOverride+xml"/>
  <Override PartName="/ppt/charts/chart25.xml" ContentType="application/vnd.openxmlformats-officedocument.drawingml.chart+xml"/>
  <Override PartName="/ppt/theme/themeOverride21.xml" ContentType="application/vnd.openxmlformats-officedocument.themeOverride+xml"/>
  <Override PartName="/ppt/charts/chart26.xml" ContentType="application/vnd.openxmlformats-officedocument.drawingml.chart+xml"/>
  <Override PartName="/ppt/theme/themeOverride22.xml" ContentType="application/vnd.openxmlformats-officedocument.themeOverride+xml"/>
  <Override PartName="/ppt/charts/chart27.xml" ContentType="application/vnd.openxmlformats-officedocument.drawingml.chart+xml"/>
  <Override PartName="/ppt/theme/themeOverride23.xml" ContentType="application/vnd.openxmlformats-officedocument.themeOverride+xml"/>
  <Override PartName="/ppt/charts/chart28.xml" ContentType="application/vnd.openxmlformats-officedocument.drawingml.chart+xml"/>
  <Override PartName="/ppt/theme/themeOverride24.xml" ContentType="application/vnd.openxmlformats-officedocument.themeOverride+xml"/>
  <Override PartName="/ppt/charts/chart29.xml" ContentType="application/vnd.openxmlformats-officedocument.drawingml.chart+xml"/>
  <Override PartName="/ppt/theme/themeOverride25.xml" ContentType="application/vnd.openxmlformats-officedocument.themeOverride+xml"/>
  <Override PartName="/ppt/charts/chart30.xml" ContentType="application/vnd.openxmlformats-officedocument.drawingml.chart+xml"/>
  <Override PartName="/ppt/theme/themeOverride26.xml" ContentType="application/vnd.openxmlformats-officedocument.themeOverride+xml"/>
  <Override PartName="/ppt/charts/chart31.xml" ContentType="application/vnd.openxmlformats-officedocument.drawingml.chart+xml"/>
  <Override PartName="/ppt/theme/themeOverride27.xml" ContentType="application/vnd.openxmlformats-officedocument.themeOverride+xml"/>
  <Override PartName="/ppt/charts/chart32.xml" ContentType="application/vnd.openxmlformats-officedocument.drawingml.chart+xml"/>
  <Override PartName="/ppt/theme/themeOverride28.xml" ContentType="application/vnd.openxmlformats-officedocument.themeOverride+xml"/>
  <Override PartName="/ppt/charts/chart33.xml" ContentType="application/vnd.openxmlformats-officedocument.drawingml.chart+xml"/>
  <Override PartName="/ppt/theme/themeOverride29.xml" ContentType="application/vnd.openxmlformats-officedocument.themeOverride+xml"/>
  <Override PartName="/ppt/charts/chart34.xml" ContentType="application/vnd.openxmlformats-officedocument.drawingml.chart+xml"/>
  <Override PartName="/ppt/theme/themeOverride30.xml" ContentType="application/vnd.openxmlformats-officedocument.themeOverride+xml"/>
  <Override PartName="/ppt/charts/chart35.xml" ContentType="application/vnd.openxmlformats-officedocument.drawingml.chart+xml"/>
  <Override PartName="/ppt/theme/themeOverride31.xml" ContentType="application/vnd.openxmlformats-officedocument.themeOverride+xml"/>
  <Override PartName="/ppt/charts/chart36.xml" ContentType="application/vnd.openxmlformats-officedocument.drawingml.chart+xml"/>
  <Override PartName="/ppt/theme/themeOverride32.xml" ContentType="application/vnd.openxmlformats-officedocument.themeOverride+xml"/>
  <Override PartName="/ppt/charts/chart37.xml" ContentType="application/vnd.openxmlformats-officedocument.drawingml.chart+xml"/>
  <Override PartName="/ppt/charts/chart38.xml" ContentType="application/vnd.openxmlformats-officedocument.drawingml.chart+xml"/>
  <Override PartName="/ppt/charts/style5.xml" ContentType="application/vnd.ms-office.chartstyle+xml"/>
  <Override PartName="/ppt/charts/colors5.xml" ContentType="application/vnd.ms-office.chartcolorstyle+xml"/>
  <Override PartName="/ppt/charts/chart39.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800" r:id="rId2"/>
    <p:sldMasterId id="2147483880" r:id="rId3"/>
    <p:sldMasterId id="2147484043" r:id="rId4"/>
    <p:sldMasterId id="2147484061" r:id="rId5"/>
    <p:sldMasterId id="2147484287" r:id="rId6"/>
    <p:sldMasterId id="2147484348" r:id="rId7"/>
    <p:sldMasterId id="2147484374" r:id="rId8"/>
    <p:sldMasterId id="2147484387" r:id="rId9"/>
    <p:sldMasterId id="2147484413" r:id="rId10"/>
    <p:sldMasterId id="2147484425" r:id="rId11"/>
    <p:sldMasterId id="2147484439" r:id="rId12"/>
    <p:sldMasterId id="2147484473" r:id="rId13"/>
    <p:sldMasterId id="2147484485" r:id="rId14"/>
    <p:sldMasterId id="2147484530" r:id="rId15"/>
    <p:sldMasterId id="2147484544" r:id="rId16"/>
  </p:sldMasterIdLst>
  <p:notesMasterIdLst>
    <p:notesMasterId r:id="rId68"/>
  </p:notesMasterIdLst>
  <p:sldIdLst>
    <p:sldId id="3928" r:id="rId17"/>
    <p:sldId id="3990" r:id="rId18"/>
    <p:sldId id="3930" r:id="rId19"/>
    <p:sldId id="3931" r:id="rId20"/>
    <p:sldId id="4042" r:id="rId21"/>
    <p:sldId id="3934" r:id="rId22"/>
    <p:sldId id="3935" r:id="rId23"/>
    <p:sldId id="3932" r:id="rId24"/>
    <p:sldId id="3945" r:id="rId25"/>
    <p:sldId id="4035" r:id="rId26"/>
    <p:sldId id="4036" r:id="rId27"/>
    <p:sldId id="4040" r:id="rId28"/>
    <p:sldId id="4038" r:id="rId29"/>
    <p:sldId id="4039" r:id="rId30"/>
    <p:sldId id="4027" r:id="rId31"/>
    <p:sldId id="3938" r:id="rId32"/>
    <p:sldId id="4041" r:id="rId33"/>
    <p:sldId id="3939" r:id="rId34"/>
    <p:sldId id="3940" r:id="rId35"/>
    <p:sldId id="4026" r:id="rId36"/>
    <p:sldId id="3947" r:id="rId37"/>
    <p:sldId id="3948" r:id="rId38"/>
    <p:sldId id="3949" r:id="rId39"/>
    <p:sldId id="3950" r:id="rId40"/>
    <p:sldId id="4028" r:id="rId41"/>
    <p:sldId id="4001" r:id="rId42"/>
    <p:sldId id="4002" r:id="rId43"/>
    <p:sldId id="4003" r:id="rId44"/>
    <p:sldId id="4004" r:id="rId45"/>
    <p:sldId id="4029" r:id="rId46"/>
    <p:sldId id="4005" r:id="rId47"/>
    <p:sldId id="4006" r:id="rId48"/>
    <p:sldId id="4007" r:id="rId49"/>
    <p:sldId id="4008" r:id="rId50"/>
    <p:sldId id="4030" r:id="rId51"/>
    <p:sldId id="4009" r:id="rId52"/>
    <p:sldId id="4010" r:id="rId53"/>
    <p:sldId id="4011" r:id="rId54"/>
    <p:sldId id="4012" r:id="rId55"/>
    <p:sldId id="4031" r:id="rId56"/>
    <p:sldId id="4013" r:id="rId57"/>
    <p:sldId id="4014" r:id="rId58"/>
    <p:sldId id="4015" r:id="rId59"/>
    <p:sldId id="4032" r:id="rId60"/>
    <p:sldId id="4016" r:id="rId61"/>
    <p:sldId id="4017" r:id="rId62"/>
    <p:sldId id="4018" r:id="rId63"/>
    <p:sldId id="4033" r:id="rId64"/>
    <p:sldId id="3834" r:id="rId65"/>
    <p:sldId id="3852" r:id="rId66"/>
    <p:sldId id="4025" r:id="rId67"/>
  </p:sldIdLst>
  <p:sldSz cx="37439600" cy="21059775"/>
  <p:notesSz cx="6794500" cy="9931400"/>
  <p:custDataLst>
    <p:tags r:id="rId69"/>
  </p:custDataLst>
  <p:defaultTextStyle>
    <a:defPPr>
      <a:defRPr lang="ru-RU"/>
    </a:defPPr>
    <a:lvl1pPr marL="0" algn="l" defTabSz="2807940" rtl="0" eaLnBrk="1" latinLnBrk="0" hangingPunct="1">
      <a:defRPr sz="5527" kern="1200">
        <a:solidFill>
          <a:schemeClr val="tx1"/>
        </a:solidFill>
        <a:latin typeface="+mn-lt"/>
        <a:ea typeface="+mn-ea"/>
        <a:cs typeface="+mn-cs"/>
      </a:defRPr>
    </a:lvl1pPr>
    <a:lvl2pPr marL="1403970" algn="l" defTabSz="2807940" rtl="0" eaLnBrk="1" latinLnBrk="0" hangingPunct="1">
      <a:defRPr sz="5527" kern="1200">
        <a:solidFill>
          <a:schemeClr val="tx1"/>
        </a:solidFill>
        <a:latin typeface="+mn-lt"/>
        <a:ea typeface="+mn-ea"/>
        <a:cs typeface="+mn-cs"/>
      </a:defRPr>
    </a:lvl2pPr>
    <a:lvl3pPr marL="2807940" algn="l" defTabSz="2807940" rtl="0" eaLnBrk="1" latinLnBrk="0" hangingPunct="1">
      <a:defRPr sz="5527" kern="1200">
        <a:solidFill>
          <a:schemeClr val="tx1"/>
        </a:solidFill>
        <a:latin typeface="+mn-lt"/>
        <a:ea typeface="+mn-ea"/>
        <a:cs typeface="+mn-cs"/>
      </a:defRPr>
    </a:lvl3pPr>
    <a:lvl4pPr marL="4211909" algn="l" defTabSz="2807940" rtl="0" eaLnBrk="1" latinLnBrk="0" hangingPunct="1">
      <a:defRPr sz="5527" kern="1200">
        <a:solidFill>
          <a:schemeClr val="tx1"/>
        </a:solidFill>
        <a:latin typeface="+mn-lt"/>
        <a:ea typeface="+mn-ea"/>
        <a:cs typeface="+mn-cs"/>
      </a:defRPr>
    </a:lvl4pPr>
    <a:lvl5pPr marL="5615879" algn="l" defTabSz="2807940" rtl="0" eaLnBrk="1" latinLnBrk="0" hangingPunct="1">
      <a:defRPr sz="5527" kern="1200">
        <a:solidFill>
          <a:schemeClr val="tx1"/>
        </a:solidFill>
        <a:latin typeface="+mn-lt"/>
        <a:ea typeface="+mn-ea"/>
        <a:cs typeface="+mn-cs"/>
      </a:defRPr>
    </a:lvl5pPr>
    <a:lvl6pPr marL="7019849" algn="l" defTabSz="2807940" rtl="0" eaLnBrk="1" latinLnBrk="0" hangingPunct="1">
      <a:defRPr sz="5527" kern="1200">
        <a:solidFill>
          <a:schemeClr val="tx1"/>
        </a:solidFill>
        <a:latin typeface="+mn-lt"/>
        <a:ea typeface="+mn-ea"/>
        <a:cs typeface="+mn-cs"/>
      </a:defRPr>
    </a:lvl6pPr>
    <a:lvl7pPr marL="8423819" algn="l" defTabSz="2807940" rtl="0" eaLnBrk="1" latinLnBrk="0" hangingPunct="1">
      <a:defRPr sz="5527" kern="1200">
        <a:solidFill>
          <a:schemeClr val="tx1"/>
        </a:solidFill>
        <a:latin typeface="+mn-lt"/>
        <a:ea typeface="+mn-ea"/>
        <a:cs typeface="+mn-cs"/>
      </a:defRPr>
    </a:lvl7pPr>
    <a:lvl8pPr marL="9827788" algn="l" defTabSz="2807940" rtl="0" eaLnBrk="1" latinLnBrk="0" hangingPunct="1">
      <a:defRPr sz="5527" kern="1200">
        <a:solidFill>
          <a:schemeClr val="tx1"/>
        </a:solidFill>
        <a:latin typeface="+mn-lt"/>
        <a:ea typeface="+mn-ea"/>
        <a:cs typeface="+mn-cs"/>
      </a:defRPr>
    </a:lvl8pPr>
    <a:lvl9pPr marL="11231758" algn="l" defTabSz="2807940" rtl="0" eaLnBrk="1" latinLnBrk="0" hangingPunct="1">
      <a:defRPr sz="5527" kern="1200">
        <a:solidFill>
          <a:schemeClr val="tx1"/>
        </a:solidFill>
        <a:latin typeface="+mn-lt"/>
        <a:ea typeface="+mn-ea"/>
        <a:cs typeface="+mn-cs"/>
      </a:defRPr>
    </a:lvl9pPr>
  </p:defaultTextStyle>
  <p:extLst>
    <p:ext uri="{EFAFB233-063F-42B5-8137-9DF3F51BA10A}">
      <p15:sldGuideLst xmlns:p15="http://schemas.microsoft.com/office/powerpoint/2012/main">
        <p15:guide id="5" pos="11815" userDrawn="1">
          <p15:clr>
            <a:srgbClr val="A4A3A4"/>
          </p15:clr>
        </p15:guide>
        <p15:guide id="6" orient="horz" pos="6633" userDrawn="1">
          <p15:clr>
            <a:srgbClr val="A4A3A4"/>
          </p15:clr>
        </p15:guide>
      </p15:sldGuideLst>
    </p:ext>
    <p:ext uri="{2D200454-40CA-4A62-9FC3-DE9A4176ACB9}">
      <p15:notesGuideLst xmlns:p15="http://schemas.microsoft.com/office/powerpoint/2012/main">
        <p15:guide id="1" orient="horz" pos="3128"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a Lesina" initials="ML" lastIdx="13" clrIdx="0">
    <p:extLst>
      <p:ext uri="{19B8F6BF-5375-455C-9EA6-DF929625EA0E}">
        <p15:presenceInfo xmlns:p15="http://schemas.microsoft.com/office/powerpoint/2012/main" userId="S-1-5-21-3195315916-4152143033-1584465995-2997" providerId="AD"/>
      </p:ext>
    </p:extLst>
  </p:cmAuthor>
  <p:cmAuthor id="2" name="Artem Latypov" initials="AL" lastIdx="1" clrIdx="1">
    <p:extLst>
      <p:ext uri="{19B8F6BF-5375-455C-9EA6-DF929625EA0E}">
        <p15:presenceInfo xmlns:p15="http://schemas.microsoft.com/office/powerpoint/2012/main" userId="S-1-5-21-3195315916-4152143033-1584465995-10334" providerId="AD"/>
      </p:ext>
    </p:extLst>
  </p:cmAuthor>
  <p:cmAuthor id="3" name="5555" initials="5" lastIdx="16" clrIdx="2">
    <p:extLst>
      <p:ext uri="{19B8F6BF-5375-455C-9EA6-DF929625EA0E}">
        <p15:presenceInfo xmlns:p15="http://schemas.microsoft.com/office/powerpoint/2012/main" userId="555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08C"/>
    <a:srgbClr val="5BCBF5"/>
    <a:srgbClr val="9D85BE"/>
    <a:srgbClr val="FFE600"/>
    <a:srgbClr val="FCAF17"/>
    <a:srgbClr val="5BC4BF"/>
    <a:srgbClr val="9ACA3C"/>
    <a:srgbClr val="E4E4E4"/>
    <a:srgbClr val="E5F3B2"/>
    <a:srgbClr val="CCE766"/>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93738" autoAdjust="0"/>
  </p:normalViewPr>
  <p:slideViewPr>
    <p:cSldViewPr snapToGrid="0">
      <p:cViewPr>
        <p:scale>
          <a:sx n="39" d="100"/>
          <a:sy n="39" d="100"/>
        </p:scale>
        <p:origin x="-3342" y="-894"/>
      </p:cViewPr>
      <p:guideLst>
        <p:guide pos="11815"/>
        <p:guide orient="horz" pos="6633"/>
      </p:guideLst>
    </p:cSldViewPr>
  </p:slideViewPr>
  <p:notesTextViewPr>
    <p:cViewPr>
      <p:scale>
        <a:sx n="125" d="100"/>
        <a:sy n="125" d="100"/>
      </p:scale>
      <p:origin x="0" y="0"/>
    </p:cViewPr>
  </p:notesTextViewPr>
  <p:sorterViewPr>
    <p:cViewPr>
      <p:scale>
        <a:sx n="100" d="100"/>
        <a:sy n="100" d="100"/>
      </p:scale>
      <p:origin x="0" y="-192"/>
    </p:cViewPr>
  </p:sorterViewPr>
  <p:notesViewPr>
    <p:cSldViewPr snapToGrid="0" showGuides="1">
      <p:cViewPr varScale="1">
        <p:scale>
          <a:sx n="78" d="100"/>
          <a:sy n="78" d="100"/>
        </p:scale>
        <p:origin x="2952" y="60"/>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tags" Target="tags/tag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6.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7.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8.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9.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0.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1.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2.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3.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4.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5.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6.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7.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18.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19.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20.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21.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2.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3.xml"/></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7.xlsx"/><Relationship Id="rId1" Type="http://schemas.openxmlformats.org/officeDocument/2006/relationships/themeOverride" Target="../theme/themeOverride24.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5.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26.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27.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28.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29.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30.xml"/></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4.xlsx"/><Relationship Id="rId1" Type="http://schemas.openxmlformats.org/officeDocument/2006/relationships/themeOverride" Target="../theme/themeOverride31.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32.xml"/></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5.xml"/><Relationship Id="rId1" Type="http://schemas.microsoft.com/office/2011/relationships/chartStyle" Target="style5.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3.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4.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686006472058175"/>
          <c:y val="1.0054919147869714E-2"/>
          <c:w val="0.58083535688913779"/>
          <c:h val="0.83801064612248277"/>
        </c:manualLayout>
      </c:layout>
      <c:barChart>
        <c:barDir val="bar"/>
        <c:grouping val="clustered"/>
        <c:varyColors val="0"/>
        <c:ser>
          <c:idx val="0"/>
          <c:order val="0"/>
          <c:tx>
            <c:strRef>
              <c:f>Лист1!$B$1</c:f>
              <c:strCache>
                <c:ptCount val="1"/>
                <c:pt idx="0">
                  <c:v>Fun&amp;Sun </c:v>
                </c:pt>
              </c:strCache>
            </c:strRef>
          </c:tx>
          <c:spPr>
            <a:solidFill>
              <a:schemeClr val="accent3"/>
            </a:solidFill>
            <a:ln>
              <a:noFill/>
            </a:ln>
            <a:effectLst/>
          </c:spPr>
          <c:invertIfNegative val="0"/>
          <c:cat>
            <c:strRef>
              <c:f>Лист1!$A$2:$A$16</c:f>
              <c:strCache>
                <c:ptCount val="15"/>
                <c:pt idx="0">
                  <c:v>Celebrate holiday, birthday etc.</c:v>
                </c:pt>
                <c:pt idx="1">
                  <c:v>New acquaintances</c:v>
                </c:pt>
                <c:pt idx="2">
                  <c:v>Spend time with friends</c:v>
                </c:pt>
                <c:pt idx="3">
                  <c:v>Practice sports</c:v>
                </c:pt>
                <c:pt idx="4">
                  <c:v>Know a different culture</c:v>
                </c:pt>
                <c:pt idx="5">
                  <c:v>Entertainment for adults</c:v>
                </c:pt>
                <c:pt idx="6">
                  <c:v>Spend time with family</c:v>
                </c:pt>
                <c:pt idx="7">
                  <c:v>Spend time in silence and tranquility</c:v>
                </c:pt>
                <c:pt idx="8">
                  <c:v>Improve own health</c:v>
                </c:pt>
                <c:pt idx="9">
                  <c:v>Improve children's health</c:v>
                </c:pt>
                <c:pt idx="10">
                  <c:v>Pleasure from tasty food</c:v>
                </c:pt>
                <c:pt idx="11">
                  <c:v>Change environment</c:v>
                </c:pt>
                <c:pt idx="12">
                  <c:v>Entertainment for children</c:v>
                </c:pt>
                <c:pt idx="13">
                  <c:v>Rest from work and home duties</c:v>
                </c:pt>
                <c:pt idx="14">
                  <c:v>Sun and sea</c:v>
                </c:pt>
              </c:strCache>
            </c:strRef>
          </c:cat>
          <c:val>
            <c:numRef>
              <c:f>Лист1!$B$2:$B$16</c:f>
              <c:numCache>
                <c:formatCode>0%</c:formatCode>
                <c:ptCount val="15"/>
                <c:pt idx="0">
                  <c:v>0.14000000000000001</c:v>
                </c:pt>
                <c:pt idx="1">
                  <c:v>0.19</c:v>
                </c:pt>
                <c:pt idx="2">
                  <c:v>0.21</c:v>
                </c:pt>
                <c:pt idx="3">
                  <c:v>0.26</c:v>
                </c:pt>
                <c:pt idx="4">
                  <c:v>0.28999999999999998</c:v>
                </c:pt>
                <c:pt idx="5">
                  <c:v>0.31</c:v>
                </c:pt>
                <c:pt idx="6">
                  <c:v>0.31</c:v>
                </c:pt>
                <c:pt idx="7">
                  <c:v>0.33</c:v>
                </c:pt>
                <c:pt idx="8">
                  <c:v>0.33</c:v>
                </c:pt>
                <c:pt idx="9">
                  <c:v>0.38</c:v>
                </c:pt>
                <c:pt idx="10">
                  <c:v>0.5</c:v>
                </c:pt>
                <c:pt idx="11">
                  <c:v>0.56999999999999995</c:v>
                </c:pt>
                <c:pt idx="12">
                  <c:v>0.62</c:v>
                </c:pt>
                <c:pt idx="13">
                  <c:v>0.71</c:v>
                </c:pt>
                <c:pt idx="14">
                  <c:v>0.83</c:v>
                </c:pt>
              </c:numCache>
            </c:numRef>
          </c:val>
          <c:extLst>
            <c:ext xmlns:c16="http://schemas.microsoft.com/office/drawing/2014/chart" uri="{C3380CC4-5D6E-409C-BE32-E72D297353CC}">
              <c16:uniqueId val="{00000000-B59C-439A-A9EA-AD1B666ABBC4}"/>
            </c:ext>
          </c:extLst>
        </c:ser>
        <c:ser>
          <c:idx val="1"/>
          <c:order val="1"/>
          <c:tx>
            <c:strRef>
              <c:f>Лист1!$C$1</c:f>
              <c:strCache>
                <c:ptCount val="1"/>
                <c:pt idx="0">
                  <c:v>Day&amp;Night Connected</c:v>
                </c:pt>
              </c:strCache>
            </c:strRef>
          </c:tx>
          <c:spPr>
            <a:solidFill>
              <a:schemeClr val="accent3">
                <a:lumMod val="20000"/>
                <a:lumOff val="80000"/>
              </a:schemeClr>
            </a:solidFill>
            <a:ln>
              <a:noFill/>
            </a:ln>
            <a:effectLst/>
          </c:spPr>
          <c:invertIfNegative val="0"/>
          <c:cat>
            <c:strRef>
              <c:f>Лист1!$A$2:$A$16</c:f>
              <c:strCache>
                <c:ptCount val="15"/>
                <c:pt idx="0">
                  <c:v>Celebrate holiday, birthday etc.</c:v>
                </c:pt>
                <c:pt idx="1">
                  <c:v>New acquaintances</c:v>
                </c:pt>
                <c:pt idx="2">
                  <c:v>Spend time with friends</c:v>
                </c:pt>
                <c:pt idx="3">
                  <c:v>Practice sports</c:v>
                </c:pt>
                <c:pt idx="4">
                  <c:v>Know a different culture</c:v>
                </c:pt>
                <c:pt idx="5">
                  <c:v>Entertainment for adults</c:v>
                </c:pt>
                <c:pt idx="6">
                  <c:v>Spend time with family</c:v>
                </c:pt>
                <c:pt idx="7">
                  <c:v>Spend time in silence and tranquility</c:v>
                </c:pt>
                <c:pt idx="8">
                  <c:v>Improve own health</c:v>
                </c:pt>
                <c:pt idx="9">
                  <c:v>Improve children's health</c:v>
                </c:pt>
                <c:pt idx="10">
                  <c:v>Pleasure from tasty food</c:v>
                </c:pt>
                <c:pt idx="11">
                  <c:v>Change environment</c:v>
                </c:pt>
                <c:pt idx="12">
                  <c:v>Entertainment for children</c:v>
                </c:pt>
                <c:pt idx="13">
                  <c:v>Rest from work and home duties</c:v>
                </c:pt>
                <c:pt idx="14">
                  <c:v>Sun and sea</c:v>
                </c:pt>
              </c:strCache>
            </c:strRef>
          </c:cat>
          <c:val>
            <c:numRef>
              <c:f>Лист1!$C$2:$C$16</c:f>
              <c:numCache>
                <c:formatCode>0%</c:formatCode>
                <c:ptCount val="15"/>
                <c:pt idx="0">
                  <c:v>0.25</c:v>
                </c:pt>
                <c:pt idx="1">
                  <c:v>0.5</c:v>
                </c:pt>
                <c:pt idx="2">
                  <c:v>0.25</c:v>
                </c:pt>
                <c:pt idx="3">
                  <c:v>0.5</c:v>
                </c:pt>
                <c:pt idx="4">
                  <c:v>0.5</c:v>
                </c:pt>
                <c:pt idx="5">
                  <c:v>0.5</c:v>
                </c:pt>
                <c:pt idx="6">
                  <c:v>0.5</c:v>
                </c:pt>
                <c:pt idx="7">
                  <c:v>0.5</c:v>
                </c:pt>
                <c:pt idx="8">
                  <c:v>0.25</c:v>
                </c:pt>
                <c:pt idx="9">
                  <c:v>0</c:v>
                </c:pt>
                <c:pt idx="10">
                  <c:v>0.5</c:v>
                </c:pt>
                <c:pt idx="11">
                  <c:v>0.75</c:v>
                </c:pt>
                <c:pt idx="12">
                  <c:v>0</c:v>
                </c:pt>
                <c:pt idx="13">
                  <c:v>0.75</c:v>
                </c:pt>
                <c:pt idx="14">
                  <c:v>1</c:v>
                </c:pt>
              </c:numCache>
            </c:numRef>
          </c:val>
          <c:extLst>
            <c:ext xmlns:c16="http://schemas.microsoft.com/office/drawing/2014/chart" uri="{C3380CC4-5D6E-409C-BE32-E72D297353CC}">
              <c16:uniqueId val="{00000000-7037-4357-9647-416AF8E9D612}"/>
            </c:ext>
          </c:extLst>
        </c:ser>
        <c:dLbls>
          <c:showLegendKey val="0"/>
          <c:showVal val="0"/>
          <c:showCatName val="0"/>
          <c:showSerName val="0"/>
          <c:showPercent val="0"/>
          <c:showBubbleSize val="0"/>
        </c:dLbls>
        <c:gapWidth val="40"/>
        <c:axId val="309609568"/>
        <c:axId val="309609960"/>
      </c:barChart>
      <c:catAx>
        <c:axId val="309609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ru-RU" sz="3200" b="0" i="0" u="none" strike="noStrike" kern="1200" baseline="0">
                <a:solidFill>
                  <a:schemeClr val="tx1"/>
                </a:solidFill>
                <a:latin typeface="+mn-lt"/>
                <a:ea typeface="+mn-ea"/>
                <a:cs typeface="+mn-cs"/>
              </a:defRPr>
            </a:pPr>
            <a:endParaRPr lang="ru-RU"/>
          </a:p>
        </c:txPr>
        <c:crossAx val="309609960"/>
        <c:crosses val="autoZero"/>
        <c:auto val="1"/>
        <c:lblAlgn val="ctr"/>
        <c:lblOffset val="100"/>
        <c:noMultiLvlLbl val="0"/>
      </c:catAx>
      <c:valAx>
        <c:axId val="309609960"/>
        <c:scaling>
          <c:orientation val="minMax"/>
          <c:max val="1"/>
        </c:scaling>
        <c:delete val="0"/>
        <c:axPos val="b"/>
        <c:majorGridlines>
          <c:spPr>
            <a:ln w="9525" cap="flat" cmpd="sng" algn="ctr">
              <a:solidFill>
                <a:schemeClr val="bg1">
                  <a:lumMod val="9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crossAx val="309609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0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7588895783420776"/>
          <c:y val="9.8567511372129601E-3"/>
          <c:w val="0.50248887501931283"/>
          <c:h val="0.88473923037047764"/>
        </c:manualLayout>
      </c:layout>
      <c:barChart>
        <c:barDir val="bar"/>
        <c:grouping val="percentStacked"/>
        <c:varyColors val="0"/>
        <c:ser>
          <c:idx val="0"/>
          <c:order val="0"/>
          <c:tx>
            <c:strRef>
              <c:f>'Уровень использования сервисов'!$B$62</c:f>
              <c:strCache>
                <c:ptCount val="1"/>
                <c:pt idx="0">
                  <c:v>Used</c:v>
                </c:pt>
              </c:strCache>
            </c:strRef>
          </c:tx>
          <c:spPr>
            <a:solidFill>
              <a:srgbClr val="AAD700"/>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Free inventory</c:v>
                </c:pt>
                <c:pt idx="3">
                  <c:v>Mother Corner </c:v>
                </c:pt>
                <c:pt idx="4">
                  <c:v>Kids buffet Toucan </c:v>
                </c:pt>
                <c:pt idx="5">
                  <c:v>Club Toucan </c:v>
                </c:pt>
                <c:pt idx="6">
                  <c:v>Mini disco and evening programs </c:v>
                </c:pt>
                <c:pt idx="7">
                  <c:v>Animator's work</c:v>
                </c:pt>
                <c:pt idx="8">
                  <c:v>Toucan baby with a washing car </c:v>
                </c:pt>
              </c:strCache>
            </c:strRef>
          </c:cat>
          <c:val>
            <c:numRef>
              <c:f>'Уровень использования сервисов'!$B$63:$B$71</c:f>
              <c:numCache>
                <c:formatCode>0%</c:formatCode>
                <c:ptCount val="9"/>
                <c:pt idx="0">
                  <c:v>3.1055900621118012E-2</c:v>
                </c:pt>
                <c:pt idx="1">
                  <c:v>4.3478260869565216E-2</c:v>
                </c:pt>
                <c:pt idx="2">
                  <c:v>9.3167701863354033E-2</c:v>
                </c:pt>
                <c:pt idx="3">
                  <c:v>9.9378881987577633E-2</c:v>
                </c:pt>
                <c:pt idx="4">
                  <c:v>0.29192546583850931</c:v>
                </c:pt>
                <c:pt idx="5">
                  <c:v>0.3788819875776398</c:v>
                </c:pt>
                <c:pt idx="6">
                  <c:v>0.42857142857142855</c:v>
                </c:pt>
                <c:pt idx="7">
                  <c:v>0.44099378881987578</c:v>
                </c:pt>
                <c:pt idx="8">
                  <c:v>0.48447204968944102</c:v>
                </c:pt>
              </c:numCache>
            </c:numRef>
          </c:val>
          <c:extLst>
            <c:ext xmlns:c16="http://schemas.microsoft.com/office/drawing/2014/chart" uri="{C3380CC4-5D6E-409C-BE32-E72D297353CC}">
              <c16:uniqueId val="{00000000-ADF0-4F0D-AC08-3D5E2AABD9BE}"/>
            </c:ext>
          </c:extLst>
        </c:ser>
        <c:ser>
          <c:idx val="1"/>
          <c:order val="1"/>
          <c:tx>
            <c:strRef>
              <c:f>'Уровень использования сервисов'!$C$62</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Free inventory</c:v>
                </c:pt>
                <c:pt idx="3">
                  <c:v>Mother Corner </c:v>
                </c:pt>
                <c:pt idx="4">
                  <c:v>Kids buffet Toucan </c:v>
                </c:pt>
                <c:pt idx="5">
                  <c:v>Club Toucan </c:v>
                </c:pt>
                <c:pt idx="6">
                  <c:v>Mini disco and evening programs </c:v>
                </c:pt>
                <c:pt idx="7">
                  <c:v>Animator's work</c:v>
                </c:pt>
                <c:pt idx="8">
                  <c:v>Toucan baby with a washing car </c:v>
                </c:pt>
              </c:strCache>
            </c:strRef>
          </c:cat>
          <c:val>
            <c:numRef>
              <c:f>'Уровень использования сервисов'!$C$63:$C$71</c:f>
              <c:numCache>
                <c:formatCode>0%</c:formatCode>
                <c:ptCount val="9"/>
                <c:pt idx="0">
                  <c:v>1.2422360248447204E-2</c:v>
                </c:pt>
                <c:pt idx="1">
                  <c:v>1.2422360248447204E-2</c:v>
                </c:pt>
                <c:pt idx="2">
                  <c:v>6.2111801242236021E-3</c:v>
                </c:pt>
                <c:pt idx="3">
                  <c:v>1.8633540372670808E-2</c:v>
                </c:pt>
                <c:pt idx="4">
                  <c:v>0</c:v>
                </c:pt>
                <c:pt idx="5">
                  <c:v>0</c:v>
                </c:pt>
                <c:pt idx="6">
                  <c:v>0</c:v>
                </c:pt>
                <c:pt idx="7">
                  <c:v>6.2111801242236021E-3</c:v>
                </c:pt>
                <c:pt idx="8">
                  <c:v>0</c:v>
                </c:pt>
              </c:numCache>
            </c:numRef>
          </c:val>
          <c:extLst>
            <c:ext xmlns:c16="http://schemas.microsoft.com/office/drawing/2014/chart" uri="{C3380CC4-5D6E-409C-BE32-E72D297353CC}">
              <c16:uniqueId val="{00000001-ADF0-4F0D-AC08-3D5E2AABD9BE}"/>
            </c:ext>
          </c:extLst>
        </c:ser>
        <c:ser>
          <c:idx val="2"/>
          <c:order val="2"/>
          <c:tx>
            <c:strRef>
              <c:f>'Уровень использования сервисов'!$D$62</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Free inventory</c:v>
                </c:pt>
                <c:pt idx="3">
                  <c:v>Mother Corner </c:v>
                </c:pt>
                <c:pt idx="4">
                  <c:v>Kids buffet Toucan </c:v>
                </c:pt>
                <c:pt idx="5">
                  <c:v>Club Toucan </c:v>
                </c:pt>
                <c:pt idx="6">
                  <c:v>Mini disco and evening programs </c:v>
                </c:pt>
                <c:pt idx="7">
                  <c:v>Animator's work</c:v>
                </c:pt>
                <c:pt idx="8">
                  <c:v>Toucan baby with a washing car </c:v>
                </c:pt>
              </c:strCache>
            </c:strRef>
          </c:cat>
          <c:val>
            <c:numRef>
              <c:f>'Уровень использования сервисов'!$D$63:$D$71</c:f>
              <c:numCache>
                <c:formatCode>0%</c:formatCode>
                <c:ptCount val="9"/>
                <c:pt idx="0">
                  <c:v>8.6956521739130432E-2</c:v>
                </c:pt>
                <c:pt idx="1">
                  <c:v>7.4534161490683232E-2</c:v>
                </c:pt>
                <c:pt idx="2">
                  <c:v>0.89440993788819878</c:v>
                </c:pt>
                <c:pt idx="3">
                  <c:v>0.87577639751552794</c:v>
                </c:pt>
                <c:pt idx="4">
                  <c:v>0.69565217391304346</c:v>
                </c:pt>
                <c:pt idx="5">
                  <c:v>0.60248447204968947</c:v>
                </c:pt>
                <c:pt idx="6">
                  <c:v>0.55279503105590067</c:v>
                </c:pt>
                <c:pt idx="7">
                  <c:v>0.53416149068322982</c:v>
                </c:pt>
                <c:pt idx="8">
                  <c:v>0.49068322981366458</c:v>
                </c:pt>
              </c:numCache>
            </c:numRef>
          </c:val>
          <c:extLst>
            <c:ext xmlns:c16="http://schemas.microsoft.com/office/drawing/2014/chart" uri="{C3380CC4-5D6E-409C-BE32-E72D297353CC}">
              <c16:uniqueId val="{00000002-ADF0-4F0D-AC08-3D5E2AABD9BE}"/>
            </c:ext>
          </c:extLst>
        </c:ser>
        <c:ser>
          <c:idx val="3"/>
          <c:order val="3"/>
          <c:tx>
            <c:strRef>
              <c:f>'Уровень использования сервисов'!$E$62</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Free inventory</c:v>
                </c:pt>
                <c:pt idx="3">
                  <c:v>Mother Corner </c:v>
                </c:pt>
                <c:pt idx="4">
                  <c:v>Kids buffet Toucan </c:v>
                </c:pt>
                <c:pt idx="5">
                  <c:v>Club Toucan </c:v>
                </c:pt>
                <c:pt idx="6">
                  <c:v>Mini disco and evening programs </c:v>
                </c:pt>
                <c:pt idx="7">
                  <c:v>Animator's work</c:v>
                </c:pt>
                <c:pt idx="8">
                  <c:v>Toucan baby with a washing car </c:v>
                </c:pt>
              </c:strCache>
            </c:strRef>
          </c:cat>
          <c:val>
            <c:numRef>
              <c:f>'Уровень использования сервисов'!$E$63:$E$71</c:f>
              <c:numCache>
                <c:formatCode>0%</c:formatCode>
                <c:ptCount val="9"/>
                <c:pt idx="0">
                  <c:v>6.2111801242236021E-3</c:v>
                </c:pt>
                <c:pt idx="1">
                  <c:v>6.2111801242236021E-3</c:v>
                </c:pt>
                <c:pt idx="2">
                  <c:v>0</c:v>
                </c:pt>
                <c:pt idx="3">
                  <c:v>0</c:v>
                </c:pt>
                <c:pt idx="4">
                  <c:v>6.2111801242236021E-3</c:v>
                </c:pt>
                <c:pt idx="5">
                  <c:v>6.2111801242236021E-3</c:v>
                </c:pt>
                <c:pt idx="6">
                  <c:v>6.2111801242236021E-3</c:v>
                </c:pt>
                <c:pt idx="7">
                  <c:v>6.2111801242236021E-3</c:v>
                </c:pt>
                <c:pt idx="8">
                  <c:v>6.2111801242236021E-3</c:v>
                </c:pt>
              </c:numCache>
            </c:numRef>
          </c:val>
          <c:extLst>
            <c:ext xmlns:c16="http://schemas.microsoft.com/office/drawing/2014/chart" uri="{C3380CC4-5D6E-409C-BE32-E72D297353CC}">
              <c16:uniqueId val="{00000003-ADF0-4F0D-AC08-3D5E2AABD9BE}"/>
            </c:ext>
          </c:extLst>
        </c:ser>
        <c:ser>
          <c:idx val="4"/>
          <c:order val="4"/>
          <c:tx>
            <c:strRef>
              <c:f>'Уровень использования сервисов'!$F$62</c:f>
              <c:strCache>
                <c:ptCount val="1"/>
                <c:pt idx="0">
                  <c:v>There is no such service in the hotel</c:v>
                </c:pt>
              </c:strCache>
            </c:strRef>
          </c:tx>
          <c:spPr>
            <a:solidFill>
              <a:srgbClr val="FFFFFF">
                <a:lumMod val="75000"/>
              </a:srgbClr>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Free inventory</c:v>
                </c:pt>
                <c:pt idx="3">
                  <c:v>Mother Corner </c:v>
                </c:pt>
                <c:pt idx="4">
                  <c:v>Kids buffet Toucan </c:v>
                </c:pt>
                <c:pt idx="5">
                  <c:v>Club Toucan </c:v>
                </c:pt>
                <c:pt idx="6">
                  <c:v>Mini disco and evening programs </c:v>
                </c:pt>
                <c:pt idx="7">
                  <c:v>Animator's work</c:v>
                </c:pt>
                <c:pt idx="8">
                  <c:v>Toucan baby with a washing car </c:v>
                </c:pt>
              </c:strCache>
            </c:strRef>
          </c:cat>
          <c:val>
            <c:numRef>
              <c:f>'Уровень использования сервисов'!$F$63:$F$71</c:f>
              <c:numCache>
                <c:formatCode>0%</c:formatCode>
                <c:ptCount val="9"/>
                <c:pt idx="0">
                  <c:v>0.86335403726708071</c:v>
                </c:pt>
                <c:pt idx="1">
                  <c:v>0.86335403726708071</c:v>
                </c:pt>
                <c:pt idx="2">
                  <c:v>6.2111801242236021E-3</c:v>
                </c:pt>
                <c:pt idx="3">
                  <c:v>6.2111801242236021E-3</c:v>
                </c:pt>
                <c:pt idx="4">
                  <c:v>6.2111801242236021E-3</c:v>
                </c:pt>
                <c:pt idx="5">
                  <c:v>1.2422360248447204E-2</c:v>
                </c:pt>
                <c:pt idx="6">
                  <c:v>1.2422360248447204E-2</c:v>
                </c:pt>
                <c:pt idx="7">
                  <c:v>1.2422360248447204E-2</c:v>
                </c:pt>
                <c:pt idx="8">
                  <c:v>1.8633540372670808E-2</c:v>
                </c:pt>
              </c:numCache>
            </c:numRef>
          </c:val>
          <c:extLst>
            <c:ext xmlns:c16="http://schemas.microsoft.com/office/drawing/2014/chart" uri="{C3380CC4-5D6E-409C-BE32-E72D297353CC}">
              <c16:uniqueId val="{00000004-ADF0-4F0D-AC08-3D5E2AABD9BE}"/>
            </c:ext>
          </c:extLst>
        </c:ser>
        <c:dLbls>
          <c:dLblPos val="ctr"/>
          <c:showLegendKey val="0"/>
          <c:showVal val="1"/>
          <c:showCatName val="0"/>
          <c:showSerName val="0"/>
          <c:showPercent val="0"/>
          <c:showBubbleSize val="0"/>
        </c:dLbls>
        <c:gapWidth val="40"/>
        <c:overlap val="100"/>
        <c:axId val="313371952"/>
        <c:axId val="313372344"/>
      </c:barChart>
      <c:catAx>
        <c:axId val="313371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crossAx val="313372344"/>
        <c:crosses val="autoZero"/>
        <c:auto val="1"/>
        <c:lblAlgn val="ctr"/>
        <c:lblOffset val="100"/>
        <c:noMultiLvlLbl val="0"/>
      </c:catAx>
      <c:valAx>
        <c:axId val="313372344"/>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ru-RU"/>
          </a:p>
        </c:txPr>
        <c:crossAx val="313371952"/>
        <c:crosses val="autoZero"/>
        <c:crossBetween val="between"/>
      </c:valAx>
      <c:spPr>
        <a:noFill/>
        <a:ln w="25400">
          <a:noFill/>
        </a:ln>
      </c:spPr>
    </c:plotArea>
    <c:legend>
      <c:legendPos val="b"/>
      <c:legendEntry>
        <c:idx val="2"/>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legendEntry>
      <c:layout>
        <c:manualLayout>
          <c:xMode val="edge"/>
          <c:yMode val="edge"/>
          <c:x val="0"/>
          <c:y val="0.95296306509695627"/>
          <c:w val="1"/>
          <c:h val="4.7036910507473655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064172473423189"/>
          <c:y val="1.0364105031338991E-2"/>
          <c:w val="0.49629715652776035"/>
          <c:h val="0.85767776535948126"/>
        </c:manualLayout>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A la carte restaurant: National</c:v>
                </c:pt>
                <c:pt idx="3">
                  <c:v>Russian Menu, developed to meet the needs of adults and children</c:v>
                </c:pt>
                <c:pt idx="4">
                  <c:v>Imported Alcohol ( 3 types) 24/7</c:v>
                </c:pt>
                <c:pt idx="5">
                  <c:v>Russian / Ukrainian ТV channels </c:v>
                </c:pt>
                <c:pt idx="6">
                  <c:v>Fresh orange juice for breakfast</c:v>
                </c:pt>
                <c:pt idx="7">
                  <c:v>Chill Out 18+  </c:v>
                </c:pt>
                <c:pt idx="8">
                  <c:v>Dessert Bar with Coffee, Tea, Desserts  </c:v>
                </c:pt>
                <c:pt idx="9">
                  <c:v>Ice Cream during the day </c:v>
                </c:pt>
                <c:pt idx="10">
                  <c:v>Snack Bar Menu </c:v>
                </c:pt>
                <c:pt idx="11">
                  <c:v>Bathrobe &amp; Slippers for adults</c:v>
                </c:pt>
                <c:pt idx="12">
                  <c:v>Tea &amp; Coffee Set in the rooms </c:v>
                </c:pt>
                <c:pt idx="13">
                  <c:v>Wi-Fi in the hotel territory and in the rooms</c:v>
                </c:pt>
                <c:pt idx="14">
                  <c:v>Mini Bar with soft drinks and with a water replenished</c:v>
                </c:pt>
              </c:strCache>
            </c:strRef>
          </c:cat>
          <c:val>
            <c:numRef>
              <c:f>'Уровень использования сервисов'!$B$5:$B$19</c:f>
              <c:numCache>
                <c:formatCode>0%</c:formatCode>
                <c:ptCount val="15"/>
                <c:pt idx="0">
                  <c:v>0.15916955017301038</c:v>
                </c:pt>
                <c:pt idx="1">
                  <c:v>0.1764705882352941</c:v>
                </c:pt>
                <c:pt idx="2">
                  <c:v>0.21107266435986161</c:v>
                </c:pt>
                <c:pt idx="3">
                  <c:v>0.29757785467128028</c:v>
                </c:pt>
                <c:pt idx="4">
                  <c:v>0.65743944636678209</c:v>
                </c:pt>
                <c:pt idx="5">
                  <c:v>0.78892733564013828</c:v>
                </c:pt>
                <c:pt idx="6">
                  <c:v>0.82352941176470584</c:v>
                </c:pt>
                <c:pt idx="7">
                  <c:v>0.83044982698961944</c:v>
                </c:pt>
                <c:pt idx="8">
                  <c:v>0.83737024221453293</c:v>
                </c:pt>
                <c:pt idx="9">
                  <c:v>0.85121107266435991</c:v>
                </c:pt>
                <c:pt idx="10">
                  <c:v>0.87197231833910038</c:v>
                </c:pt>
                <c:pt idx="11">
                  <c:v>0.92387543252595161</c:v>
                </c:pt>
                <c:pt idx="12">
                  <c:v>0.95847750865051906</c:v>
                </c:pt>
                <c:pt idx="13">
                  <c:v>0.98269896193771622</c:v>
                </c:pt>
                <c:pt idx="14">
                  <c:v>0.98269896193771622</c:v>
                </c:pt>
              </c:numCache>
            </c:numRef>
          </c:val>
          <c:extLst>
            <c:ext xmlns:c16="http://schemas.microsoft.com/office/drawing/2014/chart" uri="{C3380CC4-5D6E-409C-BE32-E72D297353CC}">
              <c16:uniqueId val="{00000000-82A8-4CEA-AC5B-C4586BDE6AA5}"/>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A la carte restaurant: National</c:v>
                </c:pt>
                <c:pt idx="3">
                  <c:v>Russian Menu, developed to meet the needs of adults and children</c:v>
                </c:pt>
                <c:pt idx="4">
                  <c:v>Imported Alcohol ( 3 types) 24/7</c:v>
                </c:pt>
                <c:pt idx="5">
                  <c:v>Russian / Ukrainian ТV channels </c:v>
                </c:pt>
                <c:pt idx="6">
                  <c:v>Fresh orange juice for breakfast</c:v>
                </c:pt>
                <c:pt idx="7">
                  <c:v>Chill Out 18+  </c:v>
                </c:pt>
                <c:pt idx="8">
                  <c:v>Dessert Bar with Coffee, Tea, Desserts  </c:v>
                </c:pt>
                <c:pt idx="9">
                  <c:v>Ice Cream during the day </c:v>
                </c:pt>
                <c:pt idx="10">
                  <c:v>Snack Bar Menu </c:v>
                </c:pt>
                <c:pt idx="11">
                  <c:v>Bathrobe &amp; Slippers for adults</c:v>
                </c:pt>
                <c:pt idx="12">
                  <c:v>Tea &amp; Coffee Set in the rooms </c:v>
                </c:pt>
                <c:pt idx="13">
                  <c:v>Wi-Fi in the hotel territory and in the rooms</c:v>
                </c:pt>
                <c:pt idx="14">
                  <c:v>Mini Bar with soft drinks and with a water replenished</c:v>
                </c:pt>
              </c:strCache>
            </c:strRef>
          </c:cat>
          <c:val>
            <c:numRef>
              <c:f>'Уровень использования сервисов'!$C$5:$C$19</c:f>
              <c:numCache>
                <c:formatCode>0%</c:formatCode>
                <c:ptCount val="15"/>
                <c:pt idx="0">
                  <c:v>3.4602076124567475E-3</c:v>
                </c:pt>
                <c:pt idx="1">
                  <c:v>0</c:v>
                </c:pt>
                <c:pt idx="2">
                  <c:v>0</c:v>
                </c:pt>
                <c:pt idx="3">
                  <c:v>0</c:v>
                </c:pt>
                <c:pt idx="4">
                  <c:v>0</c:v>
                </c:pt>
                <c:pt idx="5">
                  <c:v>0</c:v>
                </c:pt>
                <c:pt idx="6">
                  <c:v>0</c:v>
                </c:pt>
                <c:pt idx="7">
                  <c:v>3.4602076124567475E-3</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1-82A8-4CEA-AC5B-C4586BDE6AA5}"/>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A la carte restaurant: National</c:v>
                </c:pt>
                <c:pt idx="3">
                  <c:v>Russian Menu, developed to meet the needs of adults and children</c:v>
                </c:pt>
                <c:pt idx="4">
                  <c:v>Imported Alcohol ( 3 types) 24/7</c:v>
                </c:pt>
                <c:pt idx="5">
                  <c:v>Russian / Ukrainian ТV channels </c:v>
                </c:pt>
                <c:pt idx="6">
                  <c:v>Fresh orange juice for breakfast</c:v>
                </c:pt>
                <c:pt idx="7">
                  <c:v>Chill Out 18+  </c:v>
                </c:pt>
                <c:pt idx="8">
                  <c:v>Dessert Bar with Coffee, Tea, Desserts  </c:v>
                </c:pt>
                <c:pt idx="9">
                  <c:v>Ice Cream during the day </c:v>
                </c:pt>
                <c:pt idx="10">
                  <c:v>Snack Bar Menu </c:v>
                </c:pt>
                <c:pt idx="11">
                  <c:v>Bathrobe &amp; Slippers for adults</c:v>
                </c:pt>
                <c:pt idx="12">
                  <c:v>Tea &amp; Coffee Set in the rooms </c:v>
                </c:pt>
                <c:pt idx="13">
                  <c:v>Wi-Fi in the hotel territory and in the rooms</c:v>
                </c:pt>
                <c:pt idx="14">
                  <c:v>Mini Bar with soft drinks and with a water replenished</c:v>
                </c:pt>
              </c:strCache>
            </c:strRef>
          </c:cat>
          <c:val>
            <c:numRef>
              <c:f>'Уровень использования сервисов'!$D$5:$D$19</c:f>
              <c:numCache>
                <c:formatCode>0%</c:formatCode>
                <c:ptCount val="15"/>
                <c:pt idx="0">
                  <c:v>0.83391003460207613</c:v>
                </c:pt>
                <c:pt idx="1">
                  <c:v>0.82006920415224915</c:v>
                </c:pt>
                <c:pt idx="2">
                  <c:v>0.7854671280276817</c:v>
                </c:pt>
                <c:pt idx="3">
                  <c:v>0.70242214532871972</c:v>
                </c:pt>
                <c:pt idx="4">
                  <c:v>0.33910034602076122</c:v>
                </c:pt>
                <c:pt idx="5">
                  <c:v>0.21107266435986158</c:v>
                </c:pt>
                <c:pt idx="6">
                  <c:v>0.17301038062283738</c:v>
                </c:pt>
                <c:pt idx="7">
                  <c:v>0.16262975778546709</c:v>
                </c:pt>
                <c:pt idx="8">
                  <c:v>0.16262975778546709</c:v>
                </c:pt>
                <c:pt idx="9">
                  <c:v>0.14878892733564014</c:v>
                </c:pt>
                <c:pt idx="10">
                  <c:v>0.12802768166089964</c:v>
                </c:pt>
                <c:pt idx="11">
                  <c:v>7.6124567474048443E-2</c:v>
                </c:pt>
                <c:pt idx="12">
                  <c:v>4.1522491349480967E-2</c:v>
                </c:pt>
                <c:pt idx="13">
                  <c:v>1.384083044982699E-2</c:v>
                </c:pt>
                <c:pt idx="14">
                  <c:v>1.7301038062283738E-2</c:v>
                </c:pt>
              </c:numCache>
            </c:numRef>
          </c:val>
          <c:extLst>
            <c:ext xmlns:c16="http://schemas.microsoft.com/office/drawing/2014/chart" uri="{C3380CC4-5D6E-409C-BE32-E72D297353CC}">
              <c16:uniqueId val="{00000002-82A8-4CEA-AC5B-C4586BDE6AA5}"/>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A la carte restaurant: National</c:v>
                </c:pt>
                <c:pt idx="3">
                  <c:v>Russian Menu, developed to meet the needs of adults and children</c:v>
                </c:pt>
                <c:pt idx="4">
                  <c:v>Imported Alcohol ( 3 types) 24/7</c:v>
                </c:pt>
                <c:pt idx="5">
                  <c:v>Russian / Ukrainian ТV channels </c:v>
                </c:pt>
                <c:pt idx="6">
                  <c:v>Fresh orange juice for breakfast</c:v>
                </c:pt>
                <c:pt idx="7">
                  <c:v>Chill Out 18+  </c:v>
                </c:pt>
                <c:pt idx="8">
                  <c:v>Dessert Bar with Coffee, Tea, Desserts  </c:v>
                </c:pt>
                <c:pt idx="9">
                  <c:v>Ice Cream during the day </c:v>
                </c:pt>
                <c:pt idx="10">
                  <c:v>Snack Bar Menu </c:v>
                </c:pt>
                <c:pt idx="11">
                  <c:v>Bathrobe &amp; Slippers for adults</c:v>
                </c:pt>
                <c:pt idx="12">
                  <c:v>Tea &amp; Coffee Set in the rooms </c:v>
                </c:pt>
                <c:pt idx="13">
                  <c:v>Wi-Fi in the hotel territory and in the rooms</c:v>
                </c:pt>
                <c:pt idx="14">
                  <c:v>Mini Bar with soft drinks and with a water replenished</c:v>
                </c:pt>
              </c:strCache>
            </c:strRef>
          </c:cat>
          <c:val>
            <c:numRef>
              <c:f>'Уровень использования сервисов'!$E$5:$E$19</c:f>
              <c:numCache>
                <c:formatCode>0%</c:formatCode>
                <c:ptCount val="15"/>
                <c:pt idx="0">
                  <c:v>3.4602076124567475E-3</c:v>
                </c:pt>
                <c:pt idx="1">
                  <c:v>3.4602076124567475E-3</c:v>
                </c:pt>
                <c:pt idx="2">
                  <c:v>3.4602076124567475E-3</c:v>
                </c:pt>
                <c:pt idx="3">
                  <c:v>0</c:v>
                </c:pt>
                <c:pt idx="4">
                  <c:v>3.4602076124567475E-3</c:v>
                </c:pt>
                <c:pt idx="5">
                  <c:v>0</c:v>
                </c:pt>
                <c:pt idx="6">
                  <c:v>3.4602076124567475E-3</c:v>
                </c:pt>
                <c:pt idx="7">
                  <c:v>3.4602076124567475E-3</c:v>
                </c:pt>
                <c:pt idx="8">
                  <c:v>0</c:v>
                </c:pt>
                <c:pt idx="9">
                  <c:v>0</c:v>
                </c:pt>
                <c:pt idx="10">
                  <c:v>0</c:v>
                </c:pt>
                <c:pt idx="11">
                  <c:v>0</c:v>
                </c:pt>
                <c:pt idx="12">
                  <c:v>0</c:v>
                </c:pt>
                <c:pt idx="13">
                  <c:v>3.4602076124567475E-3</c:v>
                </c:pt>
                <c:pt idx="14">
                  <c:v>0</c:v>
                </c:pt>
              </c:numCache>
            </c:numRef>
          </c:val>
          <c:extLst>
            <c:ext xmlns:c16="http://schemas.microsoft.com/office/drawing/2014/chart" uri="{C3380CC4-5D6E-409C-BE32-E72D297353CC}">
              <c16:uniqueId val="{00000003-82A8-4CEA-AC5B-C4586BDE6AA5}"/>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A la carte restaurant: National</c:v>
                </c:pt>
                <c:pt idx="3">
                  <c:v>Russian Menu, developed to meet the needs of adults and children</c:v>
                </c:pt>
                <c:pt idx="4">
                  <c:v>Imported Alcohol ( 3 types) 24/7</c:v>
                </c:pt>
                <c:pt idx="5">
                  <c:v>Russian / Ukrainian ТV channels </c:v>
                </c:pt>
                <c:pt idx="6">
                  <c:v>Fresh orange juice for breakfast</c:v>
                </c:pt>
                <c:pt idx="7">
                  <c:v>Chill Out 18+  </c:v>
                </c:pt>
                <c:pt idx="8">
                  <c:v>Dessert Bar with Coffee, Tea, Desserts  </c:v>
                </c:pt>
                <c:pt idx="9">
                  <c:v>Ice Cream during the day </c:v>
                </c:pt>
                <c:pt idx="10">
                  <c:v>Snack Bar Menu </c:v>
                </c:pt>
                <c:pt idx="11">
                  <c:v>Bathrobe &amp; Slippers for adults</c:v>
                </c:pt>
                <c:pt idx="12">
                  <c:v>Tea &amp; Coffee Set in the rooms </c:v>
                </c:pt>
                <c:pt idx="13">
                  <c:v>Wi-Fi in the hotel territory and in the rooms</c:v>
                </c:pt>
                <c:pt idx="14">
                  <c:v>Mini Bar with soft drinks and with a water replenished</c:v>
                </c:pt>
              </c:strCache>
            </c:strRef>
          </c:cat>
          <c:val>
            <c:numRef>
              <c:f>'Уровень использования сервисов'!$F$5:$F$19</c:f>
              <c:numCache>
                <c:formatCode>0%</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4-82A8-4CEA-AC5B-C4586BDE6AA5}"/>
            </c:ext>
          </c:extLst>
        </c:ser>
        <c:dLbls>
          <c:dLblPos val="ctr"/>
          <c:showLegendKey val="0"/>
          <c:showVal val="1"/>
          <c:showCatName val="0"/>
          <c:showSerName val="0"/>
          <c:showPercent val="0"/>
          <c:showBubbleSize val="0"/>
        </c:dLbls>
        <c:gapWidth val="30"/>
        <c:overlap val="100"/>
        <c:axId val="310891952"/>
        <c:axId val="310892344"/>
      </c:barChart>
      <c:catAx>
        <c:axId val="310891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crossAx val="310892344"/>
        <c:crosses val="autoZero"/>
        <c:auto val="1"/>
        <c:lblAlgn val="ctr"/>
        <c:lblOffset val="100"/>
        <c:noMultiLvlLbl val="0"/>
      </c:catAx>
      <c:valAx>
        <c:axId val="310892344"/>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10891952"/>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6830255762892031"/>
          <c:y val="1.0464752623210852E-2"/>
          <c:w val="0.51005510522673025"/>
          <c:h val="0.86843775925450806"/>
        </c:manualLayout>
      </c:layout>
      <c:barChart>
        <c:barDir val="bar"/>
        <c:grouping val="percentStacked"/>
        <c:varyColors val="0"/>
        <c:ser>
          <c:idx val="0"/>
          <c:order val="0"/>
          <c:tx>
            <c:strRef>
              <c:f>'Уровень использования сервисов'!$B$24</c:f>
              <c:strCache>
                <c:ptCount val="1"/>
                <c:pt idx="0">
                  <c:v>Used</c:v>
                </c:pt>
              </c:strCache>
            </c:strRef>
          </c:tx>
          <c:spPr>
            <a:solidFill>
              <a:srgbClr val="AAD700"/>
            </a:solidFill>
            <a:ln w="25400">
              <a:noFill/>
            </a:ln>
          </c:spPr>
          <c:invertIfNegative val="0"/>
          <c:dLbls>
            <c:delete val="1"/>
          </c:dLbls>
          <c:cat>
            <c:strRef>
              <c:f>'Уровень использования сервисов'!$A$25:$A$36</c:f>
              <c:strCache>
                <c:ptCount val="12"/>
                <c:pt idx="0">
                  <c:v>Culinary master class</c:v>
                </c:pt>
                <c:pt idx="1">
                  <c:v>Master-class on mobile photography</c:v>
                </c:pt>
                <c:pt idx="2">
                  <c:v>Turkish Lessons </c:v>
                </c:pt>
                <c:pt idx="3">
                  <c:v>Master class on cocktail making</c:v>
                </c:pt>
                <c:pt idx="4">
                  <c:v>Master class on hairstyles</c:v>
                </c:pt>
                <c:pt idx="5">
                  <c:v>Master-class on creation of origami</c:v>
                </c:pt>
                <c:pt idx="6">
                  <c:v>Theme Days (National, Family, Mediterranean)</c:v>
                </c:pt>
                <c:pt idx="7">
                  <c:v>Dance Lessons (zumba, latina, cha-cha-cha)</c:v>
                </c:pt>
                <c:pt idx="8">
                  <c:v>Disco</c:v>
                </c:pt>
                <c:pt idx="9">
                  <c:v>Live Music &amp; Concerts </c:v>
                </c:pt>
                <c:pt idx="10">
                  <c:v>Professional Evening shows </c:v>
                </c:pt>
                <c:pt idx="11">
                  <c:v>Animation in Russian </c:v>
                </c:pt>
              </c:strCache>
            </c:strRef>
          </c:cat>
          <c:val>
            <c:numRef>
              <c:f>'Уровень использования сервисов'!$B$25:$B$36</c:f>
              <c:numCache>
                <c:formatCode>0%</c:formatCode>
                <c:ptCount val="12"/>
                <c:pt idx="0">
                  <c:v>3.4602076124567475E-3</c:v>
                </c:pt>
                <c:pt idx="1">
                  <c:v>6.920415224913495E-3</c:v>
                </c:pt>
                <c:pt idx="2">
                  <c:v>6.920415224913495E-3</c:v>
                </c:pt>
                <c:pt idx="3">
                  <c:v>6.920415224913495E-3</c:v>
                </c:pt>
                <c:pt idx="4">
                  <c:v>6.920415224913495E-3</c:v>
                </c:pt>
                <c:pt idx="5">
                  <c:v>6.920415224913495E-3</c:v>
                </c:pt>
                <c:pt idx="6">
                  <c:v>9.6885813148788941E-2</c:v>
                </c:pt>
                <c:pt idx="7">
                  <c:v>0.28373702422145325</c:v>
                </c:pt>
                <c:pt idx="8">
                  <c:v>0.67474048442906576</c:v>
                </c:pt>
                <c:pt idx="9">
                  <c:v>0.74740484429065746</c:v>
                </c:pt>
                <c:pt idx="10">
                  <c:v>0.78546712802768159</c:v>
                </c:pt>
                <c:pt idx="11">
                  <c:v>0.7854671280276817</c:v>
                </c:pt>
              </c:numCache>
            </c:numRef>
          </c:val>
          <c:extLst>
            <c:ext xmlns:c16="http://schemas.microsoft.com/office/drawing/2014/chart" uri="{C3380CC4-5D6E-409C-BE32-E72D297353CC}">
              <c16:uniqueId val="{00000000-B824-43EF-AE51-8DD489E3A347}"/>
            </c:ext>
          </c:extLst>
        </c:ser>
        <c:ser>
          <c:idx val="1"/>
          <c:order val="1"/>
          <c:tx>
            <c:strRef>
              <c:f>'Уровень использования сервисов'!$C$24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сервисов'!$A$25:$A$36</c:f>
              <c:strCache>
                <c:ptCount val="12"/>
                <c:pt idx="0">
                  <c:v>Culinary master class</c:v>
                </c:pt>
                <c:pt idx="1">
                  <c:v>Master-class on mobile photography</c:v>
                </c:pt>
                <c:pt idx="2">
                  <c:v>Turkish Lessons </c:v>
                </c:pt>
                <c:pt idx="3">
                  <c:v>Master class on cocktail making</c:v>
                </c:pt>
                <c:pt idx="4">
                  <c:v>Master class on hairstyles</c:v>
                </c:pt>
                <c:pt idx="5">
                  <c:v>Master-class on creation of origami</c:v>
                </c:pt>
                <c:pt idx="6">
                  <c:v>Theme Days (National, Family, Mediterranean)</c:v>
                </c:pt>
                <c:pt idx="7">
                  <c:v>Dance Lessons (zumba, latina, cha-cha-cha)</c:v>
                </c:pt>
                <c:pt idx="8">
                  <c:v>Disco</c:v>
                </c:pt>
                <c:pt idx="9">
                  <c:v>Live Music &amp; Concerts </c:v>
                </c:pt>
                <c:pt idx="10">
                  <c:v>Professional Evening shows </c:v>
                </c:pt>
                <c:pt idx="11">
                  <c:v>Animation in Russian </c:v>
                </c:pt>
              </c:strCache>
            </c:strRef>
          </c:cat>
          <c:val>
            <c:numRef>
              <c:f>'Уровень использования сервисов'!$C$25:$C$36</c:f>
              <c:numCache>
                <c:formatCode>0%</c:formatCode>
                <c:ptCount val="12"/>
                <c:pt idx="0">
                  <c:v>3.4602076124567475E-3</c:v>
                </c:pt>
                <c:pt idx="1">
                  <c:v>3.4602076124567475E-3</c:v>
                </c:pt>
                <c:pt idx="2">
                  <c:v>3.4602076124567475E-3</c:v>
                </c:pt>
                <c:pt idx="3">
                  <c:v>3.4602076124567475E-3</c:v>
                </c:pt>
                <c:pt idx="4">
                  <c:v>3.4602076124567475E-3</c:v>
                </c:pt>
                <c:pt idx="5">
                  <c:v>3.4602076124567475E-3</c:v>
                </c:pt>
                <c:pt idx="6">
                  <c:v>0</c:v>
                </c:pt>
                <c:pt idx="7">
                  <c:v>0</c:v>
                </c:pt>
                <c:pt idx="8">
                  <c:v>0</c:v>
                </c:pt>
                <c:pt idx="9">
                  <c:v>0</c:v>
                </c:pt>
                <c:pt idx="10">
                  <c:v>0</c:v>
                </c:pt>
                <c:pt idx="11">
                  <c:v>0</c:v>
                </c:pt>
              </c:numCache>
            </c:numRef>
          </c:val>
          <c:extLst>
            <c:ext xmlns:c16="http://schemas.microsoft.com/office/drawing/2014/chart" uri="{C3380CC4-5D6E-409C-BE32-E72D297353CC}">
              <c16:uniqueId val="{00000001-B824-43EF-AE51-8DD489E3A347}"/>
            </c:ext>
          </c:extLst>
        </c:ser>
        <c:ser>
          <c:idx val="2"/>
          <c:order val="2"/>
          <c:tx>
            <c:strRef>
              <c:f>'Уровень использования сервисов'!$D$24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сервисов'!$A$25:$A$36</c:f>
              <c:strCache>
                <c:ptCount val="12"/>
                <c:pt idx="0">
                  <c:v>Culinary master class</c:v>
                </c:pt>
                <c:pt idx="1">
                  <c:v>Master-class on mobile photography</c:v>
                </c:pt>
                <c:pt idx="2">
                  <c:v>Turkish Lessons </c:v>
                </c:pt>
                <c:pt idx="3">
                  <c:v>Master class on cocktail making</c:v>
                </c:pt>
                <c:pt idx="4">
                  <c:v>Master class on hairstyles</c:v>
                </c:pt>
                <c:pt idx="5">
                  <c:v>Master-class on creation of origami</c:v>
                </c:pt>
                <c:pt idx="6">
                  <c:v>Theme Days (National, Family, Mediterranean)</c:v>
                </c:pt>
                <c:pt idx="7">
                  <c:v>Dance Lessons (zumba, latina, cha-cha-cha)</c:v>
                </c:pt>
                <c:pt idx="8">
                  <c:v>Disco</c:v>
                </c:pt>
                <c:pt idx="9">
                  <c:v>Live Music &amp; Concerts </c:v>
                </c:pt>
                <c:pt idx="10">
                  <c:v>Professional Evening shows </c:v>
                </c:pt>
                <c:pt idx="11">
                  <c:v>Animation in Russian </c:v>
                </c:pt>
              </c:strCache>
            </c:strRef>
          </c:cat>
          <c:val>
            <c:numRef>
              <c:f>'Уровень использования сервисов'!$D$25:$D$36</c:f>
              <c:numCache>
                <c:formatCode>0%</c:formatCode>
                <c:ptCount val="12"/>
                <c:pt idx="0">
                  <c:v>0.99307958477508651</c:v>
                </c:pt>
                <c:pt idx="1">
                  <c:v>0.98961937716262971</c:v>
                </c:pt>
                <c:pt idx="2">
                  <c:v>0.98961937716262971</c:v>
                </c:pt>
                <c:pt idx="3">
                  <c:v>0.98961937716262971</c:v>
                </c:pt>
                <c:pt idx="4">
                  <c:v>0.98961937716262971</c:v>
                </c:pt>
                <c:pt idx="5">
                  <c:v>0.98961937716262971</c:v>
                </c:pt>
                <c:pt idx="6">
                  <c:v>0.90311418685121092</c:v>
                </c:pt>
                <c:pt idx="7">
                  <c:v>0.71280276816609001</c:v>
                </c:pt>
                <c:pt idx="8">
                  <c:v>0.32179930795847755</c:v>
                </c:pt>
                <c:pt idx="9">
                  <c:v>0.2491349480968858</c:v>
                </c:pt>
                <c:pt idx="10">
                  <c:v>0.21107266435986158</c:v>
                </c:pt>
                <c:pt idx="11">
                  <c:v>0.21453287197231835</c:v>
                </c:pt>
              </c:numCache>
            </c:numRef>
          </c:val>
          <c:extLst>
            <c:ext xmlns:c16="http://schemas.microsoft.com/office/drawing/2014/chart" uri="{C3380CC4-5D6E-409C-BE32-E72D297353CC}">
              <c16:uniqueId val="{00000002-B824-43EF-AE51-8DD489E3A347}"/>
            </c:ext>
          </c:extLst>
        </c:ser>
        <c:ser>
          <c:idx val="3"/>
          <c:order val="3"/>
          <c:tx>
            <c:strRef>
              <c:f>'Уровень использования сервисов'!$E$24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сервисов'!$A$25:$A$36</c:f>
              <c:strCache>
                <c:ptCount val="12"/>
                <c:pt idx="0">
                  <c:v>Culinary master class</c:v>
                </c:pt>
                <c:pt idx="1">
                  <c:v>Master-class on mobile photography</c:v>
                </c:pt>
                <c:pt idx="2">
                  <c:v>Turkish Lessons </c:v>
                </c:pt>
                <c:pt idx="3">
                  <c:v>Master class on cocktail making</c:v>
                </c:pt>
                <c:pt idx="4">
                  <c:v>Master class on hairstyles</c:v>
                </c:pt>
                <c:pt idx="5">
                  <c:v>Master-class on creation of origami</c:v>
                </c:pt>
                <c:pt idx="6">
                  <c:v>Theme Days (National, Family, Mediterranean)</c:v>
                </c:pt>
                <c:pt idx="7">
                  <c:v>Dance Lessons (zumba, latina, cha-cha-cha)</c:v>
                </c:pt>
                <c:pt idx="8">
                  <c:v>Disco</c:v>
                </c:pt>
                <c:pt idx="9">
                  <c:v>Live Music &amp; Concerts </c:v>
                </c:pt>
                <c:pt idx="10">
                  <c:v>Professional Evening shows </c:v>
                </c:pt>
                <c:pt idx="11">
                  <c:v>Animation in Russian </c:v>
                </c:pt>
              </c:strCache>
            </c:strRef>
          </c:cat>
          <c:val>
            <c:numRef>
              <c:f>'Уровень использования сервисов'!$E$25:$E$36</c:f>
              <c:numCache>
                <c:formatCode>0%</c:formatCode>
                <c:ptCount val="12"/>
                <c:pt idx="0">
                  <c:v>0</c:v>
                </c:pt>
                <c:pt idx="1">
                  <c:v>0</c:v>
                </c:pt>
                <c:pt idx="2">
                  <c:v>0</c:v>
                </c:pt>
                <c:pt idx="3">
                  <c:v>0</c:v>
                </c:pt>
                <c:pt idx="4">
                  <c:v>0</c:v>
                </c:pt>
                <c:pt idx="5">
                  <c:v>0</c:v>
                </c:pt>
                <c:pt idx="6">
                  <c:v>0</c:v>
                </c:pt>
                <c:pt idx="7">
                  <c:v>3.4602076124567475E-3</c:v>
                </c:pt>
                <c:pt idx="8">
                  <c:v>3.4602076124567475E-3</c:v>
                </c:pt>
                <c:pt idx="9">
                  <c:v>3.4602076124567475E-3</c:v>
                </c:pt>
                <c:pt idx="10">
                  <c:v>3.4602076124567475E-3</c:v>
                </c:pt>
                <c:pt idx="11">
                  <c:v>0</c:v>
                </c:pt>
              </c:numCache>
            </c:numRef>
          </c:val>
          <c:extLst>
            <c:ext xmlns:c16="http://schemas.microsoft.com/office/drawing/2014/chart" uri="{C3380CC4-5D6E-409C-BE32-E72D297353CC}">
              <c16:uniqueId val="{00000003-B824-43EF-AE51-8DD489E3A347}"/>
            </c:ext>
          </c:extLst>
        </c:ser>
        <c:ser>
          <c:idx val="4"/>
          <c:order val="4"/>
          <c:tx>
            <c:strRef>
              <c:f>'Уровень использования сервисов'!$F$24</c:f>
              <c:strCache>
                <c:ptCount val="1"/>
                <c:pt idx="0">
                  <c:v>There is no such service in the hotel</c:v>
                </c:pt>
              </c:strCache>
            </c:strRef>
          </c:tx>
          <c:invertIfNegative val="0"/>
          <c:dLbls>
            <c:delete val="1"/>
          </c:dLbls>
          <c:cat>
            <c:strRef>
              <c:f>'Уровень использования сервисов'!$A$25:$A$36</c:f>
              <c:strCache>
                <c:ptCount val="12"/>
                <c:pt idx="0">
                  <c:v>Culinary master class</c:v>
                </c:pt>
                <c:pt idx="1">
                  <c:v>Master-class on mobile photography</c:v>
                </c:pt>
                <c:pt idx="2">
                  <c:v>Turkish Lessons </c:v>
                </c:pt>
                <c:pt idx="3">
                  <c:v>Master class on cocktail making</c:v>
                </c:pt>
                <c:pt idx="4">
                  <c:v>Master class on hairstyles</c:v>
                </c:pt>
                <c:pt idx="5">
                  <c:v>Master-class on creation of origami</c:v>
                </c:pt>
                <c:pt idx="6">
                  <c:v>Theme Days (National, Family, Mediterranean)</c:v>
                </c:pt>
                <c:pt idx="7">
                  <c:v>Dance Lessons (zumba, latina, cha-cha-cha)</c:v>
                </c:pt>
                <c:pt idx="8">
                  <c:v>Disco</c:v>
                </c:pt>
                <c:pt idx="9">
                  <c:v>Live Music &amp; Concerts </c:v>
                </c:pt>
                <c:pt idx="10">
                  <c:v>Professional Evening shows </c:v>
                </c:pt>
                <c:pt idx="11">
                  <c:v>Animation in Russian </c:v>
                </c:pt>
              </c:strCache>
            </c:strRef>
          </c:cat>
          <c:val>
            <c:numRef>
              <c:f>'Уровень использования сервисов'!$F$25:$F$36</c:f>
              <c:numCache>
                <c:formatCode>0%</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0-E515-448A-ACB1-DE623967737D}"/>
            </c:ext>
          </c:extLst>
        </c:ser>
        <c:dLbls>
          <c:dLblPos val="ctr"/>
          <c:showLegendKey val="0"/>
          <c:showVal val="1"/>
          <c:showCatName val="0"/>
          <c:showSerName val="0"/>
          <c:showPercent val="0"/>
          <c:showBubbleSize val="0"/>
        </c:dLbls>
        <c:gapWidth val="20"/>
        <c:overlap val="100"/>
        <c:axId val="308001136"/>
        <c:axId val="308000744"/>
      </c:barChart>
      <c:catAx>
        <c:axId val="3080011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ru-RU"/>
          </a:p>
        </c:txPr>
        <c:crossAx val="308000744"/>
        <c:crosses val="autoZero"/>
        <c:auto val="1"/>
        <c:lblAlgn val="ctr"/>
        <c:lblOffset val="100"/>
        <c:noMultiLvlLbl val="0"/>
      </c:catAx>
      <c:valAx>
        <c:axId val="308000744"/>
        <c:scaling>
          <c:orientation val="minMax"/>
          <c:min val="0"/>
        </c:scaling>
        <c:delete val="0"/>
        <c:axPos val="b"/>
        <c:majorGridlines/>
        <c:numFmt formatCode="0%" sourceLinked="1"/>
        <c:majorTickMark val="none"/>
        <c:minorTickMark val="none"/>
        <c:tickLblPos val="nextTo"/>
        <c:spPr>
          <a:ln w="6350">
            <a:noFill/>
          </a:ln>
        </c:spPr>
        <c:txPr>
          <a:bodyPr rot="-60000000" vert="horz"/>
          <a:lstStyle/>
          <a:p>
            <a:pPr>
              <a:defRPr/>
            </a:pPr>
            <a:endParaRPr lang="ru-RU"/>
          </a:p>
        </c:txPr>
        <c:crossAx val="308001136"/>
        <c:crosses val="autoZero"/>
        <c:crossBetween val="between"/>
      </c:valAx>
      <c:spPr>
        <a:noFill/>
        <a:ln w="25400">
          <a:noFill/>
        </a:ln>
      </c:spPr>
    </c:plotArea>
    <c:legend>
      <c:legendPos val="b"/>
      <c:overlay val="0"/>
    </c:legend>
    <c:plotVisOnly val="1"/>
    <c:dispBlanksAs val="gap"/>
    <c:showDLblsOverMax val="0"/>
  </c:chart>
  <c:spPr>
    <a:noFill/>
    <a:ln w="9525" cap="flat" cmpd="sng" algn="ctr">
      <a:noFill/>
      <a:round/>
    </a:ln>
    <a:effectLst/>
  </c:spPr>
  <c:txPr>
    <a:bodyPr/>
    <a:lstStyle/>
    <a:p>
      <a:pPr>
        <a:defRPr sz="2800"/>
      </a:pPr>
      <a:endParaRPr lang="ru-RU"/>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сервисов'!$B$24</c:f>
              <c:strCache>
                <c:ptCount val="1"/>
                <c:pt idx="0">
                  <c:v>Used</c:v>
                </c:pt>
              </c:strCache>
            </c:strRef>
          </c:tx>
          <c:spPr>
            <a:solidFill>
              <a:srgbClr val="AAD700"/>
            </a:solidFill>
            <a:ln w="25400">
              <a:noFill/>
            </a:ln>
          </c:spPr>
          <c:invertIfNegative val="0"/>
          <c:dLbls>
            <c:delete val="1"/>
          </c:dLbls>
          <c:cat>
            <c:strRef>
              <c:f>'Уровень использования сервисов'!$A$25:$A$50</c:f>
              <c:strCache>
                <c:ptCount val="26"/>
                <c:pt idx="0">
                  <c:v>20% discount for water sport</c:v>
                </c:pt>
                <c:pt idx="1">
                  <c:v>15% discount for SPA </c:v>
                </c:pt>
                <c:pt idx="2">
                  <c:v>Sport Academy for Kids </c:v>
                </c:pt>
                <c:pt idx="3">
                  <c:v>Professional Wellness &amp; Fitness Trainers</c:v>
                </c:pt>
                <c:pt idx="4">
                  <c:v>Step-aerobic</c:v>
                </c:pt>
                <c:pt idx="5">
                  <c:v>Air Gun </c:v>
                </c:pt>
                <c:pt idx="6">
                  <c:v>Olympic Games </c:v>
                </c:pt>
                <c:pt idx="7">
                  <c:v>Club Dance</c:v>
                </c:pt>
                <c:pt idx="8">
                  <c:v>Cardio</c:v>
                </c:pt>
                <c:pt idx="9">
                  <c:v>Pool Game</c:v>
                </c:pt>
                <c:pt idx="10">
                  <c:v>Stretching </c:v>
                </c:pt>
                <c:pt idx="11">
                  <c:v>Tennis </c:v>
                </c:pt>
                <c:pt idx="12">
                  <c:v>Sea aqua aerobic</c:v>
                </c:pt>
                <c:pt idx="13">
                  <c:v>Pilates</c:v>
                </c:pt>
                <c:pt idx="14">
                  <c:v>Archery</c:v>
                </c:pt>
                <c:pt idx="15">
                  <c:v>Bocce </c:v>
                </c:pt>
                <c:pt idx="16">
                  <c:v>Darts </c:v>
                </c:pt>
                <c:pt idx="17">
                  <c:v>Water Polo</c:v>
                </c:pt>
                <c:pt idx="18">
                  <c:v>Yoga</c:v>
                </c:pt>
                <c:pt idx="19">
                  <c:v>Table tennis</c:v>
                </c:pt>
                <c:pt idx="20">
                  <c:v>Beach Volleyball</c:v>
                </c:pt>
                <c:pt idx="21">
                  <c:v>Paid SPA center services </c:v>
                </c:pt>
                <c:pt idx="22">
                  <c:v>Morning Gym </c:v>
                </c:pt>
                <c:pt idx="23">
                  <c:v>Free  SPA services: hamam, sauna </c:v>
                </c:pt>
                <c:pt idx="24">
                  <c:v>Aqua-aerobic </c:v>
                </c:pt>
                <c:pt idx="25">
                  <c:v>Aerobica </c:v>
                </c:pt>
              </c:strCache>
            </c:strRef>
          </c:cat>
          <c:val>
            <c:numRef>
              <c:f>'Уровень использования сервисов'!$B$25:$B$50</c:f>
              <c:numCache>
                <c:formatCode>0%</c:formatCode>
                <c:ptCount val="26"/>
                <c:pt idx="0">
                  <c:v>0</c:v>
                </c:pt>
                <c:pt idx="1">
                  <c:v>1.0380622837370242E-2</c:v>
                </c:pt>
                <c:pt idx="2">
                  <c:v>2.0761245674740483E-2</c:v>
                </c:pt>
                <c:pt idx="3">
                  <c:v>2.0761245674740483E-2</c:v>
                </c:pt>
                <c:pt idx="4">
                  <c:v>2.768166089965398E-2</c:v>
                </c:pt>
                <c:pt idx="5">
                  <c:v>3.1141868512110728E-2</c:v>
                </c:pt>
                <c:pt idx="6">
                  <c:v>3.460207612456747E-2</c:v>
                </c:pt>
                <c:pt idx="7">
                  <c:v>3.460207612456747E-2</c:v>
                </c:pt>
                <c:pt idx="8">
                  <c:v>5.5363321799307953E-2</c:v>
                </c:pt>
                <c:pt idx="9">
                  <c:v>5.8823529411764705E-2</c:v>
                </c:pt>
                <c:pt idx="10">
                  <c:v>6.2283737024221443E-2</c:v>
                </c:pt>
                <c:pt idx="11">
                  <c:v>6.228373702422145E-2</c:v>
                </c:pt>
                <c:pt idx="12">
                  <c:v>8.3044982698961933E-2</c:v>
                </c:pt>
                <c:pt idx="13">
                  <c:v>8.3044982698961933E-2</c:v>
                </c:pt>
                <c:pt idx="14">
                  <c:v>8.9965397923875423E-2</c:v>
                </c:pt>
                <c:pt idx="15">
                  <c:v>9.6885813148788927E-2</c:v>
                </c:pt>
                <c:pt idx="16">
                  <c:v>0.10034602076124569</c:v>
                </c:pt>
                <c:pt idx="17">
                  <c:v>0.12110726643598616</c:v>
                </c:pt>
                <c:pt idx="18">
                  <c:v>0.1245674740484429</c:v>
                </c:pt>
                <c:pt idx="19">
                  <c:v>0.14878892733564014</c:v>
                </c:pt>
                <c:pt idx="20">
                  <c:v>0.16319444444444445</c:v>
                </c:pt>
                <c:pt idx="21">
                  <c:v>0.16955017301038061</c:v>
                </c:pt>
                <c:pt idx="22">
                  <c:v>0.23183391003460208</c:v>
                </c:pt>
                <c:pt idx="23">
                  <c:v>0.29065743944636674</c:v>
                </c:pt>
                <c:pt idx="24">
                  <c:v>0.33564013840830448</c:v>
                </c:pt>
                <c:pt idx="25">
                  <c:v>0.33910034602076128</c:v>
                </c:pt>
              </c:numCache>
            </c:numRef>
          </c:val>
          <c:extLst>
            <c:ext xmlns:c16="http://schemas.microsoft.com/office/drawing/2014/chart" uri="{C3380CC4-5D6E-409C-BE32-E72D297353CC}">
              <c16:uniqueId val="{00000000-B824-43EF-AE51-8DD489E3A347}"/>
            </c:ext>
          </c:extLst>
        </c:ser>
        <c:ser>
          <c:idx val="1"/>
          <c:order val="1"/>
          <c:tx>
            <c:strRef>
              <c:f>'Уровень использования сервисов'!$C$24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сервисов'!$A$25:$A$50</c:f>
              <c:strCache>
                <c:ptCount val="26"/>
                <c:pt idx="0">
                  <c:v>20% discount for water sport</c:v>
                </c:pt>
                <c:pt idx="1">
                  <c:v>15% discount for SPA </c:v>
                </c:pt>
                <c:pt idx="2">
                  <c:v>Sport Academy for Kids </c:v>
                </c:pt>
                <c:pt idx="3">
                  <c:v>Professional Wellness &amp; Fitness Trainers</c:v>
                </c:pt>
                <c:pt idx="4">
                  <c:v>Step-aerobic</c:v>
                </c:pt>
                <c:pt idx="5">
                  <c:v>Air Gun </c:v>
                </c:pt>
                <c:pt idx="6">
                  <c:v>Olympic Games </c:v>
                </c:pt>
                <c:pt idx="7">
                  <c:v>Club Dance</c:v>
                </c:pt>
                <c:pt idx="8">
                  <c:v>Cardio</c:v>
                </c:pt>
                <c:pt idx="9">
                  <c:v>Pool Game</c:v>
                </c:pt>
                <c:pt idx="10">
                  <c:v>Stretching </c:v>
                </c:pt>
                <c:pt idx="11">
                  <c:v>Tennis </c:v>
                </c:pt>
                <c:pt idx="12">
                  <c:v>Sea aqua aerobic</c:v>
                </c:pt>
                <c:pt idx="13">
                  <c:v>Pilates</c:v>
                </c:pt>
                <c:pt idx="14">
                  <c:v>Archery</c:v>
                </c:pt>
                <c:pt idx="15">
                  <c:v>Bocce </c:v>
                </c:pt>
                <c:pt idx="16">
                  <c:v>Darts </c:v>
                </c:pt>
                <c:pt idx="17">
                  <c:v>Water Polo</c:v>
                </c:pt>
                <c:pt idx="18">
                  <c:v>Yoga</c:v>
                </c:pt>
                <c:pt idx="19">
                  <c:v>Table tennis</c:v>
                </c:pt>
                <c:pt idx="20">
                  <c:v>Beach Volleyball</c:v>
                </c:pt>
                <c:pt idx="21">
                  <c:v>Paid SPA center services </c:v>
                </c:pt>
                <c:pt idx="22">
                  <c:v>Morning Gym </c:v>
                </c:pt>
                <c:pt idx="23">
                  <c:v>Free  SPA services: hamam, sauna </c:v>
                </c:pt>
                <c:pt idx="24">
                  <c:v>Aqua-aerobic </c:v>
                </c:pt>
                <c:pt idx="25">
                  <c:v>Aerobica </c:v>
                </c:pt>
              </c:strCache>
            </c:strRef>
          </c:cat>
          <c:val>
            <c:numRef>
              <c:f>'Уровень использования сервисов'!$C$25:$C$50</c:f>
              <c:numCache>
                <c:formatCode>0%</c:formatCode>
                <c:ptCount val="26"/>
                <c:pt idx="0">
                  <c:v>3.4602076124567475E-3</c:v>
                </c:pt>
                <c:pt idx="1">
                  <c:v>3.4602076124567475E-3</c:v>
                </c:pt>
                <c:pt idx="2">
                  <c:v>3.4602076124567475E-3</c:v>
                </c:pt>
                <c:pt idx="3">
                  <c:v>3.4602076124567475E-3</c:v>
                </c:pt>
                <c:pt idx="4">
                  <c:v>3.4602076124567475E-3</c:v>
                </c:pt>
                <c:pt idx="5">
                  <c:v>3.4602076124567475E-3</c:v>
                </c:pt>
                <c:pt idx="6">
                  <c:v>3.4602076124567475E-3</c:v>
                </c:pt>
                <c:pt idx="7">
                  <c:v>3.4602076124567475E-3</c:v>
                </c:pt>
                <c:pt idx="8">
                  <c:v>3.4602076124567475E-3</c:v>
                </c:pt>
                <c:pt idx="9">
                  <c:v>3.4602076124567475E-3</c:v>
                </c:pt>
                <c:pt idx="10">
                  <c:v>3.4602076124567475E-3</c:v>
                </c:pt>
                <c:pt idx="11">
                  <c:v>3.4602076124567475E-3</c:v>
                </c:pt>
                <c:pt idx="12">
                  <c:v>0</c:v>
                </c:pt>
                <c:pt idx="13">
                  <c:v>3.4602076124567475E-3</c:v>
                </c:pt>
                <c:pt idx="14">
                  <c:v>3.4602076124567475E-3</c:v>
                </c:pt>
                <c:pt idx="15">
                  <c:v>3.4602076124567475E-3</c:v>
                </c:pt>
                <c:pt idx="16">
                  <c:v>3.4602076124567475E-3</c:v>
                </c:pt>
                <c:pt idx="17">
                  <c:v>3.4602076124567475E-3</c:v>
                </c:pt>
                <c:pt idx="18">
                  <c:v>3.4602076124567475E-3</c:v>
                </c:pt>
                <c:pt idx="19">
                  <c:v>3.4602076124567475E-3</c:v>
                </c:pt>
                <c:pt idx="20">
                  <c:v>0</c:v>
                </c:pt>
                <c:pt idx="21">
                  <c:v>0</c:v>
                </c:pt>
                <c:pt idx="22">
                  <c:v>0</c:v>
                </c:pt>
                <c:pt idx="23">
                  <c:v>0</c:v>
                </c:pt>
                <c:pt idx="24">
                  <c:v>0</c:v>
                </c:pt>
                <c:pt idx="25">
                  <c:v>0</c:v>
                </c:pt>
              </c:numCache>
            </c:numRef>
          </c:val>
          <c:extLst>
            <c:ext xmlns:c16="http://schemas.microsoft.com/office/drawing/2014/chart" uri="{C3380CC4-5D6E-409C-BE32-E72D297353CC}">
              <c16:uniqueId val="{00000001-B824-43EF-AE51-8DD489E3A347}"/>
            </c:ext>
          </c:extLst>
        </c:ser>
        <c:ser>
          <c:idx val="2"/>
          <c:order val="2"/>
          <c:tx>
            <c:strRef>
              <c:f>'Уровень использования сервисов'!$D$24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сервисов'!$A$25:$A$50</c:f>
              <c:strCache>
                <c:ptCount val="26"/>
                <c:pt idx="0">
                  <c:v>20% discount for water sport</c:v>
                </c:pt>
                <c:pt idx="1">
                  <c:v>15% discount for SPA </c:v>
                </c:pt>
                <c:pt idx="2">
                  <c:v>Sport Academy for Kids </c:v>
                </c:pt>
                <c:pt idx="3">
                  <c:v>Professional Wellness &amp; Fitness Trainers</c:v>
                </c:pt>
                <c:pt idx="4">
                  <c:v>Step-aerobic</c:v>
                </c:pt>
                <c:pt idx="5">
                  <c:v>Air Gun </c:v>
                </c:pt>
                <c:pt idx="6">
                  <c:v>Olympic Games </c:v>
                </c:pt>
                <c:pt idx="7">
                  <c:v>Club Dance</c:v>
                </c:pt>
                <c:pt idx="8">
                  <c:v>Cardio</c:v>
                </c:pt>
                <c:pt idx="9">
                  <c:v>Pool Game</c:v>
                </c:pt>
                <c:pt idx="10">
                  <c:v>Stretching </c:v>
                </c:pt>
                <c:pt idx="11">
                  <c:v>Tennis </c:v>
                </c:pt>
                <c:pt idx="12">
                  <c:v>Sea aqua aerobic</c:v>
                </c:pt>
                <c:pt idx="13">
                  <c:v>Pilates</c:v>
                </c:pt>
                <c:pt idx="14">
                  <c:v>Archery</c:v>
                </c:pt>
                <c:pt idx="15">
                  <c:v>Bocce </c:v>
                </c:pt>
                <c:pt idx="16">
                  <c:v>Darts </c:v>
                </c:pt>
                <c:pt idx="17">
                  <c:v>Water Polo</c:v>
                </c:pt>
                <c:pt idx="18">
                  <c:v>Yoga</c:v>
                </c:pt>
                <c:pt idx="19">
                  <c:v>Table tennis</c:v>
                </c:pt>
                <c:pt idx="20">
                  <c:v>Beach Volleyball</c:v>
                </c:pt>
                <c:pt idx="21">
                  <c:v>Paid SPA center services </c:v>
                </c:pt>
                <c:pt idx="22">
                  <c:v>Morning Gym </c:v>
                </c:pt>
                <c:pt idx="23">
                  <c:v>Free  SPA services: hamam, sauna </c:v>
                </c:pt>
                <c:pt idx="24">
                  <c:v>Aqua-aerobic </c:v>
                </c:pt>
                <c:pt idx="25">
                  <c:v>Aerobica </c:v>
                </c:pt>
              </c:strCache>
            </c:strRef>
          </c:cat>
          <c:val>
            <c:numRef>
              <c:f>'Уровень использования сервисов'!$D$25:$D$50</c:f>
              <c:numCache>
                <c:formatCode>0%</c:formatCode>
                <c:ptCount val="26"/>
                <c:pt idx="0">
                  <c:v>0.9965397923875432</c:v>
                </c:pt>
                <c:pt idx="1">
                  <c:v>0.98615916955017302</c:v>
                </c:pt>
                <c:pt idx="2">
                  <c:v>0.97577854671280273</c:v>
                </c:pt>
                <c:pt idx="3">
                  <c:v>0.97577854671280273</c:v>
                </c:pt>
                <c:pt idx="4">
                  <c:v>0.96885813148788924</c:v>
                </c:pt>
                <c:pt idx="5">
                  <c:v>0.96539792387543255</c:v>
                </c:pt>
                <c:pt idx="6">
                  <c:v>0.96193771626297575</c:v>
                </c:pt>
                <c:pt idx="7">
                  <c:v>0.96193771626297575</c:v>
                </c:pt>
                <c:pt idx="8">
                  <c:v>0.94117647058823517</c:v>
                </c:pt>
                <c:pt idx="9">
                  <c:v>0.93771626297577848</c:v>
                </c:pt>
                <c:pt idx="10">
                  <c:v>0.9342560553633219</c:v>
                </c:pt>
                <c:pt idx="11">
                  <c:v>0.9342560553633219</c:v>
                </c:pt>
                <c:pt idx="12">
                  <c:v>0.91349480968858132</c:v>
                </c:pt>
                <c:pt idx="13">
                  <c:v>0.91349480968858132</c:v>
                </c:pt>
                <c:pt idx="14">
                  <c:v>0.90657439446366783</c:v>
                </c:pt>
                <c:pt idx="15">
                  <c:v>0.89965397923875434</c:v>
                </c:pt>
                <c:pt idx="16">
                  <c:v>0.89619377162629765</c:v>
                </c:pt>
                <c:pt idx="17">
                  <c:v>0.87543252595155707</c:v>
                </c:pt>
                <c:pt idx="18">
                  <c:v>0.87197231833910038</c:v>
                </c:pt>
                <c:pt idx="19">
                  <c:v>0.84775086505190311</c:v>
                </c:pt>
                <c:pt idx="20">
                  <c:v>0.83680555555555558</c:v>
                </c:pt>
                <c:pt idx="21">
                  <c:v>0.83044982698961933</c:v>
                </c:pt>
                <c:pt idx="22">
                  <c:v>0.76816608996539804</c:v>
                </c:pt>
                <c:pt idx="23">
                  <c:v>0.70588235294117652</c:v>
                </c:pt>
                <c:pt idx="24">
                  <c:v>0.66089965397923878</c:v>
                </c:pt>
                <c:pt idx="25">
                  <c:v>0.65743944636678198</c:v>
                </c:pt>
              </c:numCache>
            </c:numRef>
          </c:val>
          <c:extLst>
            <c:ext xmlns:c16="http://schemas.microsoft.com/office/drawing/2014/chart" uri="{C3380CC4-5D6E-409C-BE32-E72D297353CC}">
              <c16:uniqueId val="{00000002-B824-43EF-AE51-8DD489E3A347}"/>
            </c:ext>
          </c:extLst>
        </c:ser>
        <c:ser>
          <c:idx val="3"/>
          <c:order val="3"/>
          <c:tx>
            <c:strRef>
              <c:f>'Уровень использования сервисов'!$E$24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сервисов'!$A$25:$A$50</c:f>
              <c:strCache>
                <c:ptCount val="26"/>
                <c:pt idx="0">
                  <c:v>20% discount for water sport</c:v>
                </c:pt>
                <c:pt idx="1">
                  <c:v>15% discount for SPA </c:v>
                </c:pt>
                <c:pt idx="2">
                  <c:v>Sport Academy for Kids </c:v>
                </c:pt>
                <c:pt idx="3">
                  <c:v>Professional Wellness &amp; Fitness Trainers</c:v>
                </c:pt>
                <c:pt idx="4">
                  <c:v>Step-aerobic</c:v>
                </c:pt>
                <c:pt idx="5">
                  <c:v>Air Gun </c:v>
                </c:pt>
                <c:pt idx="6">
                  <c:v>Olympic Games </c:v>
                </c:pt>
                <c:pt idx="7">
                  <c:v>Club Dance</c:v>
                </c:pt>
                <c:pt idx="8">
                  <c:v>Cardio</c:v>
                </c:pt>
                <c:pt idx="9">
                  <c:v>Pool Game</c:v>
                </c:pt>
                <c:pt idx="10">
                  <c:v>Stretching </c:v>
                </c:pt>
                <c:pt idx="11">
                  <c:v>Tennis </c:v>
                </c:pt>
                <c:pt idx="12">
                  <c:v>Sea aqua aerobic</c:v>
                </c:pt>
                <c:pt idx="13">
                  <c:v>Pilates</c:v>
                </c:pt>
                <c:pt idx="14">
                  <c:v>Archery</c:v>
                </c:pt>
                <c:pt idx="15">
                  <c:v>Bocce </c:v>
                </c:pt>
                <c:pt idx="16">
                  <c:v>Darts </c:v>
                </c:pt>
                <c:pt idx="17">
                  <c:v>Water Polo</c:v>
                </c:pt>
                <c:pt idx="18">
                  <c:v>Yoga</c:v>
                </c:pt>
                <c:pt idx="19">
                  <c:v>Table tennis</c:v>
                </c:pt>
                <c:pt idx="20">
                  <c:v>Beach Volleyball</c:v>
                </c:pt>
                <c:pt idx="21">
                  <c:v>Paid SPA center services </c:v>
                </c:pt>
                <c:pt idx="22">
                  <c:v>Morning Gym </c:v>
                </c:pt>
                <c:pt idx="23">
                  <c:v>Free  SPA services: hamam, sauna </c:v>
                </c:pt>
                <c:pt idx="24">
                  <c:v>Aqua-aerobic </c:v>
                </c:pt>
                <c:pt idx="25">
                  <c:v>Aerobica </c:v>
                </c:pt>
              </c:strCache>
            </c:strRef>
          </c:cat>
          <c:val>
            <c:numRef>
              <c:f>'Уровень использования сервисов'!$E$25:$E$50</c:f>
              <c:numCache>
                <c:formatCode>0%</c:formatCode>
                <c:ptCount val="26"/>
                <c:pt idx="0">
                  <c:v>0</c:v>
                </c:pt>
                <c:pt idx="1">
                  <c:v>0</c:v>
                </c:pt>
                <c:pt idx="2">
                  <c:v>0</c:v>
                </c:pt>
                <c:pt idx="3">
                  <c:v>0</c:v>
                </c:pt>
                <c:pt idx="4">
                  <c:v>0</c:v>
                </c:pt>
                <c:pt idx="5">
                  <c:v>0</c:v>
                </c:pt>
                <c:pt idx="6">
                  <c:v>0</c:v>
                </c:pt>
                <c:pt idx="7">
                  <c:v>0</c:v>
                </c:pt>
                <c:pt idx="8">
                  <c:v>0</c:v>
                </c:pt>
                <c:pt idx="9">
                  <c:v>0</c:v>
                </c:pt>
                <c:pt idx="10">
                  <c:v>0</c:v>
                </c:pt>
                <c:pt idx="11">
                  <c:v>0</c:v>
                </c:pt>
                <c:pt idx="12">
                  <c:v>3.4602076124567475E-3</c:v>
                </c:pt>
                <c:pt idx="13">
                  <c:v>0</c:v>
                </c:pt>
                <c:pt idx="14">
                  <c:v>0</c:v>
                </c:pt>
                <c:pt idx="15">
                  <c:v>0</c:v>
                </c:pt>
                <c:pt idx="16">
                  <c:v>0</c:v>
                </c:pt>
                <c:pt idx="17">
                  <c:v>0</c:v>
                </c:pt>
                <c:pt idx="18">
                  <c:v>0</c:v>
                </c:pt>
                <c:pt idx="19">
                  <c:v>0</c:v>
                </c:pt>
                <c:pt idx="20">
                  <c:v>0</c:v>
                </c:pt>
                <c:pt idx="21">
                  <c:v>0</c:v>
                </c:pt>
                <c:pt idx="22">
                  <c:v>0</c:v>
                </c:pt>
                <c:pt idx="23">
                  <c:v>3.4602076124567475E-3</c:v>
                </c:pt>
                <c:pt idx="24">
                  <c:v>3.4602076124567475E-3</c:v>
                </c:pt>
                <c:pt idx="25">
                  <c:v>3.4602076124567475E-3</c:v>
                </c:pt>
              </c:numCache>
            </c:numRef>
          </c:val>
          <c:extLst>
            <c:ext xmlns:c16="http://schemas.microsoft.com/office/drawing/2014/chart" uri="{C3380CC4-5D6E-409C-BE32-E72D297353CC}">
              <c16:uniqueId val="{00000003-B824-43EF-AE51-8DD489E3A347}"/>
            </c:ext>
          </c:extLst>
        </c:ser>
        <c:ser>
          <c:idx val="4"/>
          <c:order val="4"/>
          <c:tx>
            <c:strRef>
              <c:f>'Уровень использования сервисов'!$F$24</c:f>
              <c:strCache>
                <c:ptCount val="1"/>
                <c:pt idx="0">
                  <c:v>There is no such service in the hotel</c:v>
                </c:pt>
              </c:strCache>
            </c:strRef>
          </c:tx>
          <c:spPr>
            <a:solidFill>
              <a:srgbClr val="FFFFFF">
                <a:lumMod val="75000"/>
              </a:srgbClr>
            </a:solidFill>
            <a:ln w="25400">
              <a:noFill/>
            </a:ln>
          </c:spPr>
          <c:invertIfNegative val="0"/>
          <c:dLbls>
            <c:delete val="1"/>
          </c:dLbls>
          <c:cat>
            <c:strRef>
              <c:f>'Уровень использования сервисов'!$A$25:$A$50</c:f>
              <c:strCache>
                <c:ptCount val="26"/>
                <c:pt idx="0">
                  <c:v>20% discount for water sport</c:v>
                </c:pt>
                <c:pt idx="1">
                  <c:v>15% discount for SPA </c:v>
                </c:pt>
                <c:pt idx="2">
                  <c:v>Sport Academy for Kids </c:v>
                </c:pt>
                <c:pt idx="3">
                  <c:v>Professional Wellness &amp; Fitness Trainers</c:v>
                </c:pt>
                <c:pt idx="4">
                  <c:v>Step-aerobic</c:v>
                </c:pt>
                <c:pt idx="5">
                  <c:v>Air Gun </c:v>
                </c:pt>
                <c:pt idx="6">
                  <c:v>Olympic Games </c:v>
                </c:pt>
                <c:pt idx="7">
                  <c:v>Club Dance</c:v>
                </c:pt>
                <c:pt idx="8">
                  <c:v>Cardio</c:v>
                </c:pt>
                <c:pt idx="9">
                  <c:v>Pool Game</c:v>
                </c:pt>
                <c:pt idx="10">
                  <c:v>Stretching </c:v>
                </c:pt>
                <c:pt idx="11">
                  <c:v>Tennis </c:v>
                </c:pt>
                <c:pt idx="12">
                  <c:v>Sea aqua aerobic</c:v>
                </c:pt>
                <c:pt idx="13">
                  <c:v>Pilates</c:v>
                </c:pt>
                <c:pt idx="14">
                  <c:v>Archery</c:v>
                </c:pt>
                <c:pt idx="15">
                  <c:v>Bocce </c:v>
                </c:pt>
                <c:pt idx="16">
                  <c:v>Darts </c:v>
                </c:pt>
                <c:pt idx="17">
                  <c:v>Water Polo</c:v>
                </c:pt>
                <c:pt idx="18">
                  <c:v>Yoga</c:v>
                </c:pt>
                <c:pt idx="19">
                  <c:v>Table tennis</c:v>
                </c:pt>
                <c:pt idx="20">
                  <c:v>Beach Volleyball</c:v>
                </c:pt>
                <c:pt idx="21">
                  <c:v>Paid SPA center services </c:v>
                </c:pt>
                <c:pt idx="22">
                  <c:v>Morning Gym </c:v>
                </c:pt>
                <c:pt idx="23">
                  <c:v>Free  SPA services: hamam, sauna </c:v>
                </c:pt>
                <c:pt idx="24">
                  <c:v>Aqua-aerobic </c:v>
                </c:pt>
                <c:pt idx="25">
                  <c:v>Aerobica </c:v>
                </c:pt>
              </c:strCache>
            </c:strRef>
          </c:cat>
          <c:val>
            <c:numRef>
              <c:f>'Уровень использования сервисов'!$F$25:$F$50</c:f>
              <c:numCache>
                <c:formatCode>0%</c:formatCode>
                <c:ptCount val="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numCache>
            </c:numRef>
          </c:val>
          <c:extLst>
            <c:ext xmlns:c16="http://schemas.microsoft.com/office/drawing/2014/chart" uri="{C3380CC4-5D6E-409C-BE32-E72D297353CC}">
              <c16:uniqueId val="{00000004-B824-43EF-AE51-8DD489E3A347}"/>
            </c:ext>
          </c:extLst>
        </c:ser>
        <c:dLbls>
          <c:dLblPos val="ctr"/>
          <c:showLegendKey val="0"/>
          <c:showVal val="1"/>
          <c:showCatName val="0"/>
          <c:showSerName val="0"/>
          <c:showPercent val="0"/>
          <c:showBubbleSize val="0"/>
        </c:dLbls>
        <c:gapWidth val="20"/>
        <c:overlap val="100"/>
        <c:axId val="308926224"/>
        <c:axId val="308926616"/>
      </c:barChart>
      <c:catAx>
        <c:axId val="3089262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ru-RU"/>
          </a:p>
        </c:txPr>
        <c:crossAx val="308926616"/>
        <c:crosses val="autoZero"/>
        <c:auto val="1"/>
        <c:lblAlgn val="ctr"/>
        <c:lblOffset val="100"/>
        <c:noMultiLvlLbl val="0"/>
      </c:catAx>
      <c:valAx>
        <c:axId val="308926616"/>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ru-RU"/>
          </a:p>
        </c:txPr>
        <c:crossAx val="308926224"/>
        <c:crosses val="autoZero"/>
        <c:crossBetween val="between"/>
      </c:valAx>
      <c:spPr>
        <a:noFill/>
        <a:ln w="25400">
          <a:noFill/>
        </a:ln>
      </c:spPr>
    </c:plotArea>
    <c:legend>
      <c:legendPos val="b"/>
      <c:overlay val="0"/>
      <c:spPr>
        <a:noFill/>
        <a:ln w="2540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7588895783420776"/>
          <c:y val="9.8567511372129601E-3"/>
          <c:w val="0.50248887501931283"/>
          <c:h val="0.88473923037047764"/>
        </c:manualLayout>
      </c:layout>
      <c:barChart>
        <c:barDir val="bar"/>
        <c:grouping val="percentStacked"/>
        <c:varyColors val="0"/>
        <c:ser>
          <c:idx val="0"/>
          <c:order val="0"/>
          <c:tx>
            <c:strRef>
              <c:f>'Уровень использования сервисов'!$B$62</c:f>
              <c:strCache>
                <c:ptCount val="1"/>
                <c:pt idx="0">
                  <c:v>Used</c:v>
                </c:pt>
              </c:strCache>
            </c:strRef>
          </c:tx>
          <c:spPr>
            <a:solidFill>
              <a:srgbClr val="AAD700"/>
            </a:solidFill>
            <a:ln w="25400">
              <a:noFill/>
            </a:ln>
          </c:spPr>
          <c:invertIfNegative val="0"/>
          <c:dLbls>
            <c:delete val="1"/>
          </c:dLbls>
          <c:cat>
            <c:strRef>
              <c:f>'Уровень использования сервисов'!$A$63:$A$71</c:f>
              <c:strCache>
                <c:ptCount val="9"/>
                <c:pt idx="0">
                  <c:v>Video with children before the mini disco </c:v>
                </c:pt>
                <c:pt idx="1">
                  <c:v>Free inventory</c:v>
                </c:pt>
                <c:pt idx="2">
                  <c:v>Mother Corner </c:v>
                </c:pt>
                <c:pt idx="3">
                  <c:v>Fishing for children </c:v>
                </c:pt>
                <c:pt idx="4">
                  <c:v>Kids buffet Toucan </c:v>
                </c:pt>
                <c:pt idx="5">
                  <c:v>Toucan baby with a washing car </c:v>
                </c:pt>
                <c:pt idx="6">
                  <c:v>Animator's work</c:v>
                </c:pt>
                <c:pt idx="7">
                  <c:v>Club Toucan </c:v>
                </c:pt>
                <c:pt idx="8">
                  <c:v>Mini disco and evening programs </c:v>
                </c:pt>
              </c:strCache>
            </c:strRef>
          </c:cat>
          <c:val>
            <c:numRef>
              <c:f>'Уровень использования сервисов'!$B$63:$B$71</c:f>
              <c:numCache>
                <c:formatCode>0%</c:formatCode>
                <c:ptCount val="9"/>
                <c:pt idx="0">
                  <c:v>1.7301038062283738E-2</c:v>
                </c:pt>
                <c:pt idx="1">
                  <c:v>1.7301038062283738E-2</c:v>
                </c:pt>
                <c:pt idx="2">
                  <c:v>2.0761245674740483E-2</c:v>
                </c:pt>
                <c:pt idx="3">
                  <c:v>9.3425605536332182E-2</c:v>
                </c:pt>
                <c:pt idx="4">
                  <c:v>0.17301038062283736</c:v>
                </c:pt>
                <c:pt idx="5">
                  <c:v>0.2179930795847751</c:v>
                </c:pt>
                <c:pt idx="6">
                  <c:v>0.24567474048442905</c:v>
                </c:pt>
                <c:pt idx="7">
                  <c:v>0.25</c:v>
                </c:pt>
                <c:pt idx="8">
                  <c:v>0.26297577854671278</c:v>
                </c:pt>
              </c:numCache>
            </c:numRef>
          </c:val>
          <c:extLst>
            <c:ext xmlns:c16="http://schemas.microsoft.com/office/drawing/2014/chart" uri="{C3380CC4-5D6E-409C-BE32-E72D297353CC}">
              <c16:uniqueId val="{00000000-ADF0-4F0D-AC08-3D5E2AABD9BE}"/>
            </c:ext>
          </c:extLst>
        </c:ser>
        <c:ser>
          <c:idx val="1"/>
          <c:order val="1"/>
          <c:tx>
            <c:strRef>
              <c:f>'Уровень использования сервисов'!$C$62</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сервисов'!$A$63:$A$71</c:f>
              <c:strCache>
                <c:ptCount val="9"/>
                <c:pt idx="0">
                  <c:v>Video with children before the mini disco </c:v>
                </c:pt>
                <c:pt idx="1">
                  <c:v>Free inventory</c:v>
                </c:pt>
                <c:pt idx="2">
                  <c:v>Mother Corner </c:v>
                </c:pt>
                <c:pt idx="3">
                  <c:v>Fishing for children </c:v>
                </c:pt>
                <c:pt idx="4">
                  <c:v>Kids buffet Toucan </c:v>
                </c:pt>
                <c:pt idx="5">
                  <c:v>Toucan baby with a washing car </c:v>
                </c:pt>
                <c:pt idx="6">
                  <c:v>Animator's work</c:v>
                </c:pt>
                <c:pt idx="7">
                  <c:v>Club Toucan </c:v>
                </c:pt>
                <c:pt idx="8">
                  <c:v>Mini disco and evening programs </c:v>
                </c:pt>
              </c:strCache>
            </c:strRef>
          </c:cat>
          <c:val>
            <c:numRef>
              <c:f>'Уровень использования сервисов'!$C$63:$C$71</c:f>
              <c:numCache>
                <c:formatCode>0%</c:formatCode>
                <c:ptCount val="9"/>
                <c:pt idx="0">
                  <c:v>0</c:v>
                </c:pt>
                <c:pt idx="1">
                  <c:v>3.4602076124567475E-3</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1-ADF0-4F0D-AC08-3D5E2AABD9BE}"/>
            </c:ext>
          </c:extLst>
        </c:ser>
        <c:ser>
          <c:idx val="2"/>
          <c:order val="2"/>
          <c:tx>
            <c:strRef>
              <c:f>'Уровень использования сервисов'!$D$62</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сервисов'!$A$63:$A$71</c:f>
              <c:strCache>
                <c:ptCount val="9"/>
                <c:pt idx="0">
                  <c:v>Video with children before the mini disco </c:v>
                </c:pt>
                <c:pt idx="1">
                  <c:v>Free inventory</c:v>
                </c:pt>
                <c:pt idx="2">
                  <c:v>Mother Corner </c:v>
                </c:pt>
                <c:pt idx="3">
                  <c:v>Fishing for children </c:v>
                </c:pt>
                <c:pt idx="4">
                  <c:v>Kids buffet Toucan </c:v>
                </c:pt>
                <c:pt idx="5">
                  <c:v>Toucan baby with a washing car </c:v>
                </c:pt>
                <c:pt idx="6">
                  <c:v>Animator's work</c:v>
                </c:pt>
                <c:pt idx="7">
                  <c:v>Club Toucan </c:v>
                </c:pt>
                <c:pt idx="8">
                  <c:v>Mini disco and evening programs </c:v>
                </c:pt>
              </c:strCache>
            </c:strRef>
          </c:cat>
          <c:val>
            <c:numRef>
              <c:f>'Уровень использования сервисов'!$D$63:$D$71</c:f>
              <c:numCache>
                <c:formatCode>0%</c:formatCode>
                <c:ptCount val="9"/>
                <c:pt idx="0">
                  <c:v>0.97923875432525942</c:v>
                </c:pt>
                <c:pt idx="1">
                  <c:v>0.97923875432525942</c:v>
                </c:pt>
                <c:pt idx="2">
                  <c:v>0.97923875432525942</c:v>
                </c:pt>
                <c:pt idx="3">
                  <c:v>0.90311418685121092</c:v>
                </c:pt>
                <c:pt idx="4">
                  <c:v>0.82352941176470584</c:v>
                </c:pt>
                <c:pt idx="5">
                  <c:v>0.77854671280276821</c:v>
                </c:pt>
                <c:pt idx="6">
                  <c:v>0.75086505190311414</c:v>
                </c:pt>
                <c:pt idx="7">
                  <c:v>0.7465277777777779</c:v>
                </c:pt>
                <c:pt idx="8">
                  <c:v>0.73356401384083048</c:v>
                </c:pt>
              </c:numCache>
            </c:numRef>
          </c:val>
          <c:extLst>
            <c:ext xmlns:c16="http://schemas.microsoft.com/office/drawing/2014/chart" uri="{C3380CC4-5D6E-409C-BE32-E72D297353CC}">
              <c16:uniqueId val="{00000002-ADF0-4F0D-AC08-3D5E2AABD9BE}"/>
            </c:ext>
          </c:extLst>
        </c:ser>
        <c:ser>
          <c:idx val="3"/>
          <c:order val="3"/>
          <c:tx>
            <c:strRef>
              <c:f>'Уровень использования сервисов'!$E$62</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сервисов'!$A$63:$A$71</c:f>
              <c:strCache>
                <c:ptCount val="9"/>
                <c:pt idx="0">
                  <c:v>Video with children before the mini disco </c:v>
                </c:pt>
                <c:pt idx="1">
                  <c:v>Free inventory</c:v>
                </c:pt>
                <c:pt idx="2">
                  <c:v>Mother Corner </c:v>
                </c:pt>
                <c:pt idx="3">
                  <c:v>Fishing for children </c:v>
                </c:pt>
                <c:pt idx="4">
                  <c:v>Kids buffet Toucan </c:v>
                </c:pt>
                <c:pt idx="5">
                  <c:v>Toucan baby with a washing car </c:v>
                </c:pt>
                <c:pt idx="6">
                  <c:v>Animator's work</c:v>
                </c:pt>
                <c:pt idx="7">
                  <c:v>Club Toucan </c:v>
                </c:pt>
                <c:pt idx="8">
                  <c:v>Mini disco and evening programs </c:v>
                </c:pt>
              </c:strCache>
            </c:strRef>
          </c:cat>
          <c:val>
            <c:numRef>
              <c:f>'Уровень использования сервисов'!$E$63:$E$71</c:f>
              <c:numCache>
                <c:formatCode>0%</c:formatCode>
                <c:ptCount val="9"/>
                <c:pt idx="0">
                  <c:v>3.4602076124567475E-3</c:v>
                </c:pt>
                <c:pt idx="1">
                  <c:v>0</c:v>
                </c:pt>
                <c:pt idx="2">
                  <c:v>0</c:v>
                </c:pt>
                <c:pt idx="3">
                  <c:v>3.4602076124567475E-3</c:v>
                </c:pt>
                <c:pt idx="4">
                  <c:v>3.4602076124567475E-3</c:v>
                </c:pt>
                <c:pt idx="5">
                  <c:v>3.4602076124567475E-3</c:v>
                </c:pt>
                <c:pt idx="6">
                  <c:v>3.4602076124567475E-3</c:v>
                </c:pt>
                <c:pt idx="7">
                  <c:v>3.472222222222222E-3</c:v>
                </c:pt>
                <c:pt idx="8">
                  <c:v>3.4602076124567475E-3</c:v>
                </c:pt>
              </c:numCache>
            </c:numRef>
          </c:val>
          <c:extLst>
            <c:ext xmlns:c16="http://schemas.microsoft.com/office/drawing/2014/chart" uri="{C3380CC4-5D6E-409C-BE32-E72D297353CC}">
              <c16:uniqueId val="{00000003-ADF0-4F0D-AC08-3D5E2AABD9BE}"/>
            </c:ext>
          </c:extLst>
        </c:ser>
        <c:ser>
          <c:idx val="4"/>
          <c:order val="4"/>
          <c:tx>
            <c:strRef>
              <c:f>'Уровень использования сервисов'!$F$62</c:f>
              <c:strCache>
                <c:ptCount val="1"/>
                <c:pt idx="0">
                  <c:v>There is no such service in the hotel</c:v>
                </c:pt>
              </c:strCache>
            </c:strRef>
          </c:tx>
          <c:spPr>
            <a:solidFill>
              <a:srgbClr val="FFFFFF">
                <a:lumMod val="75000"/>
              </a:srgbClr>
            </a:solidFill>
            <a:ln w="25400">
              <a:noFill/>
            </a:ln>
          </c:spPr>
          <c:invertIfNegative val="0"/>
          <c:dLbls>
            <c:delete val="1"/>
          </c:dLbls>
          <c:cat>
            <c:strRef>
              <c:f>'Уровень использования сервисов'!$A$63:$A$71</c:f>
              <c:strCache>
                <c:ptCount val="9"/>
                <c:pt idx="0">
                  <c:v>Video with children before the mini disco </c:v>
                </c:pt>
                <c:pt idx="1">
                  <c:v>Free inventory</c:v>
                </c:pt>
                <c:pt idx="2">
                  <c:v>Mother Corner </c:v>
                </c:pt>
                <c:pt idx="3">
                  <c:v>Fishing for children </c:v>
                </c:pt>
                <c:pt idx="4">
                  <c:v>Kids buffet Toucan </c:v>
                </c:pt>
                <c:pt idx="5">
                  <c:v>Toucan baby with a washing car </c:v>
                </c:pt>
                <c:pt idx="6">
                  <c:v>Animator's work</c:v>
                </c:pt>
                <c:pt idx="7">
                  <c:v>Club Toucan </c:v>
                </c:pt>
                <c:pt idx="8">
                  <c:v>Mini disco and evening programs </c:v>
                </c:pt>
              </c:strCache>
            </c:strRef>
          </c:cat>
          <c:val>
            <c:numRef>
              <c:f>'Уровень использования сервисов'!$F$63:$F$71</c:f>
              <c:numCache>
                <c:formatCode>0%</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ADF0-4F0D-AC08-3D5E2AABD9BE}"/>
            </c:ext>
          </c:extLst>
        </c:ser>
        <c:dLbls>
          <c:dLblPos val="ctr"/>
          <c:showLegendKey val="0"/>
          <c:showVal val="1"/>
          <c:showCatName val="0"/>
          <c:showSerName val="0"/>
          <c:showPercent val="0"/>
          <c:showBubbleSize val="0"/>
        </c:dLbls>
        <c:gapWidth val="40"/>
        <c:overlap val="100"/>
        <c:axId val="313371952"/>
        <c:axId val="313372344"/>
      </c:barChart>
      <c:catAx>
        <c:axId val="313371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crossAx val="313372344"/>
        <c:crosses val="autoZero"/>
        <c:auto val="1"/>
        <c:lblAlgn val="ctr"/>
        <c:lblOffset val="100"/>
        <c:noMultiLvlLbl val="0"/>
      </c:catAx>
      <c:valAx>
        <c:axId val="313372344"/>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ru-RU"/>
          </a:p>
        </c:txPr>
        <c:crossAx val="313371952"/>
        <c:crosses val="autoZero"/>
        <c:crossBetween val="between"/>
      </c:valAx>
      <c:spPr>
        <a:noFill/>
        <a:ln w="25400">
          <a:noFill/>
        </a:ln>
      </c:spPr>
    </c:plotArea>
    <c:legend>
      <c:legendPos val="b"/>
      <c:legendEntry>
        <c:idx val="2"/>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legendEntry>
      <c:layout>
        <c:manualLayout>
          <c:xMode val="edge"/>
          <c:yMode val="edge"/>
          <c:x val="0"/>
          <c:y val="0.95296306509695627"/>
          <c:w val="1"/>
          <c:h val="4.7036910507473655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сервисов'!$A$5:$A$19</c:f>
              <c:strCache>
                <c:ptCount val="15"/>
                <c:pt idx="0">
                  <c:v>A la carte restaurant: Fish</c:v>
                </c:pt>
                <c:pt idx="1">
                  <c:v>Imported Alcohol ( 3 types) 24/7</c:v>
                </c:pt>
                <c:pt idx="2">
                  <c:v>A la carte restaurant: Italian</c:v>
                </c:pt>
                <c:pt idx="3">
                  <c:v>A la carte restaurant: National</c:v>
                </c:pt>
                <c:pt idx="4">
                  <c:v>Chill Out 18+  </c:v>
                </c:pt>
                <c:pt idx="5">
                  <c:v>Russian / Ukrainian ТV channels </c:v>
                </c:pt>
                <c:pt idx="6">
                  <c:v>Dessert Bar with Coffee, Tea, Desserts  </c:v>
                </c:pt>
                <c:pt idx="7">
                  <c:v>Snack Bar Menu </c:v>
                </c:pt>
                <c:pt idx="8">
                  <c:v>Russian Menu, developed to meet the needs of adults and children</c:v>
                </c:pt>
                <c:pt idx="9">
                  <c:v>Ice Cream during the day </c:v>
                </c:pt>
                <c:pt idx="10">
                  <c:v>Fresh orange juice for breakfast</c:v>
                </c:pt>
                <c:pt idx="11">
                  <c:v>Mini Bar with soft drinks and with a water replenished</c:v>
                </c:pt>
                <c:pt idx="12">
                  <c:v>Tea &amp; Coffee Set in the rooms </c:v>
                </c:pt>
                <c:pt idx="13">
                  <c:v>Bathrobe &amp; Slippers for adults</c:v>
                </c:pt>
                <c:pt idx="14">
                  <c:v>Wi-Fi in the hotel territory and in the rooms</c:v>
                </c:pt>
              </c:strCache>
            </c:strRef>
          </c:cat>
          <c:val>
            <c:numRef>
              <c:f>'Уровень использования сервисов'!$B$5:$B$19</c:f>
              <c:numCache>
                <c:formatCode>0%</c:formatCode>
                <c:ptCount val="15"/>
                <c:pt idx="0">
                  <c:v>0.1888111888111888</c:v>
                </c:pt>
                <c:pt idx="1">
                  <c:v>0.27972027972027974</c:v>
                </c:pt>
                <c:pt idx="2">
                  <c:v>0.43706293706293708</c:v>
                </c:pt>
                <c:pt idx="3">
                  <c:v>0.47202797202797198</c:v>
                </c:pt>
                <c:pt idx="4">
                  <c:v>0.76223776223776241</c:v>
                </c:pt>
                <c:pt idx="5">
                  <c:v>0.91608391608391604</c:v>
                </c:pt>
                <c:pt idx="6">
                  <c:v>0.92307692307692302</c:v>
                </c:pt>
                <c:pt idx="7">
                  <c:v>0.92657342657342656</c:v>
                </c:pt>
                <c:pt idx="8">
                  <c:v>0.92657342657342656</c:v>
                </c:pt>
                <c:pt idx="9">
                  <c:v>0.94405594405594406</c:v>
                </c:pt>
                <c:pt idx="10">
                  <c:v>0.96853146853146854</c:v>
                </c:pt>
                <c:pt idx="11">
                  <c:v>0.97894736842105257</c:v>
                </c:pt>
                <c:pt idx="12">
                  <c:v>0.98951048951048948</c:v>
                </c:pt>
                <c:pt idx="13">
                  <c:v>0.98951048951048959</c:v>
                </c:pt>
                <c:pt idx="14">
                  <c:v>0.99650349650349646</c:v>
                </c:pt>
              </c:numCache>
            </c:numRef>
          </c:val>
          <c:extLst>
            <c:ext xmlns:c16="http://schemas.microsoft.com/office/drawing/2014/chart" uri="{C3380CC4-5D6E-409C-BE32-E72D297353CC}">
              <c16:uniqueId val="{00000000-82A8-4CEA-AC5B-C4586BDE6AA5}"/>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сервисов'!$A$5:$A$19</c:f>
              <c:strCache>
                <c:ptCount val="15"/>
                <c:pt idx="0">
                  <c:v>A la carte restaurant: Fish</c:v>
                </c:pt>
                <c:pt idx="1">
                  <c:v>Imported Alcohol ( 3 types) 24/7</c:v>
                </c:pt>
                <c:pt idx="2">
                  <c:v>A la carte restaurant: Italian</c:v>
                </c:pt>
                <c:pt idx="3">
                  <c:v>A la carte restaurant: National</c:v>
                </c:pt>
                <c:pt idx="4">
                  <c:v>Chill Out 18+  </c:v>
                </c:pt>
                <c:pt idx="5">
                  <c:v>Russian / Ukrainian ТV channels </c:v>
                </c:pt>
                <c:pt idx="6">
                  <c:v>Dessert Bar with Coffee, Tea, Desserts  </c:v>
                </c:pt>
                <c:pt idx="7">
                  <c:v>Snack Bar Menu </c:v>
                </c:pt>
                <c:pt idx="8">
                  <c:v>Russian Menu, developed to meet the needs of adults and children</c:v>
                </c:pt>
                <c:pt idx="9">
                  <c:v>Ice Cream during the day </c:v>
                </c:pt>
                <c:pt idx="10">
                  <c:v>Fresh orange juice for breakfast</c:v>
                </c:pt>
                <c:pt idx="11">
                  <c:v>Mini Bar with soft drinks and with a water replenished</c:v>
                </c:pt>
                <c:pt idx="12">
                  <c:v>Tea &amp; Coffee Set in the rooms </c:v>
                </c:pt>
                <c:pt idx="13">
                  <c:v>Bathrobe &amp; Slippers for adults</c:v>
                </c:pt>
                <c:pt idx="14">
                  <c:v>Wi-Fi in the hotel territory and in the rooms</c:v>
                </c:pt>
              </c:strCache>
            </c:strRef>
          </c:cat>
          <c:val>
            <c:numRef>
              <c:f>'Уровень использования сервисов'!$C$5:$C$19</c:f>
              <c:numCache>
                <c:formatCode>0%</c:formatCode>
                <c:ptCount val="15"/>
                <c:pt idx="0">
                  <c:v>0</c:v>
                </c:pt>
                <c:pt idx="1">
                  <c:v>0</c:v>
                </c:pt>
                <c:pt idx="2">
                  <c:v>0</c:v>
                </c:pt>
                <c:pt idx="3">
                  <c:v>0</c:v>
                </c:pt>
                <c:pt idx="4">
                  <c:v>0</c:v>
                </c:pt>
                <c:pt idx="5">
                  <c:v>0</c:v>
                </c:pt>
                <c:pt idx="6">
                  <c:v>0</c:v>
                </c:pt>
                <c:pt idx="7">
                  <c:v>0</c:v>
                </c:pt>
                <c:pt idx="8">
                  <c:v>3.4965034965034965E-3</c:v>
                </c:pt>
                <c:pt idx="9">
                  <c:v>0</c:v>
                </c:pt>
                <c:pt idx="10">
                  <c:v>0</c:v>
                </c:pt>
                <c:pt idx="11">
                  <c:v>0</c:v>
                </c:pt>
                <c:pt idx="12">
                  <c:v>0</c:v>
                </c:pt>
                <c:pt idx="13">
                  <c:v>0</c:v>
                </c:pt>
                <c:pt idx="14">
                  <c:v>0</c:v>
                </c:pt>
              </c:numCache>
            </c:numRef>
          </c:val>
          <c:extLst>
            <c:ext xmlns:c16="http://schemas.microsoft.com/office/drawing/2014/chart" uri="{C3380CC4-5D6E-409C-BE32-E72D297353CC}">
              <c16:uniqueId val="{00000001-82A8-4CEA-AC5B-C4586BDE6AA5}"/>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сервисов'!$A$5:$A$19</c:f>
              <c:strCache>
                <c:ptCount val="15"/>
                <c:pt idx="0">
                  <c:v>A la carte restaurant: Fish</c:v>
                </c:pt>
                <c:pt idx="1">
                  <c:v>Imported Alcohol ( 3 types) 24/7</c:v>
                </c:pt>
                <c:pt idx="2">
                  <c:v>A la carte restaurant: Italian</c:v>
                </c:pt>
                <c:pt idx="3">
                  <c:v>A la carte restaurant: National</c:v>
                </c:pt>
                <c:pt idx="4">
                  <c:v>Chill Out 18+  </c:v>
                </c:pt>
                <c:pt idx="5">
                  <c:v>Russian / Ukrainian ТV channels </c:v>
                </c:pt>
                <c:pt idx="6">
                  <c:v>Dessert Bar with Coffee, Tea, Desserts  </c:v>
                </c:pt>
                <c:pt idx="7">
                  <c:v>Snack Bar Menu </c:v>
                </c:pt>
                <c:pt idx="8">
                  <c:v>Russian Menu, developed to meet the needs of adults and children</c:v>
                </c:pt>
                <c:pt idx="9">
                  <c:v>Ice Cream during the day </c:v>
                </c:pt>
                <c:pt idx="10">
                  <c:v>Fresh orange juice for breakfast</c:v>
                </c:pt>
                <c:pt idx="11">
                  <c:v>Mini Bar with soft drinks and with a water replenished</c:v>
                </c:pt>
                <c:pt idx="12">
                  <c:v>Tea &amp; Coffee Set in the rooms </c:v>
                </c:pt>
                <c:pt idx="13">
                  <c:v>Bathrobe &amp; Slippers for adults</c:v>
                </c:pt>
                <c:pt idx="14">
                  <c:v>Wi-Fi in the hotel territory and in the rooms</c:v>
                </c:pt>
              </c:strCache>
            </c:strRef>
          </c:cat>
          <c:val>
            <c:numRef>
              <c:f>'Уровень использования сервисов'!$D$5:$D$19</c:f>
              <c:numCache>
                <c:formatCode>0%</c:formatCode>
                <c:ptCount val="15"/>
                <c:pt idx="0">
                  <c:v>0.72377622377622375</c:v>
                </c:pt>
                <c:pt idx="1">
                  <c:v>0.67482517482517479</c:v>
                </c:pt>
                <c:pt idx="2">
                  <c:v>0.5174825174825175</c:v>
                </c:pt>
                <c:pt idx="3">
                  <c:v>0.48251748251748255</c:v>
                </c:pt>
                <c:pt idx="4">
                  <c:v>0.20979020979020979</c:v>
                </c:pt>
                <c:pt idx="5">
                  <c:v>7.6923076923076927E-2</c:v>
                </c:pt>
                <c:pt idx="6">
                  <c:v>6.6433566433566432E-2</c:v>
                </c:pt>
                <c:pt idx="7">
                  <c:v>6.9930069930069935E-2</c:v>
                </c:pt>
                <c:pt idx="8">
                  <c:v>6.9930069930069935E-2</c:v>
                </c:pt>
                <c:pt idx="9">
                  <c:v>5.2447552447552448E-2</c:v>
                </c:pt>
                <c:pt idx="10">
                  <c:v>2.7972027972027972E-2</c:v>
                </c:pt>
                <c:pt idx="11">
                  <c:v>1.7543859649122806E-2</c:v>
                </c:pt>
                <c:pt idx="12">
                  <c:v>1.048951048951049E-2</c:v>
                </c:pt>
                <c:pt idx="13">
                  <c:v>1.048951048951049E-2</c:v>
                </c:pt>
                <c:pt idx="14">
                  <c:v>3.4965034965034965E-3</c:v>
                </c:pt>
              </c:numCache>
            </c:numRef>
          </c:val>
          <c:extLst>
            <c:ext xmlns:c16="http://schemas.microsoft.com/office/drawing/2014/chart" uri="{C3380CC4-5D6E-409C-BE32-E72D297353CC}">
              <c16:uniqueId val="{00000002-82A8-4CEA-AC5B-C4586BDE6AA5}"/>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сервисов'!$A$5:$A$19</c:f>
              <c:strCache>
                <c:ptCount val="15"/>
                <c:pt idx="0">
                  <c:v>A la carte restaurant: Fish</c:v>
                </c:pt>
                <c:pt idx="1">
                  <c:v>Imported Alcohol ( 3 types) 24/7</c:v>
                </c:pt>
                <c:pt idx="2">
                  <c:v>A la carte restaurant: Italian</c:v>
                </c:pt>
                <c:pt idx="3">
                  <c:v>A la carte restaurant: National</c:v>
                </c:pt>
                <c:pt idx="4">
                  <c:v>Chill Out 18+  </c:v>
                </c:pt>
                <c:pt idx="5">
                  <c:v>Russian / Ukrainian ТV channels </c:v>
                </c:pt>
                <c:pt idx="6">
                  <c:v>Dessert Bar with Coffee, Tea, Desserts  </c:v>
                </c:pt>
                <c:pt idx="7">
                  <c:v>Snack Bar Menu </c:v>
                </c:pt>
                <c:pt idx="8">
                  <c:v>Russian Menu, developed to meet the needs of adults and children</c:v>
                </c:pt>
                <c:pt idx="9">
                  <c:v>Ice Cream during the day </c:v>
                </c:pt>
                <c:pt idx="10">
                  <c:v>Fresh orange juice for breakfast</c:v>
                </c:pt>
                <c:pt idx="11">
                  <c:v>Mini Bar with soft drinks and with a water replenished</c:v>
                </c:pt>
                <c:pt idx="12">
                  <c:v>Tea &amp; Coffee Set in the rooms </c:v>
                </c:pt>
                <c:pt idx="13">
                  <c:v>Bathrobe &amp; Slippers for adults</c:v>
                </c:pt>
                <c:pt idx="14">
                  <c:v>Wi-Fi in the hotel territory and in the rooms</c:v>
                </c:pt>
              </c:strCache>
            </c:strRef>
          </c:cat>
          <c:val>
            <c:numRef>
              <c:f>'Уровень использования сервисов'!$E$5:$E$19</c:f>
              <c:numCache>
                <c:formatCode>0%</c:formatCode>
                <c:ptCount val="15"/>
                <c:pt idx="0">
                  <c:v>8.7412587412587422E-2</c:v>
                </c:pt>
                <c:pt idx="1">
                  <c:v>4.195804195804196E-2</c:v>
                </c:pt>
                <c:pt idx="2">
                  <c:v>4.5454545454545456E-2</c:v>
                </c:pt>
                <c:pt idx="3">
                  <c:v>4.5454545454545456E-2</c:v>
                </c:pt>
                <c:pt idx="4">
                  <c:v>2.7972027972027972E-2</c:v>
                </c:pt>
                <c:pt idx="5">
                  <c:v>6.993006993006993E-3</c:v>
                </c:pt>
                <c:pt idx="6">
                  <c:v>1.048951048951049E-2</c:v>
                </c:pt>
                <c:pt idx="7">
                  <c:v>3.4965034965034965E-3</c:v>
                </c:pt>
                <c:pt idx="8">
                  <c:v>0</c:v>
                </c:pt>
                <c:pt idx="9">
                  <c:v>3.4965034965034965E-3</c:v>
                </c:pt>
                <c:pt idx="10">
                  <c:v>3.4965034965034965E-3</c:v>
                </c:pt>
                <c:pt idx="11">
                  <c:v>3.508771929824561E-3</c:v>
                </c:pt>
                <c:pt idx="12">
                  <c:v>0</c:v>
                </c:pt>
                <c:pt idx="13">
                  <c:v>0</c:v>
                </c:pt>
                <c:pt idx="14">
                  <c:v>0</c:v>
                </c:pt>
              </c:numCache>
            </c:numRef>
          </c:val>
          <c:extLst>
            <c:ext xmlns:c16="http://schemas.microsoft.com/office/drawing/2014/chart" uri="{C3380CC4-5D6E-409C-BE32-E72D297353CC}">
              <c16:uniqueId val="{00000003-82A8-4CEA-AC5B-C4586BDE6AA5}"/>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сервисов'!$A$5:$A$19</c:f>
              <c:strCache>
                <c:ptCount val="15"/>
                <c:pt idx="0">
                  <c:v>A la carte restaurant: Fish</c:v>
                </c:pt>
                <c:pt idx="1">
                  <c:v>Imported Alcohol ( 3 types) 24/7</c:v>
                </c:pt>
                <c:pt idx="2">
                  <c:v>A la carte restaurant: Italian</c:v>
                </c:pt>
                <c:pt idx="3">
                  <c:v>A la carte restaurant: National</c:v>
                </c:pt>
                <c:pt idx="4">
                  <c:v>Chill Out 18+  </c:v>
                </c:pt>
                <c:pt idx="5">
                  <c:v>Russian / Ukrainian ТV channels </c:v>
                </c:pt>
                <c:pt idx="6">
                  <c:v>Dessert Bar with Coffee, Tea, Desserts  </c:v>
                </c:pt>
                <c:pt idx="7">
                  <c:v>Snack Bar Menu </c:v>
                </c:pt>
                <c:pt idx="8">
                  <c:v>Russian Menu, developed to meet the needs of adults and children</c:v>
                </c:pt>
                <c:pt idx="9">
                  <c:v>Ice Cream during the day </c:v>
                </c:pt>
                <c:pt idx="10">
                  <c:v>Fresh orange juice for breakfast</c:v>
                </c:pt>
                <c:pt idx="11">
                  <c:v>Mini Bar with soft drinks and with a water replenished</c:v>
                </c:pt>
                <c:pt idx="12">
                  <c:v>Tea &amp; Coffee Set in the rooms </c:v>
                </c:pt>
                <c:pt idx="13">
                  <c:v>Bathrobe &amp; Slippers for adults</c:v>
                </c:pt>
                <c:pt idx="14">
                  <c:v>Wi-Fi in the hotel territory and in the rooms</c:v>
                </c:pt>
              </c:strCache>
            </c:strRef>
          </c:cat>
          <c:val>
            <c:numRef>
              <c:f>'Уровень использования сервисов'!$F$5:$F$19</c:f>
              <c:numCache>
                <c:formatCode>0%</c:formatCode>
                <c:ptCount val="15"/>
                <c:pt idx="0">
                  <c:v>0</c:v>
                </c:pt>
                <c:pt idx="1">
                  <c:v>3.4965034965034965E-3</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4-82A8-4CEA-AC5B-C4586BDE6AA5}"/>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6830255762892031"/>
          <c:y val="1.0464752623210852E-2"/>
          <c:w val="0.51005510522673025"/>
          <c:h val="0.86843775925450806"/>
        </c:manualLayout>
      </c:layout>
      <c:barChart>
        <c:barDir val="bar"/>
        <c:grouping val="percentStacked"/>
        <c:varyColors val="0"/>
        <c:ser>
          <c:idx val="0"/>
          <c:order val="0"/>
          <c:tx>
            <c:strRef>
              <c:f>'Уровень использования сервисов'!$B$24</c:f>
              <c:strCache>
                <c:ptCount val="1"/>
                <c:pt idx="0">
                  <c:v>Used</c:v>
                </c:pt>
              </c:strCache>
            </c:strRef>
          </c:tx>
          <c:spPr>
            <a:solidFill>
              <a:srgbClr val="AAD700"/>
            </a:solidFill>
            <a:ln w="25400">
              <a:noFill/>
            </a:ln>
          </c:spPr>
          <c:invertIfNegative val="0"/>
          <c:dLbls>
            <c:delete val="1"/>
          </c:dLbls>
          <c:cat>
            <c:strRef>
              <c:f>'Уровень использования сервисов'!$A$25:$A$36</c:f>
              <c:strCache>
                <c:ptCount val="12"/>
                <c:pt idx="0">
                  <c:v>Master class on hairstyles</c:v>
                </c:pt>
                <c:pt idx="1">
                  <c:v>Turkish Lessons </c:v>
                </c:pt>
                <c:pt idx="2">
                  <c:v>Culinary master class</c:v>
                </c:pt>
                <c:pt idx="3">
                  <c:v>Master class on cocktail making</c:v>
                </c:pt>
                <c:pt idx="4">
                  <c:v>Master-class on creation of origami</c:v>
                </c:pt>
                <c:pt idx="5">
                  <c:v>Master-class on mobile photography</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сервисов'!$B$25:$B$36</c:f>
              <c:numCache>
                <c:formatCode>0%</c:formatCode>
                <c:ptCount val="12"/>
                <c:pt idx="0">
                  <c:v>0.29720279720279719</c:v>
                </c:pt>
                <c:pt idx="1">
                  <c:v>0.33916083916083917</c:v>
                </c:pt>
                <c:pt idx="2">
                  <c:v>0.34265734265734271</c:v>
                </c:pt>
                <c:pt idx="3">
                  <c:v>0.34265734265734271</c:v>
                </c:pt>
                <c:pt idx="4">
                  <c:v>0.35314685314685312</c:v>
                </c:pt>
                <c:pt idx="5">
                  <c:v>0.38461538461538458</c:v>
                </c:pt>
                <c:pt idx="6">
                  <c:v>0.54545454545454541</c:v>
                </c:pt>
                <c:pt idx="7">
                  <c:v>0.72727272727272729</c:v>
                </c:pt>
                <c:pt idx="8">
                  <c:v>0.75524475524475521</c:v>
                </c:pt>
                <c:pt idx="9">
                  <c:v>0.76223776223776207</c:v>
                </c:pt>
                <c:pt idx="10">
                  <c:v>0.78671328671328666</c:v>
                </c:pt>
                <c:pt idx="11">
                  <c:v>0.80769230769230771</c:v>
                </c:pt>
              </c:numCache>
            </c:numRef>
          </c:val>
          <c:extLst>
            <c:ext xmlns:c16="http://schemas.microsoft.com/office/drawing/2014/chart" uri="{C3380CC4-5D6E-409C-BE32-E72D297353CC}">
              <c16:uniqueId val="{00000000-B824-43EF-AE51-8DD489E3A347}"/>
            </c:ext>
          </c:extLst>
        </c:ser>
        <c:ser>
          <c:idx val="1"/>
          <c:order val="1"/>
          <c:tx>
            <c:strRef>
              <c:f>'Уровень использования сервисов'!$C$24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сервисов'!$A$25:$A$36</c:f>
              <c:strCache>
                <c:ptCount val="12"/>
                <c:pt idx="0">
                  <c:v>Master class on hairstyles</c:v>
                </c:pt>
                <c:pt idx="1">
                  <c:v>Turkish Lessons </c:v>
                </c:pt>
                <c:pt idx="2">
                  <c:v>Culinary master class</c:v>
                </c:pt>
                <c:pt idx="3">
                  <c:v>Master class on cocktail making</c:v>
                </c:pt>
                <c:pt idx="4">
                  <c:v>Master-class on creation of origami</c:v>
                </c:pt>
                <c:pt idx="5">
                  <c:v>Master-class on mobile photography</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сервисов'!$C$25:$C$36</c:f>
              <c:numCache>
                <c:formatCode>0%</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1-B824-43EF-AE51-8DD489E3A347}"/>
            </c:ext>
          </c:extLst>
        </c:ser>
        <c:ser>
          <c:idx val="2"/>
          <c:order val="2"/>
          <c:tx>
            <c:strRef>
              <c:f>'Уровень использования сервисов'!$D$24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сервисов'!$A$25:$A$36</c:f>
              <c:strCache>
                <c:ptCount val="12"/>
                <c:pt idx="0">
                  <c:v>Master class on hairstyles</c:v>
                </c:pt>
                <c:pt idx="1">
                  <c:v>Turkish Lessons </c:v>
                </c:pt>
                <c:pt idx="2">
                  <c:v>Culinary master class</c:v>
                </c:pt>
                <c:pt idx="3">
                  <c:v>Master class on cocktail making</c:v>
                </c:pt>
                <c:pt idx="4">
                  <c:v>Master-class on creation of origami</c:v>
                </c:pt>
                <c:pt idx="5">
                  <c:v>Master-class on mobile photography</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сервисов'!$D$25:$D$36</c:f>
              <c:numCache>
                <c:formatCode>0%</c:formatCode>
                <c:ptCount val="12"/>
                <c:pt idx="0">
                  <c:v>0.64685314685314699</c:v>
                </c:pt>
                <c:pt idx="1">
                  <c:v>0.61188811188811187</c:v>
                </c:pt>
                <c:pt idx="2">
                  <c:v>0.60139860139860135</c:v>
                </c:pt>
                <c:pt idx="3">
                  <c:v>0.6048951048951049</c:v>
                </c:pt>
                <c:pt idx="4">
                  <c:v>0.59090909090909094</c:v>
                </c:pt>
                <c:pt idx="5">
                  <c:v>0.55594405594405594</c:v>
                </c:pt>
                <c:pt idx="6">
                  <c:v>0.41608391608391604</c:v>
                </c:pt>
                <c:pt idx="7">
                  <c:v>0.25874125874125875</c:v>
                </c:pt>
                <c:pt idx="8">
                  <c:v>0.23426573426573427</c:v>
                </c:pt>
                <c:pt idx="9">
                  <c:v>0.23076923076923075</c:v>
                </c:pt>
                <c:pt idx="10">
                  <c:v>0.2062937062937063</c:v>
                </c:pt>
                <c:pt idx="11">
                  <c:v>0.18531468531468531</c:v>
                </c:pt>
              </c:numCache>
            </c:numRef>
          </c:val>
          <c:extLst>
            <c:ext xmlns:c16="http://schemas.microsoft.com/office/drawing/2014/chart" uri="{C3380CC4-5D6E-409C-BE32-E72D297353CC}">
              <c16:uniqueId val="{00000002-B824-43EF-AE51-8DD489E3A347}"/>
            </c:ext>
          </c:extLst>
        </c:ser>
        <c:ser>
          <c:idx val="3"/>
          <c:order val="3"/>
          <c:tx>
            <c:strRef>
              <c:f>'Уровень использования сервисов'!$E$24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сервисов'!$A$25:$A$36</c:f>
              <c:strCache>
                <c:ptCount val="12"/>
                <c:pt idx="0">
                  <c:v>Master class on hairstyles</c:v>
                </c:pt>
                <c:pt idx="1">
                  <c:v>Turkish Lessons </c:v>
                </c:pt>
                <c:pt idx="2">
                  <c:v>Culinary master class</c:v>
                </c:pt>
                <c:pt idx="3">
                  <c:v>Master class on cocktail making</c:v>
                </c:pt>
                <c:pt idx="4">
                  <c:v>Master-class on creation of origami</c:v>
                </c:pt>
                <c:pt idx="5">
                  <c:v>Master-class on mobile photography</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сервисов'!$E$25:$E$36</c:f>
              <c:numCache>
                <c:formatCode>0%</c:formatCode>
                <c:ptCount val="12"/>
                <c:pt idx="0">
                  <c:v>5.5944055944055944E-2</c:v>
                </c:pt>
                <c:pt idx="1">
                  <c:v>4.8951048951048952E-2</c:v>
                </c:pt>
                <c:pt idx="2">
                  <c:v>5.5944055944055944E-2</c:v>
                </c:pt>
                <c:pt idx="3">
                  <c:v>5.2447552447552448E-2</c:v>
                </c:pt>
                <c:pt idx="4">
                  <c:v>5.5944055944055944E-2</c:v>
                </c:pt>
                <c:pt idx="5">
                  <c:v>5.944055944055944E-2</c:v>
                </c:pt>
                <c:pt idx="6">
                  <c:v>3.8461538461538464E-2</c:v>
                </c:pt>
                <c:pt idx="7">
                  <c:v>6.993006993006993E-3</c:v>
                </c:pt>
                <c:pt idx="8">
                  <c:v>1.048951048951049E-2</c:v>
                </c:pt>
                <c:pt idx="9">
                  <c:v>6.993006993006993E-3</c:v>
                </c:pt>
                <c:pt idx="10">
                  <c:v>6.993006993006993E-3</c:v>
                </c:pt>
                <c:pt idx="11">
                  <c:v>6.993006993006993E-3</c:v>
                </c:pt>
              </c:numCache>
            </c:numRef>
          </c:val>
          <c:extLst>
            <c:ext xmlns:c16="http://schemas.microsoft.com/office/drawing/2014/chart" uri="{C3380CC4-5D6E-409C-BE32-E72D297353CC}">
              <c16:uniqueId val="{00000003-B824-43EF-AE51-8DD489E3A347}"/>
            </c:ext>
          </c:extLst>
        </c:ser>
        <c:ser>
          <c:idx val="4"/>
          <c:order val="4"/>
          <c:tx>
            <c:strRef>
              <c:f>'Уровень использования сервисов'!$F$24</c:f>
              <c:strCache>
                <c:ptCount val="1"/>
                <c:pt idx="0">
                  <c:v>There is no such service in the hotel</c:v>
                </c:pt>
              </c:strCache>
            </c:strRef>
          </c:tx>
          <c:invertIfNegative val="0"/>
          <c:dLbls>
            <c:delete val="1"/>
          </c:dLbls>
          <c:cat>
            <c:strRef>
              <c:f>'Уровень использования сервисов'!$A$25:$A$36</c:f>
              <c:strCache>
                <c:ptCount val="12"/>
                <c:pt idx="0">
                  <c:v>Master class on hairstyles</c:v>
                </c:pt>
                <c:pt idx="1">
                  <c:v>Turkish Lessons </c:v>
                </c:pt>
                <c:pt idx="2">
                  <c:v>Culinary master class</c:v>
                </c:pt>
                <c:pt idx="3">
                  <c:v>Master class on cocktail making</c:v>
                </c:pt>
                <c:pt idx="4">
                  <c:v>Master-class on creation of origami</c:v>
                </c:pt>
                <c:pt idx="5">
                  <c:v>Master-class on mobile photography</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сервисов'!$F$25:$F$36</c:f>
              <c:numCache>
                <c:formatCode>0%</c:formatCode>
                <c:ptCount val="12"/>
                <c:pt idx="0">
                  <c:v>0</c:v>
                </c:pt>
                <c:pt idx="1">
                  <c:v>0</c:v>
                </c:pt>
                <c:pt idx="2">
                  <c:v>0</c:v>
                </c:pt>
                <c:pt idx="3">
                  <c:v>0</c:v>
                </c:pt>
                <c:pt idx="4">
                  <c:v>0</c:v>
                </c:pt>
                <c:pt idx="5">
                  <c:v>0</c:v>
                </c:pt>
                <c:pt idx="6">
                  <c:v>0</c:v>
                </c:pt>
                <c:pt idx="7">
                  <c:v>6.993006993006993E-3</c:v>
                </c:pt>
                <c:pt idx="8">
                  <c:v>0</c:v>
                </c:pt>
                <c:pt idx="9">
                  <c:v>0</c:v>
                </c:pt>
                <c:pt idx="10">
                  <c:v>0</c:v>
                </c:pt>
                <c:pt idx="11">
                  <c:v>0</c:v>
                </c:pt>
              </c:numCache>
            </c:numRef>
          </c:val>
          <c:extLst>
            <c:ext xmlns:c16="http://schemas.microsoft.com/office/drawing/2014/chart" uri="{C3380CC4-5D6E-409C-BE32-E72D297353CC}">
              <c16:uniqueId val="{00000000-E515-448A-ACB1-DE623967737D}"/>
            </c:ext>
          </c:extLst>
        </c:ser>
        <c:dLbls>
          <c:dLblPos val="ctr"/>
          <c:showLegendKey val="0"/>
          <c:showVal val="1"/>
          <c:showCatName val="0"/>
          <c:showSerName val="0"/>
          <c:showPercent val="0"/>
          <c:showBubbleSize val="0"/>
        </c:dLbls>
        <c:gapWidth val="20"/>
        <c:overlap val="100"/>
        <c:axId val="308001136"/>
        <c:axId val="308000744"/>
      </c:barChart>
      <c:catAx>
        <c:axId val="3080011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ru-RU"/>
          </a:p>
        </c:txPr>
        <c:crossAx val="308000744"/>
        <c:crosses val="autoZero"/>
        <c:auto val="1"/>
        <c:lblAlgn val="ctr"/>
        <c:lblOffset val="100"/>
        <c:noMultiLvlLbl val="0"/>
      </c:catAx>
      <c:valAx>
        <c:axId val="308000744"/>
        <c:scaling>
          <c:orientation val="minMax"/>
          <c:min val="0"/>
        </c:scaling>
        <c:delete val="0"/>
        <c:axPos val="b"/>
        <c:majorGridlines/>
        <c:numFmt formatCode="0%" sourceLinked="1"/>
        <c:majorTickMark val="none"/>
        <c:minorTickMark val="none"/>
        <c:tickLblPos val="nextTo"/>
        <c:spPr>
          <a:ln w="6350">
            <a:noFill/>
          </a:ln>
        </c:spPr>
        <c:txPr>
          <a:bodyPr rot="-60000000" vert="horz"/>
          <a:lstStyle/>
          <a:p>
            <a:pPr>
              <a:defRPr/>
            </a:pPr>
            <a:endParaRPr lang="ru-RU"/>
          </a:p>
        </c:txPr>
        <c:crossAx val="308001136"/>
        <c:crosses val="autoZero"/>
        <c:crossBetween val="between"/>
      </c:valAx>
      <c:spPr>
        <a:noFill/>
        <a:ln w="25400">
          <a:noFill/>
        </a:ln>
      </c:spPr>
    </c:plotArea>
    <c:legend>
      <c:legendPos val="b"/>
      <c:overlay val="0"/>
    </c:legend>
    <c:plotVisOnly val="1"/>
    <c:dispBlanksAs val="gap"/>
    <c:showDLblsOverMax val="0"/>
  </c:chart>
  <c:spPr>
    <a:noFill/>
    <a:ln w="9525" cap="flat" cmpd="sng" algn="ctr">
      <a:noFill/>
      <a:round/>
    </a:ln>
    <a:effectLst/>
  </c:spPr>
  <c:txPr>
    <a:bodyPr/>
    <a:lstStyle/>
    <a:p>
      <a:pPr>
        <a:defRPr sz="2800"/>
      </a:pPr>
      <a:endParaRPr lang="ru-RU"/>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сервисов'!$B$22</c:f>
              <c:strCache>
                <c:ptCount val="1"/>
                <c:pt idx="0">
                  <c:v>Used</c:v>
                </c:pt>
              </c:strCache>
            </c:strRef>
          </c:tx>
          <c:spPr>
            <a:solidFill>
              <a:srgbClr val="AAD700"/>
            </a:solidFill>
            <a:ln w="25400">
              <a:noFill/>
            </a:ln>
          </c:spPr>
          <c:invertIfNegative val="0"/>
          <c:dLbls>
            <c:delete val="1"/>
          </c:dLbls>
          <c:cat>
            <c:strRef>
              <c:f>'Уровень использования сервисов'!$A$23:$A$49</c:f>
              <c:strCache>
                <c:ptCount val="27"/>
                <c:pt idx="0">
                  <c:v>20% discount for water sport</c:v>
                </c:pt>
                <c:pt idx="1">
                  <c:v>15% discount for SPA </c:v>
                </c:pt>
                <c:pt idx="2">
                  <c:v>Professional Wellness &amp; Fitness Trainers</c:v>
                </c:pt>
                <c:pt idx="3">
                  <c:v>Sea aqua aerobic</c:v>
                </c:pt>
                <c:pt idx="4">
                  <c:v>Aerobica </c:v>
                </c:pt>
                <c:pt idx="5">
                  <c:v>Cardio</c:v>
                </c:pt>
                <c:pt idx="6">
                  <c:v>Morning Gym </c:v>
                </c:pt>
                <c:pt idx="7">
                  <c:v>Stretching </c:v>
                </c:pt>
                <c:pt idx="8">
                  <c:v>Sport Academy for Kids </c:v>
                </c:pt>
                <c:pt idx="9">
                  <c:v>Yoga</c:v>
                </c:pt>
                <c:pt idx="10">
                  <c:v>Pilates</c:v>
                </c:pt>
                <c:pt idx="11">
                  <c:v>Aqua-aerobic </c:v>
                </c:pt>
                <c:pt idx="12">
                  <c:v>Step-aerobic</c:v>
                </c:pt>
                <c:pt idx="13">
                  <c:v>Bocce </c:v>
                </c:pt>
                <c:pt idx="14">
                  <c:v>Air Gun </c:v>
                </c:pt>
                <c:pt idx="15">
                  <c:v>Darts </c:v>
                </c:pt>
                <c:pt idx="16">
                  <c:v>Olympic Games </c:v>
                </c:pt>
                <c:pt idx="17">
                  <c:v>Tennis </c:v>
                </c:pt>
                <c:pt idx="18">
                  <c:v>Beach Volleyball</c:v>
                </c:pt>
                <c:pt idx="19">
                  <c:v>Water Polo</c:v>
                </c:pt>
                <c:pt idx="20">
                  <c:v>Coffee Game</c:v>
                </c:pt>
                <c:pt idx="21">
                  <c:v>Paid SPA center services </c:v>
                </c:pt>
                <c:pt idx="22">
                  <c:v>Club Dance</c:v>
                </c:pt>
                <c:pt idx="23">
                  <c:v>Archery</c:v>
                </c:pt>
                <c:pt idx="24">
                  <c:v>Pool Game</c:v>
                </c:pt>
                <c:pt idx="25">
                  <c:v>Table tennis</c:v>
                </c:pt>
                <c:pt idx="26">
                  <c:v>Free  SPA services: hamam, sauna </c:v>
                </c:pt>
              </c:strCache>
            </c:strRef>
          </c:cat>
          <c:val>
            <c:numRef>
              <c:f>'Уровень использования сервисов'!$B$23:$B$49</c:f>
              <c:numCache>
                <c:formatCode>0%</c:formatCode>
                <c:ptCount val="27"/>
                <c:pt idx="0">
                  <c:v>0.12587412587412589</c:v>
                </c:pt>
                <c:pt idx="1">
                  <c:v>0.13636363636363638</c:v>
                </c:pt>
                <c:pt idx="2">
                  <c:v>0.16083916083916083</c:v>
                </c:pt>
                <c:pt idx="3">
                  <c:v>0.18881118881118883</c:v>
                </c:pt>
                <c:pt idx="4">
                  <c:v>0.19580419580419584</c:v>
                </c:pt>
                <c:pt idx="5">
                  <c:v>0.19930069930069932</c:v>
                </c:pt>
                <c:pt idx="6">
                  <c:v>0.20279720279720281</c:v>
                </c:pt>
                <c:pt idx="7">
                  <c:v>0.2062937062937063</c:v>
                </c:pt>
                <c:pt idx="8">
                  <c:v>0.20629370629370633</c:v>
                </c:pt>
                <c:pt idx="9">
                  <c:v>0.20979020979020979</c:v>
                </c:pt>
                <c:pt idx="10">
                  <c:v>0.21052631578947373</c:v>
                </c:pt>
                <c:pt idx="11">
                  <c:v>0.22027972027972029</c:v>
                </c:pt>
                <c:pt idx="12">
                  <c:v>0.2937062937062937</c:v>
                </c:pt>
                <c:pt idx="13">
                  <c:v>0.31818181818181818</c:v>
                </c:pt>
                <c:pt idx="14">
                  <c:v>0.31818181818181818</c:v>
                </c:pt>
                <c:pt idx="15">
                  <c:v>0.32867132867132864</c:v>
                </c:pt>
                <c:pt idx="16">
                  <c:v>0.33216783216783219</c:v>
                </c:pt>
                <c:pt idx="17">
                  <c:v>0.33916083916083917</c:v>
                </c:pt>
                <c:pt idx="18">
                  <c:v>0.34265734265734266</c:v>
                </c:pt>
                <c:pt idx="19">
                  <c:v>0.34615384615384615</c:v>
                </c:pt>
                <c:pt idx="20">
                  <c:v>0.34965034965034969</c:v>
                </c:pt>
                <c:pt idx="21">
                  <c:v>0.34965034965034969</c:v>
                </c:pt>
                <c:pt idx="22">
                  <c:v>0.35664335664335667</c:v>
                </c:pt>
                <c:pt idx="23">
                  <c:v>0.37062937062937062</c:v>
                </c:pt>
                <c:pt idx="24">
                  <c:v>0.37412587412587417</c:v>
                </c:pt>
                <c:pt idx="25">
                  <c:v>0.39860139860139859</c:v>
                </c:pt>
                <c:pt idx="26">
                  <c:v>0.43706293706293708</c:v>
                </c:pt>
              </c:numCache>
            </c:numRef>
          </c:val>
          <c:extLst>
            <c:ext xmlns:c16="http://schemas.microsoft.com/office/drawing/2014/chart" uri="{C3380CC4-5D6E-409C-BE32-E72D297353CC}">
              <c16:uniqueId val="{00000000-B824-43EF-AE51-8DD489E3A347}"/>
            </c:ext>
          </c:extLst>
        </c:ser>
        <c:ser>
          <c:idx val="1"/>
          <c:order val="1"/>
          <c:tx>
            <c:strRef>
              <c:f>'Уровень использования сервисов'!$C$22</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сервисов'!$A$23:$A$49</c:f>
              <c:strCache>
                <c:ptCount val="27"/>
                <c:pt idx="0">
                  <c:v>20% discount for water sport</c:v>
                </c:pt>
                <c:pt idx="1">
                  <c:v>15% discount for SPA </c:v>
                </c:pt>
                <c:pt idx="2">
                  <c:v>Professional Wellness &amp; Fitness Trainers</c:v>
                </c:pt>
                <c:pt idx="3">
                  <c:v>Sea aqua aerobic</c:v>
                </c:pt>
                <c:pt idx="4">
                  <c:v>Aerobica </c:v>
                </c:pt>
                <c:pt idx="5">
                  <c:v>Cardio</c:v>
                </c:pt>
                <c:pt idx="6">
                  <c:v>Morning Gym </c:v>
                </c:pt>
                <c:pt idx="7">
                  <c:v>Stretching </c:v>
                </c:pt>
                <c:pt idx="8">
                  <c:v>Sport Academy for Kids </c:v>
                </c:pt>
                <c:pt idx="9">
                  <c:v>Yoga</c:v>
                </c:pt>
                <c:pt idx="10">
                  <c:v>Pilates</c:v>
                </c:pt>
                <c:pt idx="11">
                  <c:v>Aqua-aerobic </c:v>
                </c:pt>
                <c:pt idx="12">
                  <c:v>Step-aerobic</c:v>
                </c:pt>
                <c:pt idx="13">
                  <c:v>Bocce </c:v>
                </c:pt>
                <c:pt idx="14">
                  <c:v>Air Gun </c:v>
                </c:pt>
                <c:pt idx="15">
                  <c:v>Darts </c:v>
                </c:pt>
                <c:pt idx="16">
                  <c:v>Olympic Games </c:v>
                </c:pt>
                <c:pt idx="17">
                  <c:v>Tennis </c:v>
                </c:pt>
                <c:pt idx="18">
                  <c:v>Beach Volleyball</c:v>
                </c:pt>
                <c:pt idx="19">
                  <c:v>Water Polo</c:v>
                </c:pt>
                <c:pt idx="20">
                  <c:v>Coffee Game</c:v>
                </c:pt>
                <c:pt idx="21">
                  <c:v>Paid SPA center services </c:v>
                </c:pt>
                <c:pt idx="22">
                  <c:v>Club Dance</c:v>
                </c:pt>
                <c:pt idx="23">
                  <c:v>Archery</c:v>
                </c:pt>
                <c:pt idx="24">
                  <c:v>Pool Game</c:v>
                </c:pt>
                <c:pt idx="25">
                  <c:v>Table tennis</c:v>
                </c:pt>
                <c:pt idx="26">
                  <c:v>Free  SPA services: hamam, sauna </c:v>
                </c:pt>
              </c:strCache>
            </c:strRef>
          </c:cat>
          <c:val>
            <c:numRef>
              <c:f>'Уровень использования сервисов'!$C$23:$C$49</c:f>
              <c:numCache>
                <c:formatCode>0%</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numCache>
            </c:numRef>
          </c:val>
          <c:extLst>
            <c:ext xmlns:c16="http://schemas.microsoft.com/office/drawing/2014/chart" uri="{C3380CC4-5D6E-409C-BE32-E72D297353CC}">
              <c16:uniqueId val="{00000001-B824-43EF-AE51-8DD489E3A347}"/>
            </c:ext>
          </c:extLst>
        </c:ser>
        <c:ser>
          <c:idx val="2"/>
          <c:order val="2"/>
          <c:tx>
            <c:strRef>
              <c:f>'Уровень использования сервисов'!$D$22</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сервисов'!$A$23:$A$49</c:f>
              <c:strCache>
                <c:ptCount val="27"/>
                <c:pt idx="0">
                  <c:v>20% discount for water sport</c:v>
                </c:pt>
                <c:pt idx="1">
                  <c:v>15% discount for SPA </c:v>
                </c:pt>
                <c:pt idx="2">
                  <c:v>Professional Wellness &amp; Fitness Trainers</c:v>
                </c:pt>
                <c:pt idx="3">
                  <c:v>Sea aqua aerobic</c:v>
                </c:pt>
                <c:pt idx="4">
                  <c:v>Aerobica </c:v>
                </c:pt>
                <c:pt idx="5">
                  <c:v>Cardio</c:v>
                </c:pt>
                <c:pt idx="6">
                  <c:v>Morning Gym </c:v>
                </c:pt>
                <c:pt idx="7">
                  <c:v>Stretching </c:v>
                </c:pt>
                <c:pt idx="8">
                  <c:v>Sport Academy for Kids </c:v>
                </c:pt>
                <c:pt idx="9">
                  <c:v>Yoga</c:v>
                </c:pt>
                <c:pt idx="10">
                  <c:v>Pilates</c:v>
                </c:pt>
                <c:pt idx="11">
                  <c:v>Aqua-aerobic </c:v>
                </c:pt>
                <c:pt idx="12">
                  <c:v>Step-aerobic</c:v>
                </c:pt>
                <c:pt idx="13">
                  <c:v>Bocce </c:v>
                </c:pt>
                <c:pt idx="14">
                  <c:v>Air Gun </c:v>
                </c:pt>
                <c:pt idx="15">
                  <c:v>Darts </c:v>
                </c:pt>
                <c:pt idx="16">
                  <c:v>Olympic Games </c:v>
                </c:pt>
                <c:pt idx="17">
                  <c:v>Tennis </c:v>
                </c:pt>
                <c:pt idx="18">
                  <c:v>Beach Volleyball</c:v>
                </c:pt>
                <c:pt idx="19">
                  <c:v>Water Polo</c:v>
                </c:pt>
                <c:pt idx="20">
                  <c:v>Coffee Game</c:v>
                </c:pt>
                <c:pt idx="21">
                  <c:v>Paid SPA center services </c:v>
                </c:pt>
                <c:pt idx="22">
                  <c:v>Club Dance</c:v>
                </c:pt>
                <c:pt idx="23">
                  <c:v>Archery</c:v>
                </c:pt>
                <c:pt idx="24">
                  <c:v>Pool Game</c:v>
                </c:pt>
                <c:pt idx="25">
                  <c:v>Table tennis</c:v>
                </c:pt>
                <c:pt idx="26">
                  <c:v>Free  SPA services: hamam, sauna </c:v>
                </c:pt>
              </c:strCache>
            </c:strRef>
          </c:cat>
          <c:val>
            <c:numRef>
              <c:f>'Уровень использования сервисов'!$D$23:$D$49</c:f>
              <c:numCache>
                <c:formatCode>0%</c:formatCode>
                <c:ptCount val="27"/>
                <c:pt idx="0">
                  <c:v>0.81468531468531469</c:v>
                </c:pt>
                <c:pt idx="1">
                  <c:v>0.80769230769230771</c:v>
                </c:pt>
                <c:pt idx="2">
                  <c:v>0.78671328671328666</c:v>
                </c:pt>
                <c:pt idx="3">
                  <c:v>0.69230769230769229</c:v>
                </c:pt>
                <c:pt idx="4">
                  <c:v>0.74125874125874125</c:v>
                </c:pt>
                <c:pt idx="5">
                  <c:v>0.73426573426573427</c:v>
                </c:pt>
                <c:pt idx="6">
                  <c:v>0.73426573426573427</c:v>
                </c:pt>
                <c:pt idx="7">
                  <c:v>0.72727272727272729</c:v>
                </c:pt>
                <c:pt idx="8">
                  <c:v>0.74475524475524479</c:v>
                </c:pt>
                <c:pt idx="9">
                  <c:v>0.72377622377622375</c:v>
                </c:pt>
                <c:pt idx="10">
                  <c:v>0.72280701754385968</c:v>
                </c:pt>
                <c:pt idx="11">
                  <c:v>0.71328671328671334</c:v>
                </c:pt>
                <c:pt idx="12">
                  <c:v>0.64685314685314699</c:v>
                </c:pt>
                <c:pt idx="13">
                  <c:v>0.62937062937062938</c:v>
                </c:pt>
                <c:pt idx="14">
                  <c:v>0.62587412587412583</c:v>
                </c:pt>
                <c:pt idx="15">
                  <c:v>0.61888111888111885</c:v>
                </c:pt>
                <c:pt idx="16">
                  <c:v>0.61188811188811187</c:v>
                </c:pt>
                <c:pt idx="17">
                  <c:v>0.60839160839160844</c:v>
                </c:pt>
                <c:pt idx="18">
                  <c:v>0.6048951048951049</c:v>
                </c:pt>
                <c:pt idx="19">
                  <c:v>0.59440559440559437</c:v>
                </c:pt>
                <c:pt idx="20">
                  <c:v>0.59790209790209792</c:v>
                </c:pt>
                <c:pt idx="21">
                  <c:v>0.60839160839160844</c:v>
                </c:pt>
                <c:pt idx="22">
                  <c:v>0.58741258741258739</c:v>
                </c:pt>
                <c:pt idx="23">
                  <c:v>0.58041958041958042</c:v>
                </c:pt>
                <c:pt idx="24">
                  <c:v>0.58041958041958042</c:v>
                </c:pt>
                <c:pt idx="25">
                  <c:v>0.56293706293706292</c:v>
                </c:pt>
                <c:pt idx="26">
                  <c:v>0.53146853146853146</c:v>
                </c:pt>
              </c:numCache>
            </c:numRef>
          </c:val>
          <c:extLst>
            <c:ext xmlns:c16="http://schemas.microsoft.com/office/drawing/2014/chart" uri="{C3380CC4-5D6E-409C-BE32-E72D297353CC}">
              <c16:uniqueId val="{00000002-B824-43EF-AE51-8DD489E3A347}"/>
            </c:ext>
          </c:extLst>
        </c:ser>
        <c:ser>
          <c:idx val="3"/>
          <c:order val="3"/>
          <c:tx>
            <c:strRef>
              <c:f>'Уровень использования сервисов'!$E$22</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сервисов'!$A$23:$A$49</c:f>
              <c:strCache>
                <c:ptCount val="27"/>
                <c:pt idx="0">
                  <c:v>20% discount for water sport</c:v>
                </c:pt>
                <c:pt idx="1">
                  <c:v>15% discount for SPA </c:v>
                </c:pt>
                <c:pt idx="2">
                  <c:v>Professional Wellness &amp; Fitness Trainers</c:v>
                </c:pt>
                <c:pt idx="3">
                  <c:v>Sea aqua aerobic</c:v>
                </c:pt>
                <c:pt idx="4">
                  <c:v>Aerobica </c:v>
                </c:pt>
                <c:pt idx="5">
                  <c:v>Cardio</c:v>
                </c:pt>
                <c:pt idx="6">
                  <c:v>Morning Gym </c:v>
                </c:pt>
                <c:pt idx="7">
                  <c:v>Stretching </c:v>
                </c:pt>
                <c:pt idx="8">
                  <c:v>Sport Academy for Kids </c:v>
                </c:pt>
                <c:pt idx="9">
                  <c:v>Yoga</c:v>
                </c:pt>
                <c:pt idx="10">
                  <c:v>Pilates</c:v>
                </c:pt>
                <c:pt idx="11">
                  <c:v>Aqua-aerobic </c:v>
                </c:pt>
                <c:pt idx="12">
                  <c:v>Step-aerobic</c:v>
                </c:pt>
                <c:pt idx="13">
                  <c:v>Bocce </c:v>
                </c:pt>
                <c:pt idx="14">
                  <c:v>Air Gun </c:v>
                </c:pt>
                <c:pt idx="15">
                  <c:v>Darts </c:v>
                </c:pt>
                <c:pt idx="16">
                  <c:v>Olympic Games </c:v>
                </c:pt>
                <c:pt idx="17">
                  <c:v>Tennis </c:v>
                </c:pt>
                <c:pt idx="18">
                  <c:v>Beach Volleyball</c:v>
                </c:pt>
                <c:pt idx="19">
                  <c:v>Water Polo</c:v>
                </c:pt>
                <c:pt idx="20">
                  <c:v>Coffee Game</c:v>
                </c:pt>
                <c:pt idx="21">
                  <c:v>Paid SPA center services </c:v>
                </c:pt>
                <c:pt idx="22">
                  <c:v>Club Dance</c:v>
                </c:pt>
                <c:pt idx="23">
                  <c:v>Archery</c:v>
                </c:pt>
                <c:pt idx="24">
                  <c:v>Pool Game</c:v>
                </c:pt>
                <c:pt idx="25">
                  <c:v>Table tennis</c:v>
                </c:pt>
                <c:pt idx="26">
                  <c:v>Free  SPA services: hamam, sauna </c:v>
                </c:pt>
              </c:strCache>
            </c:strRef>
          </c:cat>
          <c:val>
            <c:numRef>
              <c:f>'Уровень использования сервисов'!$E$23:$E$49</c:f>
              <c:numCache>
                <c:formatCode>0%</c:formatCode>
                <c:ptCount val="27"/>
                <c:pt idx="0">
                  <c:v>5.944055944055944E-2</c:v>
                </c:pt>
                <c:pt idx="1">
                  <c:v>5.5944055944055944E-2</c:v>
                </c:pt>
                <c:pt idx="2">
                  <c:v>5.2447552447552448E-2</c:v>
                </c:pt>
                <c:pt idx="3">
                  <c:v>4.195804195804196E-2</c:v>
                </c:pt>
                <c:pt idx="4">
                  <c:v>6.2937062937062943E-2</c:v>
                </c:pt>
                <c:pt idx="5">
                  <c:v>6.6433566433566432E-2</c:v>
                </c:pt>
                <c:pt idx="6">
                  <c:v>6.2937062937062943E-2</c:v>
                </c:pt>
                <c:pt idx="7">
                  <c:v>6.6433566433566432E-2</c:v>
                </c:pt>
                <c:pt idx="8">
                  <c:v>4.8951048951048952E-2</c:v>
                </c:pt>
                <c:pt idx="9">
                  <c:v>6.6433566433566432E-2</c:v>
                </c:pt>
                <c:pt idx="10">
                  <c:v>6.6666666666666666E-2</c:v>
                </c:pt>
                <c:pt idx="11">
                  <c:v>5.944055944055944E-2</c:v>
                </c:pt>
                <c:pt idx="12">
                  <c:v>5.944055944055944E-2</c:v>
                </c:pt>
                <c:pt idx="13">
                  <c:v>5.2447552447552448E-2</c:v>
                </c:pt>
                <c:pt idx="14">
                  <c:v>5.5944055944055944E-2</c:v>
                </c:pt>
                <c:pt idx="15">
                  <c:v>5.2447552447552448E-2</c:v>
                </c:pt>
                <c:pt idx="16">
                  <c:v>5.5944055944055944E-2</c:v>
                </c:pt>
                <c:pt idx="17">
                  <c:v>5.2447552447552448E-2</c:v>
                </c:pt>
                <c:pt idx="18">
                  <c:v>5.2447552447552448E-2</c:v>
                </c:pt>
                <c:pt idx="19">
                  <c:v>5.944055944055944E-2</c:v>
                </c:pt>
                <c:pt idx="20">
                  <c:v>5.2447552447552448E-2</c:v>
                </c:pt>
                <c:pt idx="21">
                  <c:v>4.195804195804196E-2</c:v>
                </c:pt>
                <c:pt idx="22">
                  <c:v>5.5944055944055944E-2</c:v>
                </c:pt>
                <c:pt idx="23">
                  <c:v>4.8951048951048952E-2</c:v>
                </c:pt>
                <c:pt idx="24">
                  <c:v>4.5454545454545456E-2</c:v>
                </c:pt>
                <c:pt idx="25">
                  <c:v>3.8461538461538464E-2</c:v>
                </c:pt>
                <c:pt idx="26">
                  <c:v>3.1468531468531472E-2</c:v>
                </c:pt>
              </c:numCache>
            </c:numRef>
          </c:val>
          <c:extLst>
            <c:ext xmlns:c16="http://schemas.microsoft.com/office/drawing/2014/chart" uri="{C3380CC4-5D6E-409C-BE32-E72D297353CC}">
              <c16:uniqueId val="{00000003-B824-43EF-AE51-8DD489E3A347}"/>
            </c:ext>
          </c:extLst>
        </c:ser>
        <c:ser>
          <c:idx val="4"/>
          <c:order val="4"/>
          <c:tx>
            <c:strRef>
              <c:f>'Уровень использования сервисов'!$F$22</c:f>
              <c:strCache>
                <c:ptCount val="1"/>
                <c:pt idx="0">
                  <c:v>There is no such service in the hotel</c:v>
                </c:pt>
              </c:strCache>
            </c:strRef>
          </c:tx>
          <c:spPr>
            <a:solidFill>
              <a:srgbClr val="FFFFFF">
                <a:lumMod val="75000"/>
              </a:srgbClr>
            </a:solidFill>
            <a:ln w="25400">
              <a:noFill/>
            </a:ln>
          </c:spPr>
          <c:invertIfNegative val="0"/>
          <c:dLbls>
            <c:delete val="1"/>
          </c:dLbls>
          <c:cat>
            <c:strRef>
              <c:f>'Уровень использования сервисов'!$A$23:$A$49</c:f>
              <c:strCache>
                <c:ptCount val="27"/>
                <c:pt idx="0">
                  <c:v>20% discount for water sport</c:v>
                </c:pt>
                <c:pt idx="1">
                  <c:v>15% discount for SPA </c:v>
                </c:pt>
                <c:pt idx="2">
                  <c:v>Professional Wellness &amp; Fitness Trainers</c:v>
                </c:pt>
                <c:pt idx="3">
                  <c:v>Sea aqua aerobic</c:v>
                </c:pt>
                <c:pt idx="4">
                  <c:v>Aerobica </c:v>
                </c:pt>
                <c:pt idx="5">
                  <c:v>Cardio</c:v>
                </c:pt>
                <c:pt idx="6">
                  <c:v>Morning Gym </c:v>
                </c:pt>
                <c:pt idx="7">
                  <c:v>Stretching </c:v>
                </c:pt>
                <c:pt idx="8">
                  <c:v>Sport Academy for Kids </c:v>
                </c:pt>
                <c:pt idx="9">
                  <c:v>Yoga</c:v>
                </c:pt>
                <c:pt idx="10">
                  <c:v>Pilates</c:v>
                </c:pt>
                <c:pt idx="11">
                  <c:v>Aqua-aerobic </c:v>
                </c:pt>
                <c:pt idx="12">
                  <c:v>Step-aerobic</c:v>
                </c:pt>
                <c:pt idx="13">
                  <c:v>Bocce </c:v>
                </c:pt>
                <c:pt idx="14">
                  <c:v>Air Gun </c:v>
                </c:pt>
                <c:pt idx="15">
                  <c:v>Darts </c:v>
                </c:pt>
                <c:pt idx="16">
                  <c:v>Olympic Games </c:v>
                </c:pt>
                <c:pt idx="17">
                  <c:v>Tennis </c:v>
                </c:pt>
                <c:pt idx="18">
                  <c:v>Beach Volleyball</c:v>
                </c:pt>
                <c:pt idx="19">
                  <c:v>Water Polo</c:v>
                </c:pt>
                <c:pt idx="20">
                  <c:v>Coffee Game</c:v>
                </c:pt>
                <c:pt idx="21">
                  <c:v>Paid SPA center services </c:v>
                </c:pt>
                <c:pt idx="22">
                  <c:v>Club Dance</c:v>
                </c:pt>
                <c:pt idx="23">
                  <c:v>Archery</c:v>
                </c:pt>
                <c:pt idx="24">
                  <c:v>Pool Game</c:v>
                </c:pt>
                <c:pt idx="25">
                  <c:v>Table tennis</c:v>
                </c:pt>
                <c:pt idx="26">
                  <c:v>Free  SPA services: hamam, sauna </c:v>
                </c:pt>
              </c:strCache>
            </c:strRef>
          </c:cat>
          <c:val>
            <c:numRef>
              <c:f>'Уровень использования сервисов'!$F$23:$F$49</c:f>
              <c:numCache>
                <c:formatCode>0%</c:formatCode>
                <c:ptCount val="27"/>
                <c:pt idx="0">
                  <c:v>0</c:v>
                </c:pt>
                <c:pt idx="1">
                  <c:v>0</c:v>
                </c:pt>
                <c:pt idx="2">
                  <c:v>0</c:v>
                </c:pt>
                <c:pt idx="3">
                  <c:v>7.6923076923076927E-2</c:v>
                </c:pt>
                <c:pt idx="4">
                  <c:v>0</c:v>
                </c:pt>
                <c:pt idx="5">
                  <c:v>0</c:v>
                </c:pt>
                <c:pt idx="6">
                  <c:v>0</c:v>
                </c:pt>
                <c:pt idx="7">
                  <c:v>0</c:v>
                </c:pt>
                <c:pt idx="8">
                  <c:v>0</c:v>
                </c:pt>
                <c:pt idx="9">
                  <c:v>0</c:v>
                </c:pt>
                <c:pt idx="10">
                  <c:v>0</c:v>
                </c:pt>
                <c:pt idx="11">
                  <c:v>6.993006993006993E-3</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numCache>
            </c:numRef>
          </c:val>
          <c:extLst>
            <c:ext xmlns:c16="http://schemas.microsoft.com/office/drawing/2014/chart" uri="{C3380CC4-5D6E-409C-BE32-E72D297353CC}">
              <c16:uniqueId val="{00000004-B824-43EF-AE51-8DD489E3A347}"/>
            </c:ext>
          </c:extLst>
        </c:ser>
        <c:dLbls>
          <c:dLblPos val="ctr"/>
          <c:showLegendKey val="0"/>
          <c:showVal val="1"/>
          <c:showCatName val="0"/>
          <c:showSerName val="0"/>
          <c:showPercent val="0"/>
          <c:showBubbleSize val="0"/>
        </c:dLbls>
        <c:gapWidth val="20"/>
        <c:overlap val="100"/>
        <c:axId val="310370472"/>
        <c:axId val="310370864"/>
      </c:barChart>
      <c:catAx>
        <c:axId val="3103704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ru-RU"/>
          </a:p>
        </c:txPr>
        <c:crossAx val="310370864"/>
        <c:crosses val="autoZero"/>
        <c:auto val="1"/>
        <c:lblAlgn val="ctr"/>
        <c:lblOffset val="100"/>
        <c:noMultiLvlLbl val="0"/>
      </c:catAx>
      <c:valAx>
        <c:axId val="310370864"/>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ru-RU"/>
          </a:p>
        </c:txPr>
        <c:crossAx val="310370472"/>
        <c:crosses val="autoZero"/>
        <c:crossBetween val="between"/>
      </c:valAx>
      <c:spPr>
        <a:noFill/>
        <a:ln w="25400">
          <a:noFill/>
        </a:ln>
      </c:spPr>
    </c:plotArea>
    <c:legend>
      <c:legendPos val="b"/>
      <c:overlay val="0"/>
      <c:spPr>
        <a:noFill/>
        <a:ln w="2540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сервисов'!$B$62</c:f>
              <c:strCache>
                <c:ptCount val="1"/>
                <c:pt idx="0">
                  <c:v>Used</c:v>
                </c:pt>
              </c:strCache>
            </c:strRef>
          </c:tx>
          <c:spPr>
            <a:solidFill>
              <a:srgbClr val="AAD700"/>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Mother Corner </c:v>
                </c:pt>
                <c:pt idx="3">
                  <c:v>Free inventory</c:v>
                </c:pt>
                <c:pt idx="4">
                  <c:v>Kids buffet Toucan </c:v>
                </c:pt>
                <c:pt idx="5">
                  <c:v>Club Toucan </c:v>
                </c:pt>
                <c:pt idx="6">
                  <c:v>Toucan baby with a washing car </c:v>
                </c:pt>
                <c:pt idx="7">
                  <c:v>Animator's work</c:v>
                </c:pt>
                <c:pt idx="8">
                  <c:v>Mini disco and evening programs </c:v>
                </c:pt>
              </c:strCache>
            </c:strRef>
          </c:cat>
          <c:val>
            <c:numRef>
              <c:f>'Уровень использования сервисов'!$B$63:$B$71</c:f>
              <c:numCache>
                <c:formatCode>0%</c:formatCode>
                <c:ptCount val="9"/>
                <c:pt idx="0">
                  <c:v>0.1888111888111888</c:v>
                </c:pt>
                <c:pt idx="1">
                  <c:v>0.24825174825174826</c:v>
                </c:pt>
                <c:pt idx="2">
                  <c:v>0.30419580419580416</c:v>
                </c:pt>
                <c:pt idx="3">
                  <c:v>0.30419580419580416</c:v>
                </c:pt>
                <c:pt idx="4">
                  <c:v>0.3951048951048951</c:v>
                </c:pt>
                <c:pt idx="5">
                  <c:v>0.40209790209790203</c:v>
                </c:pt>
                <c:pt idx="6">
                  <c:v>0.42105263157894735</c:v>
                </c:pt>
                <c:pt idx="7">
                  <c:v>0.42307692307692307</c:v>
                </c:pt>
                <c:pt idx="8">
                  <c:v>0.43706293706293708</c:v>
                </c:pt>
              </c:numCache>
            </c:numRef>
          </c:val>
          <c:extLst>
            <c:ext xmlns:c16="http://schemas.microsoft.com/office/drawing/2014/chart" uri="{C3380CC4-5D6E-409C-BE32-E72D297353CC}">
              <c16:uniqueId val="{00000000-ADF0-4F0D-AC08-3D5E2AABD9BE}"/>
            </c:ext>
          </c:extLst>
        </c:ser>
        <c:ser>
          <c:idx val="1"/>
          <c:order val="1"/>
          <c:tx>
            <c:strRef>
              <c:f>'Уровень использования сервисов'!$C$62</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Mother Corner </c:v>
                </c:pt>
                <c:pt idx="3">
                  <c:v>Free inventory</c:v>
                </c:pt>
                <c:pt idx="4">
                  <c:v>Kids buffet Toucan </c:v>
                </c:pt>
                <c:pt idx="5">
                  <c:v>Club Toucan </c:v>
                </c:pt>
                <c:pt idx="6">
                  <c:v>Toucan baby with a washing car </c:v>
                </c:pt>
                <c:pt idx="7">
                  <c:v>Animator's work</c:v>
                </c:pt>
                <c:pt idx="8">
                  <c:v>Mini disco and evening programs </c:v>
                </c:pt>
              </c:strCache>
            </c:strRef>
          </c:cat>
          <c:val>
            <c:numRef>
              <c:f>'Уровень использования сервисов'!$C$63:$C$71</c:f>
              <c:numCache>
                <c:formatCode>0%</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1-ADF0-4F0D-AC08-3D5E2AABD9BE}"/>
            </c:ext>
          </c:extLst>
        </c:ser>
        <c:ser>
          <c:idx val="2"/>
          <c:order val="2"/>
          <c:tx>
            <c:strRef>
              <c:f>'Уровень использования сервисов'!$D$62</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Mother Corner </c:v>
                </c:pt>
                <c:pt idx="3">
                  <c:v>Free inventory</c:v>
                </c:pt>
                <c:pt idx="4">
                  <c:v>Kids buffet Toucan </c:v>
                </c:pt>
                <c:pt idx="5">
                  <c:v>Club Toucan </c:v>
                </c:pt>
                <c:pt idx="6">
                  <c:v>Toucan baby with a washing car </c:v>
                </c:pt>
                <c:pt idx="7">
                  <c:v>Animator's work</c:v>
                </c:pt>
                <c:pt idx="8">
                  <c:v>Mini disco and evening programs </c:v>
                </c:pt>
              </c:strCache>
            </c:strRef>
          </c:cat>
          <c:val>
            <c:numRef>
              <c:f>'Уровень использования сервисов'!$D$63:$D$71</c:f>
              <c:numCache>
                <c:formatCode>0%</c:formatCode>
                <c:ptCount val="9"/>
                <c:pt idx="0">
                  <c:v>0.75874125874125875</c:v>
                </c:pt>
                <c:pt idx="1">
                  <c:v>0.71328671328671334</c:v>
                </c:pt>
                <c:pt idx="2">
                  <c:v>0.67482517482517479</c:v>
                </c:pt>
                <c:pt idx="3">
                  <c:v>0.67132867132867136</c:v>
                </c:pt>
                <c:pt idx="4">
                  <c:v>0.58741258741258739</c:v>
                </c:pt>
                <c:pt idx="5">
                  <c:v>0.57342657342657344</c:v>
                </c:pt>
                <c:pt idx="6">
                  <c:v>0.55789473684210522</c:v>
                </c:pt>
                <c:pt idx="7">
                  <c:v>0.55944055944055948</c:v>
                </c:pt>
                <c:pt idx="8">
                  <c:v>0.54545454545454541</c:v>
                </c:pt>
              </c:numCache>
            </c:numRef>
          </c:val>
          <c:extLst>
            <c:ext xmlns:c16="http://schemas.microsoft.com/office/drawing/2014/chart" uri="{C3380CC4-5D6E-409C-BE32-E72D297353CC}">
              <c16:uniqueId val="{00000002-ADF0-4F0D-AC08-3D5E2AABD9BE}"/>
            </c:ext>
          </c:extLst>
        </c:ser>
        <c:ser>
          <c:idx val="3"/>
          <c:order val="3"/>
          <c:tx>
            <c:strRef>
              <c:f>'Уровень использования сервисов'!$E$62</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Mother Corner </c:v>
                </c:pt>
                <c:pt idx="3">
                  <c:v>Free inventory</c:v>
                </c:pt>
                <c:pt idx="4">
                  <c:v>Kids buffet Toucan </c:v>
                </c:pt>
                <c:pt idx="5">
                  <c:v>Club Toucan </c:v>
                </c:pt>
                <c:pt idx="6">
                  <c:v>Toucan baby with a washing car </c:v>
                </c:pt>
                <c:pt idx="7">
                  <c:v>Animator's work</c:v>
                </c:pt>
                <c:pt idx="8">
                  <c:v>Mini disco and evening programs </c:v>
                </c:pt>
              </c:strCache>
            </c:strRef>
          </c:cat>
          <c:val>
            <c:numRef>
              <c:f>'Уровень использования сервисов'!$E$63:$E$71</c:f>
              <c:numCache>
                <c:formatCode>0%</c:formatCode>
                <c:ptCount val="9"/>
                <c:pt idx="0">
                  <c:v>5.2447552447552448E-2</c:v>
                </c:pt>
                <c:pt idx="1">
                  <c:v>3.8461538461538464E-2</c:v>
                </c:pt>
                <c:pt idx="2">
                  <c:v>2.097902097902098E-2</c:v>
                </c:pt>
                <c:pt idx="3">
                  <c:v>2.4475524475524476E-2</c:v>
                </c:pt>
                <c:pt idx="4">
                  <c:v>1.7482517482517484E-2</c:v>
                </c:pt>
                <c:pt idx="5">
                  <c:v>2.4475524475524476E-2</c:v>
                </c:pt>
                <c:pt idx="6">
                  <c:v>2.1052631578947368E-2</c:v>
                </c:pt>
                <c:pt idx="7">
                  <c:v>1.7482517482517484E-2</c:v>
                </c:pt>
                <c:pt idx="8">
                  <c:v>1.7482517482517484E-2</c:v>
                </c:pt>
              </c:numCache>
            </c:numRef>
          </c:val>
          <c:extLst>
            <c:ext xmlns:c16="http://schemas.microsoft.com/office/drawing/2014/chart" uri="{C3380CC4-5D6E-409C-BE32-E72D297353CC}">
              <c16:uniqueId val="{00000003-ADF0-4F0D-AC08-3D5E2AABD9BE}"/>
            </c:ext>
          </c:extLst>
        </c:ser>
        <c:ser>
          <c:idx val="4"/>
          <c:order val="4"/>
          <c:tx>
            <c:strRef>
              <c:f>'Уровень использования сервисов'!$F$62</c:f>
              <c:strCache>
                <c:ptCount val="1"/>
                <c:pt idx="0">
                  <c:v>There is no such service in the hotel</c:v>
                </c:pt>
              </c:strCache>
            </c:strRef>
          </c:tx>
          <c:spPr>
            <a:solidFill>
              <a:srgbClr val="FFFFFF">
                <a:lumMod val="75000"/>
              </a:srgbClr>
            </a:solidFill>
            <a:ln w="25400">
              <a:noFill/>
            </a:ln>
          </c:spPr>
          <c:invertIfNegative val="0"/>
          <c:dLbls>
            <c:delete val="1"/>
          </c:dLbls>
          <c:cat>
            <c:strRef>
              <c:f>'Уровень использования сервисов'!$A$63:$A$71</c:f>
              <c:strCache>
                <c:ptCount val="9"/>
                <c:pt idx="0">
                  <c:v>Fishing for children </c:v>
                </c:pt>
                <c:pt idx="1">
                  <c:v>Video with children before the mini disco </c:v>
                </c:pt>
                <c:pt idx="2">
                  <c:v>Mother Corner </c:v>
                </c:pt>
                <c:pt idx="3">
                  <c:v>Free inventory</c:v>
                </c:pt>
                <c:pt idx="4">
                  <c:v>Kids buffet Toucan </c:v>
                </c:pt>
                <c:pt idx="5">
                  <c:v>Club Toucan </c:v>
                </c:pt>
                <c:pt idx="6">
                  <c:v>Toucan baby with a washing car </c:v>
                </c:pt>
                <c:pt idx="7">
                  <c:v>Animator's work</c:v>
                </c:pt>
                <c:pt idx="8">
                  <c:v>Mini disco and evening programs </c:v>
                </c:pt>
              </c:strCache>
            </c:strRef>
          </c:cat>
          <c:val>
            <c:numRef>
              <c:f>'Уровень использования сервисов'!$F$63:$F$71</c:f>
              <c:numCache>
                <c:formatCode>0%</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ADF0-4F0D-AC08-3D5E2AABD9BE}"/>
            </c:ext>
          </c:extLst>
        </c:ser>
        <c:dLbls>
          <c:dLblPos val="ctr"/>
          <c:showLegendKey val="0"/>
          <c:showVal val="1"/>
          <c:showCatName val="0"/>
          <c:showSerName val="0"/>
          <c:showPercent val="0"/>
          <c:showBubbleSize val="0"/>
        </c:dLbls>
        <c:gapWidth val="40"/>
        <c:overlap val="100"/>
        <c:axId val="310373216"/>
        <c:axId val="310373608"/>
      </c:barChart>
      <c:catAx>
        <c:axId val="3103732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10373608"/>
        <c:crosses val="autoZero"/>
        <c:auto val="1"/>
        <c:lblAlgn val="ctr"/>
        <c:lblOffset val="100"/>
        <c:noMultiLvlLbl val="0"/>
      </c:catAx>
      <c:valAx>
        <c:axId val="310373608"/>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ru-RU"/>
          </a:p>
        </c:txPr>
        <c:crossAx val="310373216"/>
        <c:crosses val="autoZero"/>
        <c:crossBetween val="between"/>
      </c:valAx>
      <c:spPr>
        <a:noFill/>
        <a:ln w="25400">
          <a:noFill/>
        </a:ln>
      </c:spPr>
    </c:plotArea>
    <c:legend>
      <c:legendPos val="b"/>
      <c:legendEntry>
        <c:idx val="2"/>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legendEntry>
      <c:layout>
        <c:manualLayout>
          <c:xMode val="edge"/>
          <c:yMode val="edge"/>
          <c:x val="0"/>
          <c:y val="0.95296306509695627"/>
          <c:w val="1"/>
          <c:h val="4.7036910507473655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сервисов'!$A$5:$A$19</c:f>
              <c:strCache>
                <c:ptCount val="15"/>
                <c:pt idx="0">
                  <c:v>A la carte restaurant: National</c:v>
                </c:pt>
                <c:pt idx="1">
                  <c:v>A la carte restaurant: Italian</c:v>
                </c:pt>
                <c:pt idx="2">
                  <c:v>A la carte restaurant: Fish</c:v>
                </c:pt>
                <c:pt idx="3">
                  <c:v>Chill Out 18+  </c:v>
                </c:pt>
                <c:pt idx="4">
                  <c:v>Imported Alcohol ( 3 types) 24/7</c:v>
                </c:pt>
                <c:pt idx="5">
                  <c:v>Russian / Ukrainian ТV channels </c:v>
                </c:pt>
                <c:pt idx="6">
                  <c:v>Fresh orange juice for breakfast</c:v>
                </c:pt>
                <c:pt idx="7">
                  <c:v>Ice Cream during the day </c:v>
                </c:pt>
                <c:pt idx="8">
                  <c:v>Dessert Bar with Coffee, Tea, Desserts  </c:v>
                </c:pt>
                <c:pt idx="9">
                  <c:v>Snack Bar Menu </c:v>
                </c:pt>
                <c:pt idx="10">
                  <c:v>Wi-Fi in the hotel territory and in the rooms</c:v>
                </c:pt>
                <c:pt idx="11">
                  <c:v>Bathrobe &amp; Slippers for adults</c:v>
                </c:pt>
                <c:pt idx="12">
                  <c:v>Tea &amp; Coffee Set in the rooms </c:v>
                </c:pt>
                <c:pt idx="13">
                  <c:v>Mini Bar with soft drinks and with a water replenished</c:v>
                </c:pt>
                <c:pt idx="14">
                  <c:v>Russian Menu, developed to meet the needs of adults and children</c:v>
                </c:pt>
              </c:strCache>
            </c:strRef>
          </c:cat>
          <c:val>
            <c:numRef>
              <c:f>'Уровень использования сервисов'!$B$5:$B$19</c:f>
              <c:numCache>
                <c:formatCode>0%</c:formatCode>
                <c:ptCount val="15"/>
                <c:pt idx="0">
                  <c:v>0</c:v>
                </c:pt>
                <c:pt idx="1">
                  <c:v>0.11637931034482758</c:v>
                </c:pt>
                <c:pt idx="2">
                  <c:v>0.23706896551724138</c:v>
                </c:pt>
                <c:pt idx="3">
                  <c:v>0.27155172413793105</c:v>
                </c:pt>
                <c:pt idx="4">
                  <c:v>0.65517241379310343</c:v>
                </c:pt>
                <c:pt idx="5">
                  <c:v>0.88362068965517238</c:v>
                </c:pt>
                <c:pt idx="6">
                  <c:v>0.88362068965517238</c:v>
                </c:pt>
                <c:pt idx="7">
                  <c:v>0.90086206896551724</c:v>
                </c:pt>
                <c:pt idx="8">
                  <c:v>0.93534482758620696</c:v>
                </c:pt>
                <c:pt idx="9">
                  <c:v>0.96982758620689657</c:v>
                </c:pt>
                <c:pt idx="10">
                  <c:v>1</c:v>
                </c:pt>
                <c:pt idx="11">
                  <c:v>1</c:v>
                </c:pt>
                <c:pt idx="12">
                  <c:v>1</c:v>
                </c:pt>
                <c:pt idx="13">
                  <c:v>1</c:v>
                </c:pt>
                <c:pt idx="14">
                  <c:v>1</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сервисов'!$A$5:$A$19</c:f>
              <c:strCache>
                <c:ptCount val="15"/>
                <c:pt idx="0">
                  <c:v>A la carte restaurant: National</c:v>
                </c:pt>
                <c:pt idx="1">
                  <c:v>A la carte restaurant: Italian</c:v>
                </c:pt>
                <c:pt idx="2">
                  <c:v>A la carte restaurant: Fish</c:v>
                </c:pt>
                <c:pt idx="3">
                  <c:v>Chill Out 18+  </c:v>
                </c:pt>
                <c:pt idx="4">
                  <c:v>Imported Alcohol ( 3 types) 24/7</c:v>
                </c:pt>
                <c:pt idx="5">
                  <c:v>Russian / Ukrainian ТV channels </c:v>
                </c:pt>
                <c:pt idx="6">
                  <c:v>Fresh orange juice for breakfast</c:v>
                </c:pt>
                <c:pt idx="7">
                  <c:v>Ice Cream during the day </c:v>
                </c:pt>
                <c:pt idx="8">
                  <c:v>Dessert Bar with Coffee, Tea, Desserts  </c:v>
                </c:pt>
                <c:pt idx="9">
                  <c:v>Snack Bar Menu </c:v>
                </c:pt>
                <c:pt idx="10">
                  <c:v>Wi-Fi in the hotel territory and in the rooms</c:v>
                </c:pt>
                <c:pt idx="11">
                  <c:v>Bathrobe &amp; Slippers for adults</c:v>
                </c:pt>
                <c:pt idx="12">
                  <c:v>Tea &amp; Coffee Set in the rooms </c:v>
                </c:pt>
                <c:pt idx="13">
                  <c:v>Mini Bar with soft drinks and with a water replenished</c:v>
                </c:pt>
                <c:pt idx="14">
                  <c:v>Russian Menu, developed to meet the needs of adults and children</c:v>
                </c:pt>
              </c:strCache>
            </c:strRef>
          </c:cat>
          <c:val>
            <c:numRef>
              <c:f>'Уровень использования сервисов'!$C$5:$C$19</c:f>
              <c:numCache>
                <c:formatCode>0%</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сервисов'!$A$5:$A$19</c:f>
              <c:strCache>
                <c:ptCount val="15"/>
                <c:pt idx="0">
                  <c:v>A la carte restaurant: National</c:v>
                </c:pt>
                <c:pt idx="1">
                  <c:v>A la carte restaurant: Italian</c:v>
                </c:pt>
                <c:pt idx="2">
                  <c:v>A la carte restaurant: Fish</c:v>
                </c:pt>
                <c:pt idx="3">
                  <c:v>Chill Out 18+  </c:v>
                </c:pt>
                <c:pt idx="4">
                  <c:v>Imported Alcohol ( 3 types) 24/7</c:v>
                </c:pt>
                <c:pt idx="5">
                  <c:v>Russian / Ukrainian ТV channels </c:v>
                </c:pt>
                <c:pt idx="6">
                  <c:v>Fresh orange juice for breakfast</c:v>
                </c:pt>
                <c:pt idx="7">
                  <c:v>Ice Cream during the day </c:v>
                </c:pt>
                <c:pt idx="8">
                  <c:v>Dessert Bar with Coffee, Tea, Desserts  </c:v>
                </c:pt>
                <c:pt idx="9">
                  <c:v>Snack Bar Menu </c:v>
                </c:pt>
                <c:pt idx="10">
                  <c:v>Wi-Fi in the hotel territory and in the rooms</c:v>
                </c:pt>
                <c:pt idx="11">
                  <c:v>Bathrobe &amp; Slippers for adults</c:v>
                </c:pt>
                <c:pt idx="12">
                  <c:v>Tea &amp; Coffee Set in the rooms </c:v>
                </c:pt>
                <c:pt idx="13">
                  <c:v>Mini Bar with soft drinks and with a water replenished</c:v>
                </c:pt>
                <c:pt idx="14">
                  <c:v>Russian Menu, developed to meet the needs of adults and children</c:v>
                </c:pt>
              </c:strCache>
            </c:strRef>
          </c:cat>
          <c:val>
            <c:numRef>
              <c:f>'Уровень использования сервисов'!$D$5:$D$19</c:f>
              <c:numCache>
                <c:formatCode>0%</c:formatCode>
                <c:ptCount val="15"/>
                <c:pt idx="0">
                  <c:v>1</c:v>
                </c:pt>
                <c:pt idx="1">
                  <c:v>0.88362068965517238</c:v>
                </c:pt>
                <c:pt idx="2">
                  <c:v>0.76293103448275867</c:v>
                </c:pt>
                <c:pt idx="3">
                  <c:v>0.72844827586206895</c:v>
                </c:pt>
                <c:pt idx="4">
                  <c:v>0.34482758620689657</c:v>
                </c:pt>
                <c:pt idx="5">
                  <c:v>0.11637931034482758</c:v>
                </c:pt>
                <c:pt idx="6">
                  <c:v>0.11637931034482758</c:v>
                </c:pt>
                <c:pt idx="7">
                  <c:v>9.9137931034482762E-2</c:v>
                </c:pt>
                <c:pt idx="8">
                  <c:v>6.4655172413793108E-2</c:v>
                </c:pt>
                <c:pt idx="9">
                  <c:v>3.0172413793103446E-2</c:v>
                </c:pt>
                <c:pt idx="10">
                  <c:v>0</c:v>
                </c:pt>
                <c:pt idx="11">
                  <c:v>0</c:v>
                </c:pt>
                <c:pt idx="12">
                  <c:v>0</c:v>
                </c:pt>
                <c:pt idx="13">
                  <c:v>0</c:v>
                </c:pt>
                <c:pt idx="14">
                  <c:v>0</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сервисов'!$A$5:$A$19</c:f>
              <c:strCache>
                <c:ptCount val="15"/>
                <c:pt idx="0">
                  <c:v>A la carte restaurant: National</c:v>
                </c:pt>
                <c:pt idx="1">
                  <c:v>A la carte restaurant: Italian</c:v>
                </c:pt>
                <c:pt idx="2">
                  <c:v>A la carte restaurant: Fish</c:v>
                </c:pt>
                <c:pt idx="3">
                  <c:v>Chill Out 18+  </c:v>
                </c:pt>
                <c:pt idx="4">
                  <c:v>Imported Alcohol ( 3 types) 24/7</c:v>
                </c:pt>
                <c:pt idx="5">
                  <c:v>Russian / Ukrainian ТV channels </c:v>
                </c:pt>
                <c:pt idx="6">
                  <c:v>Fresh orange juice for breakfast</c:v>
                </c:pt>
                <c:pt idx="7">
                  <c:v>Ice Cream during the day </c:v>
                </c:pt>
                <c:pt idx="8">
                  <c:v>Dessert Bar with Coffee, Tea, Desserts  </c:v>
                </c:pt>
                <c:pt idx="9">
                  <c:v>Snack Bar Menu </c:v>
                </c:pt>
                <c:pt idx="10">
                  <c:v>Wi-Fi in the hotel territory and in the rooms</c:v>
                </c:pt>
                <c:pt idx="11">
                  <c:v>Bathrobe &amp; Slippers for adults</c:v>
                </c:pt>
                <c:pt idx="12">
                  <c:v>Tea &amp; Coffee Set in the rooms </c:v>
                </c:pt>
                <c:pt idx="13">
                  <c:v>Mini Bar with soft drinks and with a water replenished</c:v>
                </c:pt>
                <c:pt idx="14">
                  <c:v>Russian Menu, developed to meet the needs of adults and children</c:v>
                </c:pt>
              </c:strCache>
            </c:strRef>
          </c:cat>
          <c:val>
            <c:numRef>
              <c:f>'Уровень использования сервисов'!$E$5:$E$19</c:f>
              <c:numCache>
                <c:formatCode>0%</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сервисов'!$A$5:$A$19</c:f>
              <c:strCache>
                <c:ptCount val="15"/>
                <c:pt idx="0">
                  <c:v>A la carte restaurant: National</c:v>
                </c:pt>
                <c:pt idx="1">
                  <c:v>A la carte restaurant: Italian</c:v>
                </c:pt>
                <c:pt idx="2">
                  <c:v>A la carte restaurant: Fish</c:v>
                </c:pt>
                <c:pt idx="3">
                  <c:v>Chill Out 18+  </c:v>
                </c:pt>
                <c:pt idx="4">
                  <c:v>Imported Alcohol ( 3 types) 24/7</c:v>
                </c:pt>
                <c:pt idx="5">
                  <c:v>Russian / Ukrainian ТV channels </c:v>
                </c:pt>
                <c:pt idx="6">
                  <c:v>Fresh orange juice for breakfast</c:v>
                </c:pt>
                <c:pt idx="7">
                  <c:v>Ice Cream during the day </c:v>
                </c:pt>
                <c:pt idx="8">
                  <c:v>Dessert Bar with Coffee, Tea, Desserts  </c:v>
                </c:pt>
                <c:pt idx="9">
                  <c:v>Snack Bar Menu </c:v>
                </c:pt>
                <c:pt idx="10">
                  <c:v>Wi-Fi in the hotel territory and in the rooms</c:v>
                </c:pt>
                <c:pt idx="11">
                  <c:v>Bathrobe &amp; Slippers for adults</c:v>
                </c:pt>
                <c:pt idx="12">
                  <c:v>Tea &amp; Coffee Set in the rooms </c:v>
                </c:pt>
                <c:pt idx="13">
                  <c:v>Mini Bar with soft drinks and with a water replenished</c:v>
                </c:pt>
                <c:pt idx="14">
                  <c:v>Russian Menu, developed to meet the needs of adults and children</c:v>
                </c:pt>
              </c:strCache>
            </c:strRef>
          </c:cat>
          <c:val>
            <c:numRef>
              <c:f>'Уровень использования сервисов'!$F$5:$F$19</c:f>
              <c:numCache>
                <c:formatCode>0%</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сервисов'!$B$62</c:f>
              <c:strCache>
                <c:ptCount val="1"/>
                <c:pt idx="0">
                  <c:v>Very important</c:v>
                </c:pt>
              </c:strCache>
            </c:strRef>
          </c:tx>
          <c:spPr>
            <a:solidFill>
              <a:srgbClr val="AAD700"/>
            </a:solidFill>
            <a:ln w="25400">
              <a:noFill/>
            </a:ln>
          </c:spPr>
          <c:invertIfNegative val="0"/>
          <c:dLbls>
            <c:delete val="1"/>
          </c:dLbls>
          <c:cat>
            <c:strRef>
              <c:f>'Уровень использования сервисов'!$A$63:$A$85</c:f>
              <c:strCache>
                <c:ptCount val="23"/>
                <c:pt idx="0">
                  <c:v>Avalability of a Training room (NEW)</c:v>
                </c:pt>
                <c:pt idx="1">
                  <c:v>Opportunity to go on excursions (proximity to historical places)</c:v>
                </c:pt>
                <c:pt idx="2">
                  <c:v>Wellness opportunities (NEW)</c:v>
                </c:pt>
                <c:pt idx="3">
                  <c:v>Opportunity for practicing certain sports in a group (NEW)</c:v>
                </c:pt>
                <c:pt idx="4">
                  <c:v>Previous experience with this hotel (NEW)</c:v>
                </c:pt>
                <c:pt idx="5">
                  <c:v>Availability of Russian-speaking personnel in the hotel (NEW)</c:v>
                </c:pt>
                <c:pt idx="6">
                  <c:v>Children animation with Fixiki (NEW)</c:v>
                </c:pt>
                <c:pt idx="7">
                  <c:v>Previous experience with this tour operator (NEW)</c:v>
                </c:pt>
                <c:pt idx="8">
                  <c:v>Hotel Location (airport, city center)</c:v>
                </c:pt>
                <c:pt idx="9">
                  <c:v>Entertainment programcfor adults (Interesting, diverse master classes, animation) - 'for adults' was added'</c:v>
                </c:pt>
                <c:pt idx="10">
                  <c:v>The fact the hotel is managed by TUI (NEW)</c:v>
                </c:pt>
                <c:pt idx="11">
                  <c:v>Quality and equipment of rooms</c:v>
                </c:pt>
                <c:pt idx="12">
                  <c:v>Good quality Wi-Fi</c:v>
                </c:pt>
                <c:pt idx="13">
                  <c:v>Ultra All Inclusive (alcohol drinks &amp; food  24h)</c:v>
                </c:pt>
                <c:pt idx="14">
                  <c:v>Nature (terrain, pines, weather)</c:v>
                </c:pt>
                <c:pt idx="15">
                  <c:v>Price (NEW)</c:v>
                </c:pt>
                <c:pt idx="16">
                  <c:v>Reliable Air carrier (NEW)</c:v>
                </c:pt>
                <c:pt idx="17">
                  <c:v>Good references about the hotel (NEW)</c:v>
                </c:pt>
                <c:pt idx="18">
                  <c:v>Infrastructure of the hotel (swimming pool, restaurants, different areas)</c:v>
                </c:pt>
                <c:pt idx="19">
                  <c:v>Quality of the beach (proximity to thehotel , quality, size)</c:v>
                </c:pt>
                <c:pt idx="20">
                  <c:v>Children animation at Toucan clubs (NEW)</c:v>
                </c:pt>
                <c:pt idx="21">
                  <c:v>The fact that this hotel is suitable for families with children</c:v>
                </c:pt>
                <c:pt idx="22">
                  <c:v>Quality of food (Russian dishes, variety of restaurants)</c:v>
                </c:pt>
              </c:strCache>
            </c:strRef>
          </c:cat>
          <c:val>
            <c:numRef>
              <c:f>'Уровень использования сервисов'!$B$63:$B$85</c:f>
              <c:numCache>
                <c:formatCode>0%</c:formatCode>
                <c:ptCount val="23"/>
                <c:pt idx="0">
                  <c:v>0.02</c:v>
                </c:pt>
                <c:pt idx="1">
                  <c:v>3.3472803347280332E-2</c:v>
                </c:pt>
                <c:pt idx="2">
                  <c:v>0.1</c:v>
                </c:pt>
                <c:pt idx="3">
                  <c:v>0.1</c:v>
                </c:pt>
                <c:pt idx="4">
                  <c:v>0.14000000000000001</c:v>
                </c:pt>
                <c:pt idx="5">
                  <c:v>0.19</c:v>
                </c:pt>
                <c:pt idx="6">
                  <c:v>0.21</c:v>
                </c:pt>
                <c:pt idx="7">
                  <c:v>0.21</c:v>
                </c:pt>
                <c:pt idx="8">
                  <c:v>0.27848101265822783</c:v>
                </c:pt>
                <c:pt idx="9">
                  <c:v>0.28999999999999998</c:v>
                </c:pt>
                <c:pt idx="10">
                  <c:v>0.28999999999999998</c:v>
                </c:pt>
                <c:pt idx="11">
                  <c:v>0.34</c:v>
                </c:pt>
                <c:pt idx="12">
                  <c:v>0.41</c:v>
                </c:pt>
                <c:pt idx="13">
                  <c:v>0.41</c:v>
                </c:pt>
                <c:pt idx="14">
                  <c:v>0.42</c:v>
                </c:pt>
                <c:pt idx="15">
                  <c:v>0.48</c:v>
                </c:pt>
                <c:pt idx="16">
                  <c:v>0.5</c:v>
                </c:pt>
                <c:pt idx="17">
                  <c:v>0.55000000000000004</c:v>
                </c:pt>
                <c:pt idx="18">
                  <c:v>0.56000000000000005</c:v>
                </c:pt>
                <c:pt idx="19">
                  <c:v>0.56999999999999995</c:v>
                </c:pt>
                <c:pt idx="20">
                  <c:v>0.61</c:v>
                </c:pt>
                <c:pt idx="21">
                  <c:v>0.7</c:v>
                </c:pt>
                <c:pt idx="22">
                  <c:v>0.74</c:v>
                </c:pt>
              </c:numCache>
            </c:numRef>
          </c:val>
          <c:extLst>
            <c:ext xmlns:c16="http://schemas.microsoft.com/office/drawing/2014/chart" uri="{C3380CC4-5D6E-409C-BE32-E72D297353CC}">
              <c16:uniqueId val="{00000000-ADF0-4F0D-AC08-3D5E2AABD9BE}"/>
            </c:ext>
          </c:extLst>
        </c:ser>
        <c:ser>
          <c:idx val="1"/>
          <c:order val="1"/>
          <c:tx>
            <c:strRef>
              <c:f>'Уровень использования сервисов'!$C$62</c:f>
              <c:strCache>
                <c:ptCount val="1"/>
                <c:pt idx="0">
                  <c:v>Rather important</c:v>
                </c:pt>
              </c:strCache>
            </c:strRef>
          </c:tx>
          <c:spPr>
            <a:solidFill>
              <a:srgbClr val="70CBF4">
                <a:lumMod val="50000"/>
              </a:srgbClr>
            </a:solidFill>
            <a:ln w="25400">
              <a:noFill/>
            </a:ln>
          </c:spPr>
          <c:invertIfNegative val="0"/>
          <c:dLbls>
            <c:delete val="1"/>
          </c:dLbls>
          <c:cat>
            <c:strRef>
              <c:f>'Уровень использования сервисов'!$A$63:$A$85</c:f>
              <c:strCache>
                <c:ptCount val="23"/>
                <c:pt idx="0">
                  <c:v>Avalability of a Training room (NEW)</c:v>
                </c:pt>
                <c:pt idx="1">
                  <c:v>Opportunity to go on excursions (proximity to historical places)</c:v>
                </c:pt>
                <c:pt idx="2">
                  <c:v>Wellness opportunities (NEW)</c:v>
                </c:pt>
                <c:pt idx="3">
                  <c:v>Opportunity for practicing certain sports in a group (NEW)</c:v>
                </c:pt>
                <c:pt idx="4">
                  <c:v>Previous experience with this hotel (NEW)</c:v>
                </c:pt>
                <c:pt idx="5">
                  <c:v>Availability of Russian-speaking personnel in the hotel (NEW)</c:v>
                </c:pt>
                <c:pt idx="6">
                  <c:v>Children animation with Fixiki (NEW)</c:v>
                </c:pt>
                <c:pt idx="7">
                  <c:v>Previous experience with this tour operator (NEW)</c:v>
                </c:pt>
                <c:pt idx="8">
                  <c:v>Hotel Location (airport, city center)</c:v>
                </c:pt>
                <c:pt idx="9">
                  <c:v>Entertainment programcfor adults (Interesting, diverse master classes, animation) - 'for adults' was added'</c:v>
                </c:pt>
                <c:pt idx="10">
                  <c:v>The fact the hotel is managed by TUI (NEW)</c:v>
                </c:pt>
                <c:pt idx="11">
                  <c:v>Quality and equipment of rooms</c:v>
                </c:pt>
                <c:pt idx="12">
                  <c:v>Good quality Wi-Fi</c:v>
                </c:pt>
                <c:pt idx="13">
                  <c:v>Ultra All Inclusive (alcohol drinks &amp; food  24h)</c:v>
                </c:pt>
                <c:pt idx="14">
                  <c:v>Nature (terrain, pines, weather)</c:v>
                </c:pt>
                <c:pt idx="15">
                  <c:v>Price (NEW)</c:v>
                </c:pt>
                <c:pt idx="16">
                  <c:v>Reliable Air carrier (NEW)</c:v>
                </c:pt>
                <c:pt idx="17">
                  <c:v>Good references about the hotel (NEW)</c:v>
                </c:pt>
                <c:pt idx="18">
                  <c:v>Infrastructure of the hotel (swimming pool, restaurants, different areas)</c:v>
                </c:pt>
                <c:pt idx="19">
                  <c:v>Quality of the beach (proximity to thehotel , quality, size)</c:v>
                </c:pt>
                <c:pt idx="20">
                  <c:v>Children animation at Toucan clubs (NEW)</c:v>
                </c:pt>
                <c:pt idx="21">
                  <c:v>The fact that this hotel is suitable for families with children</c:v>
                </c:pt>
                <c:pt idx="22">
                  <c:v>Quality of food (Russian dishes, variety of restaurants)</c:v>
                </c:pt>
              </c:strCache>
            </c:strRef>
          </c:cat>
          <c:val>
            <c:numRef>
              <c:f>'Уровень использования сервисов'!$C$63:$C$85</c:f>
              <c:numCache>
                <c:formatCode>0%</c:formatCode>
                <c:ptCount val="23"/>
                <c:pt idx="0">
                  <c:v>0.17</c:v>
                </c:pt>
                <c:pt idx="1">
                  <c:v>0.19</c:v>
                </c:pt>
                <c:pt idx="2">
                  <c:v>0.17</c:v>
                </c:pt>
                <c:pt idx="3">
                  <c:v>0.24</c:v>
                </c:pt>
                <c:pt idx="4">
                  <c:v>0.1</c:v>
                </c:pt>
                <c:pt idx="5">
                  <c:v>0.31</c:v>
                </c:pt>
                <c:pt idx="6">
                  <c:v>0.36</c:v>
                </c:pt>
                <c:pt idx="7">
                  <c:v>0.41</c:v>
                </c:pt>
                <c:pt idx="8">
                  <c:v>0.46</c:v>
                </c:pt>
                <c:pt idx="9">
                  <c:v>0.3807531380753138</c:v>
                </c:pt>
                <c:pt idx="10">
                  <c:v>0.41</c:v>
                </c:pt>
                <c:pt idx="11">
                  <c:v>0.51</c:v>
                </c:pt>
                <c:pt idx="12">
                  <c:v>0.4</c:v>
                </c:pt>
                <c:pt idx="13">
                  <c:v>0.37130801687763715</c:v>
                </c:pt>
                <c:pt idx="14">
                  <c:v>0.45</c:v>
                </c:pt>
                <c:pt idx="15">
                  <c:v>0.45</c:v>
                </c:pt>
                <c:pt idx="16">
                  <c:v>0.36</c:v>
                </c:pt>
                <c:pt idx="17">
                  <c:v>0.33</c:v>
                </c:pt>
                <c:pt idx="18">
                  <c:v>0.37</c:v>
                </c:pt>
                <c:pt idx="19">
                  <c:v>0.36401673640167365</c:v>
                </c:pt>
                <c:pt idx="20">
                  <c:v>0.32</c:v>
                </c:pt>
                <c:pt idx="21">
                  <c:v>0.13</c:v>
                </c:pt>
                <c:pt idx="22">
                  <c:v>0.17573221757322177</c:v>
                </c:pt>
              </c:numCache>
            </c:numRef>
          </c:val>
          <c:extLst>
            <c:ext xmlns:c16="http://schemas.microsoft.com/office/drawing/2014/chart" uri="{C3380CC4-5D6E-409C-BE32-E72D297353CC}">
              <c16:uniqueId val="{00000000-FF75-452D-877C-E48792CDDED5}"/>
            </c:ext>
          </c:extLst>
        </c:ser>
        <c:ser>
          <c:idx val="2"/>
          <c:order val="2"/>
          <c:tx>
            <c:strRef>
              <c:f>'Уровень использования сервисов'!$D$62</c:f>
              <c:strCache>
                <c:ptCount val="1"/>
                <c:pt idx="0">
                  <c:v>Rather it does not matter</c:v>
                </c:pt>
              </c:strCache>
            </c:strRef>
          </c:tx>
          <c:spPr>
            <a:solidFill>
              <a:srgbClr val="70CBF4"/>
            </a:solidFill>
            <a:ln w="25400">
              <a:noFill/>
            </a:ln>
          </c:spPr>
          <c:invertIfNegative val="0"/>
          <c:dLbls>
            <c:delete val="1"/>
          </c:dLbls>
          <c:cat>
            <c:strRef>
              <c:f>'Уровень использования сервисов'!$A$63:$A$85</c:f>
              <c:strCache>
                <c:ptCount val="23"/>
                <c:pt idx="0">
                  <c:v>Avalability of a Training room (NEW)</c:v>
                </c:pt>
                <c:pt idx="1">
                  <c:v>Opportunity to go on excursions (proximity to historical places)</c:v>
                </c:pt>
                <c:pt idx="2">
                  <c:v>Wellness opportunities (NEW)</c:v>
                </c:pt>
                <c:pt idx="3">
                  <c:v>Opportunity for practicing certain sports in a group (NEW)</c:v>
                </c:pt>
                <c:pt idx="4">
                  <c:v>Previous experience with this hotel (NEW)</c:v>
                </c:pt>
                <c:pt idx="5">
                  <c:v>Availability of Russian-speaking personnel in the hotel (NEW)</c:v>
                </c:pt>
                <c:pt idx="6">
                  <c:v>Children animation with Fixiki (NEW)</c:v>
                </c:pt>
                <c:pt idx="7">
                  <c:v>Previous experience with this tour operator (NEW)</c:v>
                </c:pt>
                <c:pt idx="8">
                  <c:v>Hotel Location (airport, city center)</c:v>
                </c:pt>
                <c:pt idx="9">
                  <c:v>Entertainment programcfor adults (Interesting, diverse master classes, animation) - 'for adults' was added'</c:v>
                </c:pt>
                <c:pt idx="10">
                  <c:v>The fact the hotel is managed by TUI (NEW)</c:v>
                </c:pt>
                <c:pt idx="11">
                  <c:v>Quality and equipment of rooms</c:v>
                </c:pt>
                <c:pt idx="12">
                  <c:v>Good quality Wi-Fi</c:v>
                </c:pt>
                <c:pt idx="13">
                  <c:v>Ultra All Inclusive (alcohol drinks &amp; food  24h)</c:v>
                </c:pt>
                <c:pt idx="14">
                  <c:v>Nature (terrain, pines, weather)</c:v>
                </c:pt>
                <c:pt idx="15">
                  <c:v>Price (NEW)</c:v>
                </c:pt>
                <c:pt idx="16">
                  <c:v>Reliable Air carrier (NEW)</c:v>
                </c:pt>
                <c:pt idx="17">
                  <c:v>Good references about the hotel (NEW)</c:v>
                </c:pt>
                <c:pt idx="18">
                  <c:v>Infrastructure of the hotel (swimming pool, restaurants, different areas)</c:v>
                </c:pt>
                <c:pt idx="19">
                  <c:v>Quality of the beach (proximity to thehotel , quality, size)</c:v>
                </c:pt>
                <c:pt idx="20">
                  <c:v>Children animation at Toucan clubs (NEW)</c:v>
                </c:pt>
                <c:pt idx="21">
                  <c:v>The fact that this hotel is suitable for families with children</c:v>
                </c:pt>
                <c:pt idx="22">
                  <c:v>Quality of food (Russian dishes, variety of restaurants)</c:v>
                </c:pt>
              </c:strCache>
            </c:strRef>
          </c:cat>
          <c:val>
            <c:numRef>
              <c:f>'Уровень использования сервисов'!$D$63:$D$85</c:f>
              <c:numCache>
                <c:formatCode>0%</c:formatCode>
                <c:ptCount val="23"/>
                <c:pt idx="0">
                  <c:v>0.33</c:v>
                </c:pt>
                <c:pt idx="1">
                  <c:v>0.4</c:v>
                </c:pt>
                <c:pt idx="2">
                  <c:v>0.24</c:v>
                </c:pt>
                <c:pt idx="3">
                  <c:v>0.26</c:v>
                </c:pt>
                <c:pt idx="4">
                  <c:v>0.24</c:v>
                </c:pt>
                <c:pt idx="5">
                  <c:v>0.26</c:v>
                </c:pt>
                <c:pt idx="6">
                  <c:v>0.18</c:v>
                </c:pt>
                <c:pt idx="7">
                  <c:v>0.17</c:v>
                </c:pt>
                <c:pt idx="8">
                  <c:v>0.19</c:v>
                </c:pt>
                <c:pt idx="9">
                  <c:v>0.22</c:v>
                </c:pt>
                <c:pt idx="10">
                  <c:v>0.14000000000000001</c:v>
                </c:pt>
                <c:pt idx="11">
                  <c:v>0.13</c:v>
                </c:pt>
                <c:pt idx="12">
                  <c:v>0.13</c:v>
                </c:pt>
                <c:pt idx="13">
                  <c:v>0.15611814345991562</c:v>
                </c:pt>
                <c:pt idx="14">
                  <c:v>0.11297071129707113</c:v>
                </c:pt>
                <c:pt idx="15">
                  <c:v>0.02</c:v>
                </c:pt>
                <c:pt idx="16">
                  <c:v>0.11</c:v>
                </c:pt>
                <c:pt idx="17">
                  <c:v>0.12</c:v>
                </c:pt>
                <c:pt idx="18">
                  <c:v>0.04</c:v>
                </c:pt>
                <c:pt idx="19">
                  <c:v>6.2761506276150625E-2</c:v>
                </c:pt>
                <c:pt idx="20">
                  <c:v>0</c:v>
                </c:pt>
                <c:pt idx="21">
                  <c:v>0.09</c:v>
                </c:pt>
                <c:pt idx="22">
                  <c:v>0.04</c:v>
                </c:pt>
              </c:numCache>
            </c:numRef>
          </c:val>
          <c:extLst>
            <c:ext xmlns:c16="http://schemas.microsoft.com/office/drawing/2014/chart" uri="{C3380CC4-5D6E-409C-BE32-E72D297353CC}">
              <c16:uniqueId val="{00000001-FF75-452D-877C-E48792CDDED5}"/>
            </c:ext>
          </c:extLst>
        </c:ser>
        <c:ser>
          <c:idx val="3"/>
          <c:order val="3"/>
          <c:tx>
            <c:strRef>
              <c:f>'Уровень использования сервисов'!$E$62</c:f>
              <c:strCache>
                <c:ptCount val="1"/>
                <c:pt idx="0">
                  <c:v>Not important</c:v>
                </c:pt>
              </c:strCache>
            </c:strRef>
          </c:tx>
          <c:spPr>
            <a:solidFill>
              <a:srgbClr val="092A5E"/>
            </a:solidFill>
            <a:ln w="25400">
              <a:noFill/>
            </a:ln>
          </c:spPr>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'Уровень использования сервисов'!$A$63:$A$85</c:f>
              <c:strCache>
                <c:ptCount val="23"/>
                <c:pt idx="0">
                  <c:v>Avalability of a Training room (NEW)</c:v>
                </c:pt>
                <c:pt idx="1">
                  <c:v>Opportunity to go on excursions (proximity to historical places)</c:v>
                </c:pt>
                <c:pt idx="2">
                  <c:v>Wellness opportunities (NEW)</c:v>
                </c:pt>
                <c:pt idx="3">
                  <c:v>Opportunity for practicing certain sports in a group (NEW)</c:v>
                </c:pt>
                <c:pt idx="4">
                  <c:v>Previous experience with this hotel (NEW)</c:v>
                </c:pt>
                <c:pt idx="5">
                  <c:v>Availability of Russian-speaking personnel in the hotel (NEW)</c:v>
                </c:pt>
                <c:pt idx="6">
                  <c:v>Children animation with Fixiki (NEW)</c:v>
                </c:pt>
                <c:pt idx="7">
                  <c:v>Previous experience with this tour operator (NEW)</c:v>
                </c:pt>
                <c:pt idx="8">
                  <c:v>Hotel Location (airport, city center)</c:v>
                </c:pt>
                <c:pt idx="9">
                  <c:v>Entertainment programcfor adults (Interesting, diverse master classes, animation) - 'for adults' was added'</c:v>
                </c:pt>
                <c:pt idx="10">
                  <c:v>The fact the hotel is managed by TUI (NEW)</c:v>
                </c:pt>
                <c:pt idx="11">
                  <c:v>Quality and equipment of rooms</c:v>
                </c:pt>
                <c:pt idx="12">
                  <c:v>Good quality Wi-Fi</c:v>
                </c:pt>
                <c:pt idx="13">
                  <c:v>Ultra All Inclusive (alcohol drinks &amp; food  24h)</c:v>
                </c:pt>
                <c:pt idx="14">
                  <c:v>Nature (terrain, pines, weather)</c:v>
                </c:pt>
                <c:pt idx="15">
                  <c:v>Price (NEW)</c:v>
                </c:pt>
                <c:pt idx="16">
                  <c:v>Reliable Air carrier (NEW)</c:v>
                </c:pt>
                <c:pt idx="17">
                  <c:v>Good references about the hotel (NEW)</c:v>
                </c:pt>
                <c:pt idx="18">
                  <c:v>Infrastructure of the hotel (swimming pool, restaurants, different areas)</c:v>
                </c:pt>
                <c:pt idx="19">
                  <c:v>Quality of the beach (proximity to thehotel , quality, size)</c:v>
                </c:pt>
                <c:pt idx="20">
                  <c:v>Children animation at Toucan clubs (NEW)</c:v>
                </c:pt>
                <c:pt idx="21">
                  <c:v>The fact that this hotel is suitable for families with children</c:v>
                </c:pt>
                <c:pt idx="22">
                  <c:v>Quality of food (Russian dishes, variety of restaurants)</c:v>
                </c:pt>
              </c:strCache>
            </c:strRef>
          </c:cat>
          <c:val>
            <c:numRef>
              <c:f>'Уровень использования сервисов'!$E$63:$E$85</c:f>
              <c:numCache>
                <c:formatCode>0%</c:formatCode>
                <c:ptCount val="23"/>
                <c:pt idx="0">
                  <c:v>0.48</c:v>
                </c:pt>
                <c:pt idx="1">
                  <c:v>0.36820083682008364</c:v>
                </c:pt>
                <c:pt idx="2">
                  <c:v>0.48</c:v>
                </c:pt>
                <c:pt idx="3">
                  <c:v>0.41</c:v>
                </c:pt>
                <c:pt idx="4">
                  <c:v>0.26</c:v>
                </c:pt>
                <c:pt idx="5">
                  <c:v>0.24</c:v>
                </c:pt>
                <c:pt idx="6">
                  <c:v>0.21</c:v>
                </c:pt>
                <c:pt idx="7">
                  <c:v>0.12</c:v>
                </c:pt>
                <c:pt idx="8">
                  <c:v>7.0000000000000007E-2</c:v>
                </c:pt>
                <c:pt idx="9">
                  <c:v>0.09</c:v>
                </c:pt>
                <c:pt idx="10">
                  <c:v>0.1</c:v>
                </c:pt>
                <c:pt idx="11">
                  <c:v>4.2016806722689074E-3</c:v>
                </c:pt>
                <c:pt idx="12">
                  <c:v>0.06</c:v>
                </c:pt>
                <c:pt idx="13">
                  <c:v>0.06</c:v>
                </c:pt>
                <c:pt idx="14">
                  <c:v>1.2552301255230125E-2</c:v>
                </c:pt>
                <c:pt idx="15">
                  <c:v>0</c:v>
                </c:pt>
                <c:pt idx="16">
                  <c:v>0.03</c:v>
                </c:pt>
                <c:pt idx="17">
                  <c:v>0</c:v>
                </c:pt>
                <c:pt idx="18">
                  <c:v>1.2552301255230125E-2</c:v>
                </c:pt>
                <c:pt idx="19">
                  <c:v>1.2552301255230125E-2</c:v>
                </c:pt>
                <c:pt idx="20">
                  <c:v>0.04</c:v>
                </c:pt>
                <c:pt idx="21">
                  <c:v>7.0000000000000007E-2</c:v>
                </c:pt>
                <c:pt idx="22">
                  <c:v>8.368200836820083E-3</c:v>
                </c:pt>
              </c:numCache>
            </c:numRef>
          </c:val>
          <c:extLst>
            <c:ext xmlns:c16="http://schemas.microsoft.com/office/drawing/2014/chart" uri="{C3380CC4-5D6E-409C-BE32-E72D297353CC}">
              <c16:uniqueId val="{00000002-FF75-452D-877C-E48792CDDED5}"/>
            </c:ext>
          </c:extLst>
        </c:ser>
        <c:ser>
          <c:idx val="4"/>
          <c:order val="4"/>
          <c:tx>
            <c:strRef>
              <c:f>'Уровень использования сервисов'!$F$62</c:f>
              <c:strCache>
                <c:ptCount val="1"/>
                <c:pt idx="0">
                  <c:v>Hard to answer</c:v>
                </c:pt>
              </c:strCache>
            </c:strRef>
          </c:tx>
          <c:spPr>
            <a:solidFill>
              <a:srgbClr val="FFFFFF">
                <a:lumMod val="75000"/>
              </a:srgbClr>
            </a:solidFill>
            <a:ln w="25400">
              <a:noFill/>
            </a:ln>
          </c:spPr>
          <c:invertIfNegative val="0"/>
          <c:dLbls>
            <c:delete val="1"/>
          </c:dLbls>
          <c:cat>
            <c:strRef>
              <c:f>'Уровень использования сервисов'!$A$63:$A$85</c:f>
              <c:strCache>
                <c:ptCount val="23"/>
                <c:pt idx="0">
                  <c:v>Avalability of a Training room (NEW)</c:v>
                </c:pt>
                <c:pt idx="1">
                  <c:v>Opportunity to go on excursions (proximity to historical places)</c:v>
                </c:pt>
                <c:pt idx="2">
                  <c:v>Wellness opportunities (NEW)</c:v>
                </c:pt>
                <c:pt idx="3">
                  <c:v>Opportunity for practicing certain sports in a group (NEW)</c:v>
                </c:pt>
                <c:pt idx="4">
                  <c:v>Previous experience with this hotel (NEW)</c:v>
                </c:pt>
                <c:pt idx="5">
                  <c:v>Availability of Russian-speaking personnel in the hotel (NEW)</c:v>
                </c:pt>
                <c:pt idx="6">
                  <c:v>Children animation with Fixiki (NEW)</c:v>
                </c:pt>
                <c:pt idx="7">
                  <c:v>Previous experience with this tour operator (NEW)</c:v>
                </c:pt>
                <c:pt idx="8">
                  <c:v>Hotel Location (airport, city center)</c:v>
                </c:pt>
                <c:pt idx="9">
                  <c:v>Entertainment programcfor adults (Interesting, diverse master classes, animation) - 'for adults' was added'</c:v>
                </c:pt>
                <c:pt idx="10">
                  <c:v>The fact the hotel is managed by TUI (NEW)</c:v>
                </c:pt>
                <c:pt idx="11">
                  <c:v>Quality and equipment of rooms</c:v>
                </c:pt>
                <c:pt idx="12">
                  <c:v>Good quality Wi-Fi</c:v>
                </c:pt>
                <c:pt idx="13">
                  <c:v>Ultra All Inclusive (alcohol drinks &amp; food  24h)</c:v>
                </c:pt>
                <c:pt idx="14">
                  <c:v>Nature (terrain, pines, weather)</c:v>
                </c:pt>
                <c:pt idx="15">
                  <c:v>Price (NEW)</c:v>
                </c:pt>
                <c:pt idx="16">
                  <c:v>Reliable Air carrier (NEW)</c:v>
                </c:pt>
                <c:pt idx="17">
                  <c:v>Good references about the hotel (NEW)</c:v>
                </c:pt>
                <c:pt idx="18">
                  <c:v>Infrastructure of the hotel (swimming pool, restaurants, different areas)</c:v>
                </c:pt>
                <c:pt idx="19">
                  <c:v>Quality of the beach (proximity to thehotel , quality, size)</c:v>
                </c:pt>
                <c:pt idx="20">
                  <c:v>Children animation at Toucan clubs (NEW)</c:v>
                </c:pt>
                <c:pt idx="21">
                  <c:v>The fact that this hotel is suitable for families with children</c:v>
                </c:pt>
                <c:pt idx="22">
                  <c:v>Quality of food (Russian dishes, variety of restaurants)</c:v>
                </c:pt>
              </c:strCache>
            </c:strRef>
          </c:cat>
          <c:val>
            <c:numRef>
              <c:f>'Уровень использования сервисов'!$F$63:$F$85</c:f>
              <c:numCache>
                <c:formatCode>0%</c:formatCode>
                <c:ptCount val="23"/>
                <c:pt idx="0">
                  <c:v>0</c:v>
                </c:pt>
                <c:pt idx="1">
                  <c:v>4.1841004184100415E-3</c:v>
                </c:pt>
                <c:pt idx="2">
                  <c:v>0.02</c:v>
                </c:pt>
                <c:pt idx="3">
                  <c:v>0</c:v>
                </c:pt>
                <c:pt idx="4">
                  <c:v>0.26</c:v>
                </c:pt>
                <c:pt idx="5">
                  <c:v>0</c:v>
                </c:pt>
                <c:pt idx="6">
                  <c:v>0.04</c:v>
                </c:pt>
                <c:pt idx="7">
                  <c:v>0.1</c:v>
                </c:pt>
                <c:pt idx="8">
                  <c:v>1.2658227848101267E-2</c:v>
                </c:pt>
                <c:pt idx="9">
                  <c:v>0.01</c:v>
                </c:pt>
                <c:pt idx="10">
                  <c:v>7.0000000000000007E-2</c:v>
                </c:pt>
                <c:pt idx="11">
                  <c:v>0.02</c:v>
                </c:pt>
                <c:pt idx="12">
                  <c:v>4.2194092827004225E-3</c:v>
                </c:pt>
                <c:pt idx="13">
                  <c:v>4.2194092827004225E-3</c:v>
                </c:pt>
                <c:pt idx="14">
                  <c:v>8.368200836820083E-3</c:v>
                </c:pt>
                <c:pt idx="15">
                  <c:v>0.05</c:v>
                </c:pt>
                <c:pt idx="16">
                  <c:v>0</c:v>
                </c:pt>
                <c:pt idx="17">
                  <c:v>0</c:v>
                </c:pt>
                <c:pt idx="18">
                  <c:v>0.01</c:v>
                </c:pt>
                <c:pt idx="19">
                  <c:v>8.368200836820083E-3</c:v>
                </c:pt>
                <c:pt idx="20">
                  <c:v>0.04</c:v>
                </c:pt>
                <c:pt idx="21">
                  <c:v>0.01</c:v>
                </c:pt>
                <c:pt idx="22">
                  <c:v>3.3472803347280332E-2</c:v>
                </c:pt>
              </c:numCache>
            </c:numRef>
          </c:val>
          <c:extLst>
            <c:ext xmlns:c16="http://schemas.microsoft.com/office/drawing/2014/chart" uri="{C3380CC4-5D6E-409C-BE32-E72D297353CC}">
              <c16:uniqueId val="{00000003-FF75-452D-877C-E48792CDDED5}"/>
            </c:ext>
          </c:extLst>
        </c:ser>
        <c:dLbls>
          <c:dLblPos val="ctr"/>
          <c:showLegendKey val="0"/>
          <c:showVal val="1"/>
          <c:showCatName val="0"/>
          <c:showSerName val="0"/>
          <c:showPercent val="0"/>
          <c:showBubbleSize val="0"/>
        </c:dLbls>
        <c:gapWidth val="40"/>
        <c:overlap val="100"/>
        <c:axId val="304815808"/>
        <c:axId val="308041528"/>
      </c:barChart>
      <c:catAx>
        <c:axId val="3048158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1528"/>
        <c:crosses val="autoZero"/>
        <c:auto val="1"/>
        <c:lblAlgn val="ctr"/>
        <c:lblOffset val="100"/>
        <c:noMultiLvlLbl val="0"/>
      </c:catAx>
      <c:valAx>
        <c:axId val="308041528"/>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ru-RU"/>
          </a:p>
        </c:txPr>
        <c:crossAx val="304815808"/>
        <c:crosses val="autoZero"/>
        <c:crossBetween val="between"/>
      </c:valAx>
      <c:spPr>
        <a:noFill/>
        <a:ln w="25400">
          <a:noFill/>
        </a:ln>
      </c:spPr>
    </c:plotArea>
    <c:legend>
      <c:legendPos val="b"/>
      <c:layout>
        <c:manualLayout>
          <c:xMode val="edge"/>
          <c:yMode val="edge"/>
          <c:x val="0"/>
          <c:y val="0.95296306509695627"/>
          <c:w val="0.78720573380726511"/>
          <c:h val="3.8626645089563816E-2"/>
        </c:manualLayout>
      </c:layout>
      <c:overlay val="0"/>
      <c:spPr>
        <a:noFill/>
        <a:ln w="25400">
          <a:noFill/>
        </a:ln>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сервисов'!$A$5:$A$16</c:f>
              <c:strCache>
                <c:ptCount val="12"/>
                <c:pt idx="0">
                  <c:v>Turkish Lessons </c:v>
                </c:pt>
                <c:pt idx="1">
                  <c:v>Master-class on creation of origami</c:v>
                </c:pt>
                <c:pt idx="2">
                  <c:v>Master class on hairstyles</c:v>
                </c:pt>
                <c:pt idx="3">
                  <c:v>Master-class on mobile photography</c:v>
                </c:pt>
                <c:pt idx="4">
                  <c:v>Master class on cocktail making</c:v>
                </c:pt>
                <c:pt idx="5">
                  <c:v>Culinary master class</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сервисов'!$B$5:$B$16</c:f>
              <c:numCache>
                <c:formatCode>0%</c:formatCode>
                <c:ptCount val="12"/>
                <c:pt idx="0">
                  <c:v>0</c:v>
                </c:pt>
                <c:pt idx="1">
                  <c:v>0</c:v>
                </c:pt>
                <c:pt idx="2">
                  <c:v>4.3103448275862068E-3</c:v>
                </c:pt>
                <c:pt idx="3">
                  <c:v>2.1551724137931036E-2</c:v>
                </c:pt>
                <c:pt idx="4">
                  <c:v>0.125</c:v>
                </c:pt>
                <c:pt idx="5">
                  <c:v>0.15086206896551724</c:v>
                </c:pt>
                <c:pt idx="6">
                  <c:v>0.375</c:v>
                </c:pt>
                <c:pt idx="7">
                  <c:v>0.43534482758620685</c:v>
                </c:pt>
                <c:pt idx="8">
                  <c:v>0.77155172413793094</c:v>
                </c:pt>
                <c:pt idx="9">
                  <c:v>0.8362068965517242</c:v>
                </c:pt>
                <c:pt idx="10">
                  <c:v>0.8706896551724137</c:v>
                </c:pt>
                <c:pt idx="11">
                  <c:v>0.9568965517241379</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сервисов'!$A$5:$A$16</c:f>
              <c:strCache>
                <c:ptCount val="12"/>
                <c:pt idx="0">
                  <c:v>Turkish Lessons </c:v>
                </c:pt>
                <c:pt idx="1">
                  <c:v>Master-class on creation of origami</c:v>
                </c:pt>
                <c:pt idx="2">
                  <c:v>Master class on hairstyles</c:v>
                </c:pt>
                <c:pt idx="3">
                  <c:v>Master-class on mobile photography</c:v>
                </c:pt>
                <c:pt idx="4">
                  <c:v>Master class on cocktail making</c:v>
                </c:pt>
                <c:pt idx="5">
                  <c:v>Culinary master class</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сервисов'!$C$5:$C$16</c:f>
              <c:numCache>
                <c:formatCode>0%</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сервисов'!$A$5:$A$16</c:f>
              <c:strCache>
                <c:ptCount val="12"/>
                <c:pt idx="0">
                  <c:v>Turkish Lessons </c:v>
                </c:pt>
                <c:pt idx="1">
                  <c:v>Master-class on creation of origami</c:v>
                </c:pt>
                <c:pt idx="2">
                  <c:v>Master class on hairstyles</c:v>
                </c:pt>
                <c:pt idx="3">
                  <c:v>Master-class on mobile photography</c:v>
                </c:pt>
                <c:pt idx="4">
                  <c:v>Master class on cocktail making</c:v>
                </c:pt>
                <c:pt idx="5">
                  <c:v>Culinary master class</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сервисов'!$D$5:$D$16</c:f>
              <c:numCache>
                <c:formatCode>0%</c:formatCode>
                <c:ptCount val="12"/>
                <c:pt idx="0">
                  <c:v>1</c:v>
                </c:pt>
                <c:pt idx="1">
                  <c:v>1</c:v>
                </c:pt>
                <c:pt idx="2">
                  <c:v>0.99568965517241381</c:v>
                </c:pt>
                <c:pt idx="3">
                  <c:v>0.97844827586206895</c:v>
                </c:pt>
                <c:pt idx="4">
                  <c:v>0.875</c:v>
                </c:pt>
                <c:pt idx="5">
                  <c:v>0.84913793103448265</c:v>
                </c:pt>
                <c:pt idx="6">
                  <c:v>0.625</c:v>
                </c:pt>
                <c:pt idx="7">
                  <c:v>0.56465517241379315</c:v>
                </c:pt>
                <c:pt idx="8">
                  <c:v>0.22844827586206898</c:v>
                </c:pt>
                <c:pt idx="9">
                  <c:v>0.16379310344827588</c:v>
                </c:pt>
                <c:pt idx="10">
                  <c:v>0.12931034482758622</c:v>
                </c:pt>
                <c:pt idx="11">
                  <c:v>4.3103448275862072E-2</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сервисов'!$A$5:$A$16</c:f>
              <c:strCache>
                <c:ptCount val="12"/>
                <c:pt idx="0">
                  <c:v>Turkish Lessons </c:v>
                </c:pt>
                <c:pt idx="1">
                  <c:v>Master-class on creation of origami</c:v>
                </c:pt>
                <c:pt idx="2">
                  <c:v>Master class on hairstyles</c:v>
                </c:pt>
                <c:pt idx="3">
                  <c:v>Master-class on mobile photography</c:v>
                </c:pt>
                <c:pt idx="4">
                  <c:v>Master class on cocktail making</c:v>
                </c:pt>
                <c:pt idx="5">
                  <c:v>Culinary master class</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сервисов'!$E$5:$E$16</c:f>
              <c:numCache>
                <c:formatCode>0%</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сервисов'!$A$5:$A$16</c:f>
              <c:strCache>
                <c:ptCount val="12"/>
                <c:pt idx="0">
                  <c:v>Turkish Lessons </c:v>
                </c:pt>
                <c:pt idx="1">
                  <c:v>Master-class on creation of origami</c:v>
                </c:pt>
                <c:pt idx="2">
                  <c:v>Master class on hairstyles</c:v>
                </c:pt>
                <c:pt idx="3">
                  <c:v>Master-class on mobile photography</c:v>
                </c:pt>
                <c:pt idx="4">
                  <c:v>Master class on cocktail making</c:v>
                </c:pt>
                <c:pt idx="5">
                  <c:v>Culinary master class</c:v>
                </c:pt>
                <c:pt idx="6">
                  <c:v>Dance Lessons (zumba, latina, cha-cha-cha)</c:v>
                </c:pt>
                <c:pt idx="7">
                  <c:v>Disco</c:v>
                </c:pt>
                <c:pt idx="8">
                  <c:v>Professional Evening shows </c:v>
                </c:pt>
                <c:pt idx="9">
                  <c:v>Live Music &amp; Concerts </c:v>
                </c:pt>
                <c:pt idx="10">
                  <c:v>Theme Days (National, Family, Mediterranean)</c:v>
                </c:pt>
                <c:pt idx="11">
                  <c:v>Animation in Russian </c:v>
                </c:pt>
              </c:strCache>
            </c:strRef>
          </c:cat>
          <c:val>
            <c:numRef>
              <c:f>'Уровень использования сервисов'!$F$5:$F$16</c:f>
              <c:numCache>
                <c:formatCode>0%</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9078133771238605"/>
          <c:y val="9.3157187783885192E-3"/>
          <c:w val="0.58615754354960614"/>
          <c:h val="0.88477769540853757"/>
        </c:manualLayout>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сервисов'!$A$5:$A$31</c:f>
              <c:strCache>
                <c:ptCount val="27"/>
                <c:pt idx="0">
                  <c:v>Stretching </c:v>
                </c:pt>
                <c:pt idx="1">
                  <c:v>Coffee Game</c:v>
                </c:pt>
                <c:pt idx="2">
                  <c:v>Cardio</c:v>
                </c:pt>
                <c:pt idx="3">
                  <c:v>Table tennis</c:v>
                </c:pt>
                <c:pt idx="4">
                  <c:v>20% discount for water sport</c:v>
                </c:pt>
                <c:pt idx="5">
                  <c:v>Tennis </c:v>
                </c:pt>
                <c:pt idx="6">
                  <c:v>Sea aqua aerobic</c:v>
                </c:pt>
                <c:pt idx="7">
                  <c:v>Olympic Games </c:v>
                </c:pt>
                <c:pt idx="8">
                  <c:v>Club Dance</c:v>
                </c:pt>
                <c:pt idx="9">
                  <c:v>Air Gun </c:v>
                </c:pt>
                <c:pt idx="10">
                  <c:v>Step-aerobic</c:v>
                </c:pt>
                <c:pt idx="11">
                  <c:v>Darts </c:v>
                </c:pt>
                <c:pt idx="12">
                  <c:v>Pilates</c:v>
                </c:pt>
                <c:pt idx="13">
                  <c:v>Morning Gym </c:v>
                </c:pt>
                <c:pt idx="14">
                  <c:v>Aerobica </c:v>
                </c:pt>
                <c:pt idx="15">
                  <c:v>Bocce </c:v>
                </c:pt>
                <c:pt idx="16">
                  <c:v>Sport Academy for Kids </c:v>
                </c:pt>
                <c:pt idx="17">
                  <c:v>Pool Game</c:v>
                </c:pt>
                <c:pt idx="18">
                  <c:v>Archery</c:v>
                </c:pt>
                <c:pt idx="19">
                  <c:v>Professional Wellness &amp; Fitness Trainers</c:v>
                </c:pt>
                <c:pt idx="20">
                  <c:v>15% discount for SPA </c:v>
                </c:pt>
                <c:pt idx="21">
                  <c:v>Yoga</c:v>
                </c:pt>
                <c:pt idx="22">
                  <c:v>Water Polo</c:v>
                </c:pt>
                <c:pt idx="23">
                  <c:v>Aqua-aerobic </c:v>
                </c:pt>
                <c:pt idx="24">
                  <c:v>Beach Volleyball</c:v>
                </c:pt>
                <c:pt idx="25">
                  <c:v>Paid SPA center services </c:v>
                </c:pt>
                <c:pt idx="26">
                  <c:v>Free  SPA services: hamam, sauna </c:v>
                </c:pt>
              </c:strCache>
            </c:strRef>
          </c:cat>
          <c:val>
            <c:numRef>
              <c:f>'Уровень использования сервисов'!$B$5:$B$31</c:f>
              <c:numCache>
                <c:formatCode>0%</c:formatCode>
                <c:ptCount val="27"/>
                <c:pt idx="0">
                  <c:v>8.6206896551724137E-3</c:v>
                </c:pt>
                <c:pt idx="1">
                  <c:v>2.1551724137931036E-2</c:v>
                </c:pt>
                <c:pt idx="2">
                  <c:v>3.4482758620689655E-2</c:v>
                </c:pt>
                <c:pt idx="3">
                  <c:v>3.4482758620689655E-2</c:v>
                </c:pt>
                <c:pt idx="4">
                  <c:v>3.8793103448275863E-2</c:v>
                </c:pt>
                <c:pt idx="5">
                  <c:v>4.3103448275862072E-2</c:v>
                </c:pt>
                <c:pt idx="6">
                  <c:v>7.792207792207792E-2</c:v>
                </c:pt>
                <c:pt idx="7">
                  <c:v>8.1896551724137942E-2</c:v>
                </c:pt>
                <c:pt idx="8">
                  <c:v>9.0517241379310331E-2</c:v>
                </c:pt>
                <c:pt idx="9">
                  <c:v>9.0517241379310331E-2</c:v>
                </c:pt>
                <c:pt idx="10">
                  <c:v>0.10344827586206896</c:v>
                </c:pt>
                <c:pt idx="11">
                  <c:v>0.10775862068965517</c:v>
                </c:pt>
                <c:pt idx="12">
                  <c:v>0.11206896551724138</c:v>
                </c:pt>
                <c:pt idx="13">
                  <c:v>0.11637931034482758</c:v>
                </c:pt>
                <c:pt idx="14">
                  <c:v>0.11637931034482758</c:v>
                </c:pt>
                <c:pt idx="15">
                  <c:v>0.12068965517241378</c:v>
                </c:pt>
                <c:pt idx="16">
                  <c:v>0.125</c:v>
                </c:pt>
                <c:pt idx="17">
                  <c:v>0.12931034482758622</c:v>
                </c:pt>
                <c:pt idx="18">
                  <c:v>0.12931034482758622</c:v>
                </c:pt>
                <c:pt idx="19">
                  <c:v>0.16379310344827588</c:v>
                </c:pt>
                <c:pt idx="20">
                  <c:v>0.18103448275862066</c:v>
                </c:pt>
                <c:pt idx="21">
                  <c:v>0.22844827586206898</c:v>
                </c:pt>
                <c:pt idx="22">
                  <c:v>0.25862068965517243</c:v>
                </c:pt>
                <c:pt idx="23">
                  <c:v>0.26724137931034481</c:v>
                </c:pt>
                <c:pt idx="24">
                  <c:v>0.26724137931034481</c:v>
                </c:pt>
                <c:pt idx="25">
                  <c:v>0.27586206896551724</c:v>
                </c:pt>
                <c:pt idx="26">
                  <c:v>0.4181034482758621</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сервисов'!$A$5:$A$31</c:f>
              <c:strCache>
                <c:ptCount val="27"/>
                <c:pt idx="0">
                  <c:v>Stretching </c:v>
                </c:pt>
                <c:pt idx="1">
                  <c:v>Coffee Game</c:v>
                </c:pt>
                <c:pt idx="2">
                  <c:v>Cardio</c:v>
                </c:pt>
                <c:pt idx="3">
                  <c:v>Table tennis</c:v>
                </c:pt>
                <c:pt idx="4">
                  <c:v>20% discount for water sport</c:v>
                </c:pt>
                <c:pt idx="5">
                  <c:v>Tennis </c:v>
                </c:pt>
                <c:pt idx="6">
                  <c:v>Sea aqua aerobic</c:v>
                </c:pt>
                <c:pt idx="7">
                  <c:v>Olympic Games </c:v>
                </c:pt>
                <c:pt idx="8">
                  <c:v>Club Dance</c:v>
                </c:pt>
                <c:pt idx="9">
                  <c:v>Air Gun </c:v>
                </c:pt>
                <c:pt idx="10">
                  <c:v>Step-aerobic</c:v>
                </c:pt>
                <c:pt idx="11">
                  <c:v>Darts </c:v>
                </c:pt>
                <c:pt idx="12">
                  <c:v>Pilates</c:v>
                </c:pt>
                <c:pt idx="13">
                  <c:v>Morning Gym </c:v>
                </c:pt>
                <c:pt idx="14">
                  <c:v>Aerobica </c:v>
                </c:pt>
                <c:pt idx="15">
                  <c:v>Bocce </c:v>
                </c:pt>
                <c:pt idx="16">
                  <c:v>Sport Academy for Kids </c:v>
                </c:pt>
                <c:pt idx="17">
                  <c:v>Pool Game</c:v>
                </c:pt>
                <c:pt idx="18">
                  <c:v>Archery</c:v>
                </c:pt>
                <c:pt idx="19">
                  <c:v>Professional Wellness &amp; Fitness Trainers</c:v>
                </c:pt>
                <c:pt idx="20">
                  <c:v>15% discount for SPA </c:v>
                </c:pt>
                <c:pt idx="21">
                  <c:v>Yoga</c:v>
                </c:pt>
                <c:pt idx="22">
                  <c:v>Water Polo</c:v>
                </c:pt>
                <c:pt idx="23">
                  <c:v>Aqua-aerobic </c:v>
                </c:pt>
                <c:pt idx="24">
                  <c:v>Beach Volleyball</c:v>
                </c:pt>
                <c:pt idx="25">
                  <c:v>Paid SPA center services </c:v>
                </c:pt>
                <c:pt idx="26">
                  <c:v>Free  SPA services: hamam, sauna </c:v>
                </c:pt>
              </c:strCache>
            </c:strRef>
          </c:cat>
          <c:val>
            <c:numRef>
              <c:f>'Уровень использования сервисов'!$C$5:$C$31</c:f>
              <c:numCache>
                <c:formatCode>0%</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сервисов'!$A$5:$A$31</c:f>
              <c:strCache>
                <c:ptCount val="27"/>
                <c:pt idx="0">
                  <c:v>Stretching </c:v>
                </c:pt>
                <c:pt idx="1">
                  <c:v>Coffee Game</c:v>
                </c:pt>
                <c:pt idx="2">
                  <c:v>Cardio</c:v>
                </c:pt>
                <c:pt idx="3">
                  <c:v>Table tennis</c:v>
                </c:pt>
                <c:pt idx="4">
                  <c:v>20% discount for water sport</c:v>
                </c:pt>
                <c:pt idx="5">
                  <c:v>Tennis </c:v>
                </c:pt>
                <c:pt idx="6">
                  <c:v>Sea aqua aerobic</c:v>
                </c:pt>
                <c:pt idx="7">
                  <c:v>Olympic Games </c:v>
                </c:pt>
                <c:pt idx="8">
                  <c:v>Club Dance</c:v>
                </c:pt>
                <c:pt idx="9">
                  <c:v>Air Gun </c:v>
                </c:pt>
                <c:pt idx="10">
                  <c:v>Step-aerobic</c:v>
                </c:pt>
                <c:pt idx="11">
                  <c:v>Darts </c:v>
                </c:pt>
                <c:pt idx="12">
                  <c:v>Pilates</c:v>
                </c:pt>
                <c:pt idx="13">
                  <c:v>Morning Gym </c:v>
                </c:pt>
                <c:pt idx="14">
                  <c:v>Aerobica </c:v>
                </c:pt>
                <c:pt idx="15">
                  <c:v>Bocce </c:v>
                </c:pt>
                <c:pt idx="16">
                  <c:v>Sport Academy for Kids </c:v>
                </c:pt>
                <c:pt idx="17">
                  <c:v>Pool Game</c:v>
                </c:pt>
                <c:pt idx="18">
                  <c:v>Archery</c:v>
                </c:pt>
                <c:pt idx="19">
                  <c:v>Professional Wellness &amp; Fitness Trainers</c:v>
                </c:pt>
                <c:pt idx="20">
                  <c:v>15% discount for SPA </c:v>
                </c:pt>
                <c:pt idx="21">
                  <c:v>Yoga</c:v>
                </c:pt>
                <c:pt idx="22">
                  <c:v>Water Polo</c:v>
                </c:pt>
                <c:pt idx="23">
                  <c:v>Aqua-aerobic </c:v>
                </c:pt>
                <c:pt idx="24">
                  <c:v>Beach Volleyball</c:v>
                </c:pt>
                <c:pt idx="25">
                  <c:v>Paid SPA center services </c:v>
                </c:pt>
                <c:pt idx="26">
                  <c:v>Free  SPA services: hamam, sauna </c:v>
                </c:pt>
              </c:strCache>
            </c:strRef>
          </c:cat>
          <c:val>
            <c:numRef>
              <c:f>'Уровень использования сервисов'!$D$5:$D$31</c:f>
              <c:numCache>
                <c:formatCode>0%</c:formatCode>
                <c:ptCount val="27"/>
                <c:pt idx="0">
                  <c:v>0.99137931034482762</c:v>
                </c:pt>
                <c:pt idx="1">
                  <c:v>0.97844827586206895</c:v>
                </c:pt>
                <c:pt idx="2">
                  <c:v>0.96551724137931028</c:v>
                </c:pt>
                <c:pt idx="3">
                  <c:v>0.96551724137931028</c:v>
                </c:pt>
                <c:pt idx="4">
                  <c:v>0.96120689655172409</c:v>
                </c:pt>
                <c:pt idx="5">
                  <c:v>0.9568965517241379</c:v>
                </c:pt>
                <c:pt idx="6">
                  <c:v>0.91774891774891776</c:v>
                </c:pt>
                <c:pt idx="7">
                  <c:v>0.9181034482758621</c:v>
                </c:pt>
                <c:pt idx="8">
                  <c:v>0.90948275862068972</c:v>
                </c:pt>
                <c:pt idx="9">
                  <c:v>0.90948275862068972</c:v>
                </c:pt>
                <c:pt idx="10">
                  <c:v>0.89655172413793105</c:v>
                </c:pt>
                <c:pt idx="11">
                  <c:v>0.89224137931034486</c:v>
                </c:pt>
                <c:pt idx="12">
                  <c:v>0.88793103448275867</c:v>
                </c:pt>
                <c:pt idx="13">
                  <c:v>0.88362068965517238</c:v>
                </c:pt>
                <c:pt idx="14">
                  <c:v>0.88362068965517238</c:v>
                </c:pt>
                <c:pt idx="15">
                  <c:v>0.87931034482758619</c:v>
                </c:pt>
                <c:pt idx="16">
                  <c:v>0.875</c:v>
                </c:pt>
                <c:pt idx="17">
                  <c:v>0.87068965517241381</c:v>
                </c:pt>
                <c:pt idx="18">
                  <c:v>0.87068965517241381</c:v>
                </c:pt>
                <c:pt idx="19">
                  <c:v>0.83620689655172409</c:v>
                </c:pt>
                <c:pt idx="20">
                  <c:v>0.81896551724137934</c:v>
                </c:pt>
                <c:pt idx="21">
                  <c:v>0.77155172413793105</c:v>
                </c:pt>
                <c:pt idx="22">
                  <c:v>0.74137931034482762</c:v>
                </c:pt>
                <c:pt idx="23">
                  <c:v>0.73275862068965514</c:v>
                </c:pt>
                <c:pt idx="24">
                  <c:v>0.73275862068965514</c:v>
                </c:pt>
                <c:pt idx="25">
                  <c:v>0.72413793103448265</c:v>
                </c:pt>
                <c:pt idx="26">
                  <c:v>0.5818965517241379</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сервисов'!$A$5:$A$31</c:f>
              <c:strCache>
                <c:ptCount val="27"/>
                <c:pt idx="0">
                  <c:v>Stretching </c:v>
                </c:pt>
                <c:pt idx="1">
                  <c:v>Coffee Game</c:v>
                </c:pt>
                <c:pt idx="2">
                  <c:v>Cardio</c:v>
                </c:pt>
                <c:pt idx="3">
                  <c:v>Table tennis</c:v>
                </c:pt>
                <c:pt idx="4">
                  <c:v>20% discount for water sport</c:v>
                </c:pt>
                <c:pt idx="5">
                  <c:v>Tennis </c:v>
                </c:pt>
                <c:pt idx="6">
                  <c:v>Sea aqua aerobic</c:v>
                </c:pt>
                <c:pt idx="7">
                  <c:v>Olympic Games </c:v>
                </c:pt>
                <c:pt idx="8">
                  <c:v>Club Dance</c:v>
                </c:pt>
                <c:pt idx="9">
                  <c:v>Air Gun </c:v>
                </c:pt>
                <c:pt idx="10">
                  <c:v>Step-aerobic</c:v>
                </c:pt>
                <c:pt idx="11">
                  <c:v>Darts </c:v>
                </c:pt>
                <c:pt idx="12">
                  <c:v>Pilates</c:v>
                </c:pt>
                <c:pt idx="13">
                  <c:v>Morning Gym </c:v>
                </c:pt>
                <c:pt idx="14">
                  <c:v>Aerobica </c:v>
                </c:pt>
                <c:pt idx="15">
                  <c:v>Bocce </c:v>
                </c:pt>
                <c:pt idx="16">
                  <c:v>Sport Academy for Kids </c:v>
                </c:pt>
                <c:pt idx="17">
                  <c:v>Pool Game</c:v>
                </c:pt>
                <c:pt idx="18">
                  <c:v>Archery</c:v>
                </c:pt>
                <c:pt idx="19">
                  <c:v>Professional Wellness &amp; Fitness Trainers</c:v>
                </c:pt>
                <c:pt idx="20">
                  <c:v>15% discount for SPA </c:v>
                </c:pt>
                <c:pt idx="21">
                  <c:v>Yoga</c:v>
                </c:pt>
                <c:pt idx="22">
                  <c:v>Water Polo</c:v>
                </c:pt>
                <c:pt idx="23">
                  <c:v>Aqua-aerobic </c:v>
                </c:pt>
                <c:pt idx="24">
                  <c:v>Beach Volleyball</c:v>
                </c:pt>
                <c:pt idx="25">
                  <c:v>Paid SPA center services </c:v>
                </c:pt>
                <c:pt idx="26">
                  <c:v>Free  SPA services: hamam, sauna </c:v>
                </c:pt>
              </c:strCache>
            </c:strRef>
          </c:cat>
          <c:val>
            <c:numRef>
              <c:f>'Уровень использования сервисов'!$E$5:$E$31</c:f>
              <c:numCache>
                <c:formatCode>0%</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сервисов'!$A$5:$A$31</c:f>
              <c:strCache>
                <c:ptCount val="27"/>
                <c:pt idx="0">
                  <c:v>Stretching </c:v>
                </c:pt>
                <c:pt idx="1">
                  <c:v>Coffee Game</c:v>
                </c:pt>
                <c:pt idx="2">
                  <c:v>Cardio</c:v>
                </c:pt>
                <c:pt idx="3">
                  <c:v>Table tennis</c:v>
                </c:pt>
                <c:pt idx="4">
                  <c:v>20% discount for water sport</c:v>
                </c:pt>
                <c:pt idx="5">
                  <c:v>Tennis </c:v>
                </c:pt>
                <c:pt idx="6">
                  <c:v>Sea aqua aerobic</c:v>
                </c:pt>
                <c:pt idx="7">
                  <c:v>Olympic Games </c:v>
                </c:pt>
                <c:pt idx="8">
                  <c:v>Club Dance</c:v>
                </c:pt>
                <c:pt idx="9">
                  <c:v>Air Gun </c:v>
                </c:pt>
                <c:pt idx="10">
                  <c:v>Step-aerobic</c:v>
                </c:pt>
                <c:pt idx="11">
                  <c:v>Darts </c:v>
                </c:pt>
                <c:pt idx="12">
                  <c:v>Pilates</c:v>
                </c:pt>
                <c:pt idx="13">
                  <c:v>Morning Gym </c:v>
                </c:pt>
                <c:pt idx="14">
                  <c:v>Aerobica </c:v>
                </c:pt>
                <c:pt idx="15">
                  <c:v>Bocce </c:v>
                </c:pt>
                <c:pt idx="16">
                  <c:v>Sport Academy for Kids </c:v>
                </c:pt>
                <c:pt idx="17">
                  <c:v>Pool Game</c:v>
                </c:pt>
                <c:pt idx="18">
                  <c:v>Archery</c:v>
                </c:pt>
                <c:pt idx="19">
                  <c:v>Professional Wellness &amp; Fitness Trainers</c:v>
                </c:pt>
                <c:pt idx="20">
                  <c:v>15% discount for SPA </c:v>
                </c:pt>
                <c:pt idx="21">
                  <c:v>Yoga</c:v>
                </c:pt>
                <c:pt idx="22">
                  <c:v>Water Polo</c:v>
                </c:pt>
                <c:pt idx="23">
                  <c:v>Aqua-aerobic </c:v>
                </c:pt>
                <c:pt idx="24">
                  <c:v>Beach Volleyball</c:v>
                </c:pt>
                <c:pt idx="25">
                  <c:v>Paid SPA center services </c:v>
                </c:pt>
                <c:pt idx="26">
                  <c:v>Free  SPA services: hamam, sauna </c:v>
                </c:pt>
              </c:strCache>
            </c:strRef>
          </c:cat>
          <c:val>
            <c:numRef>
              <c:f>'Уровень использования сервисов'!$F$5:$F$31</c:f>
              <c:numCache>
                <c:formatCode>0%</c:formatCode>
                <c:ptCount val="27"/>
                <c:pt idx="0">
                  <c:v>0</c:v>
                </c:pt>
                <c:pt idx="1">
                  <c:v>0</c:v>
                </c:pt>
                <c:pt idx="2">
                  <c:v>0</c:v>
                </c:pt>
                <c:pt idx="3">
                  <c:v>0</c:v>
                </c:pt>
                <c:pt idx="4">
                  <c:v>0</c:v>
                </c:pt>
                <c:pt idx="5">
                  <c:v>0</c:v>
                </c:pt>
                <c:pt idx="6">
                  <c:v>4.329004329004329E-3</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сервисов'!$A$5:$A$13</c:f>
              <c:strCache>
                <c:ptCount val="9"/>
                <c:pt idx="0">
                  <c:v>Fishing for children </c:v>
                </c:pt>
                <c:pt idx="1">
                  <c:v>Mother Corner </c:v>
                </c:pt>
                <c:pt idx="2">
                  <c:v>Free inventory</c:v>
                </c:pt>
                <c:pt idx="3">
                  <c:v>Toucan baby with a washing car </c:v>
                </c:pt>
                <c:pt idx="4">
                  <c:v>Kids buffet Toucan </c:v>
                </c:pt>
                <c:pt idx="5">
                  <c:v>Video with children before the mini disco </c:v>
                </c:pt>
                <c:pt idx="6">
                  <c:v>Club Toucan </c:v>
                </c:pt>
                <c:pt idx="7">
                  <c:v>Mini disco and evening programs </c:v>
                </c:pt>
                <c:pt idx="8">
                  <c:v>Animator's work</c:v>
                </c:pt>
              </c:strCache>
            </c:strRef>
          </c:cat>
          <c:val>
            <c:numRef>
              <c:f>'Уровень использования сервисов'!$B$5:$B$13</c:f>
              <c:numCache>
                <c:formatCode>0%</c:formatCode>
                <c:ptCount val="9"/>
                <c:pt idx="0">
                  <c:v>0</c:v>
                </c:pt>
                <c:pt idx="1">
                  <c:v>7.7586206896551727E-2</c:v>
                </c:pt>
                <c:pt idx="2">
                  <c:v>9.0517241379310331E-2</c:v>
                </c:pt>
                <c:pt idx="3">
                  <c:v>0.11637931034482758</c:v>
                </c:pt>
                <c:pt idx="4">
                  <c:v>0.16379310344827588</c:v>
                </c:pt>
                <c:pt idx="5">
                  <c:v>0.18103448275862066</c:v>
                </c:pt>
                <c:pt idx="6">
                  <c:v>0.28879310344827586</c:v>
                </c:pt>
                <c:pt idx="7">
                  <c:v>0.29310344827586204</c:v>
                </c:pt>
                <c:pt idx="8">
                  <c:v>0.31896551724137928</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сервисов'!$A$5:$A$13</c:f>
              <c:strCache>
                <c:ptCount val="9"/>
                <c:pt idx="0">
                  <c:v>Fishing for children </c:v>
                </c:pt>
                <c:pt idx="1">
                  <c:v>Mother Corner </c:v>
                </c:pt>
                <c:pt idx="2">
                  <c:v>Free inventory</c:v>
                </c:pt>
                <c:pt idx="3">
                  <c:v>Toucan baby with a washing car </c:v>
                </c:pt>
                <c:pt idx="4">
                  <c:v>Kids buffet Toucan </c:v>
                </c:pt>
                <c:pt idx="5">
                  <c:v>Video with children before the mini disco </c:v>
                </c:pt>
                <c:pt idx="6">
                  <c:v>Club Toucan </c:v>
                </c:pt>
                <c:pt idx="7">
                  <c:v>Mini disco and evening programs </c:v>
                </c:pt>
                <c:pt idx="8">
                  <c:v>Animator's work</c:v>
                </c:pt>
              </c:strCache>
            </c:strRef>
          </c:cat>
          <c:val>
            <c:numRef>
              <c:f>'Уровень использования сервисов'!$C$5:$C$13</c:f>
              <c:numCache>
                <c:formatCode>0%</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сервисов'!$A$5:$A$13</c:f>
              <c:strCache>
                <c:ptCount val="9"/>
                <c:pt idx="0">
                  <c:v>Fishing for children </c:v>
                </c:pt>
                <c:pt idx="1">
                  <c:v>Mother Corner </c:v>
                </c:pt>
                <c:pt idx="2">
                  <c:v>Free inventory</c:v>
                </c:pt>
                <c:pt idx="3">
                  <c:v>Toucan baby with a washing car </c:v>
                </c:pt>
                <c:pt idx="4">
                  <c:v>Kids buffet Toucan </c:v>
                </c:pt>
                <c:pt idx="5">
                  <c:v>Video with children before the mini disco </c:v>
                </c:pt>
                <c:pt idx="6">
                  <c:v>Club Toucan </c:v>
                </c:pt>
                <c:pt idx="7">
                  <c:v>Mini disco and evening programs </c:v>
                </c:pt>
                <c:pt idx="8">
                  <c:v>Animator's work</c:v>
                </c:pt>
              </c:strCache>
            </c:strRef>
          </c:cat>
          <c:val>
            <c:numRef>
              <c:f>'Уровень использования сервисов'!$D$5:$D$13</c:f>
              <c:numCache>
                <c:formatCode>0%</c:formatCode>
                <c:ptCount val="9"/>
                <c:pt idx="0">
                  <c:v>1</c:v>
                </c:pt>
                <c:pt idx="1">
                  <c:v>0.92241379310344829</c:v>
                </c:pt>
                <c:pt idx="2">
                  <c:v>0.90948275862068972</c:v>
                </c:pt>
                <c:pt idx="3">
                  <c:v>0.88362068965517238</c:v>
                </c:pt>
                <c:pt idx="4">
                  <c:v>0.83620689655172409</c:v>
                </c:pt>
                <c:pt idx="5">
                  <c:v>0.81896551724137934</c:v>
                </c:pt>
                <c:pt idx="6">
                  <c:v>0.71120689655172409</c:v>
                </c:pt>
                <c:pt idx="7">
                  <c:v>0.7068965517241379</c:v>
                </c:pt>
                <c:pt idx="8">
                  <c:v>0.68103448275862066</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сервисов'!$A$5:$A$13</c:f>
              <c:strCache>
                <c:ptCount val="9"/>
                <c:pt idx="0">
                  <c:v>Fishing for children </c:v>
                </c:pt>
                <c:pt idx="1">
                  <c:v>Mother Corner </c:v>
                </c:pt>
                <c:pt idx="2">
                  <c:v>Free inventory</c:v>
                </c:pt>
                <c:pt idx="3">
                  <c:v>Toucan baby with a washing car </c:v>
                </c:pt>
                <c:pt idx="4">
                  <c:v>Kids buffet Toucan </c:v>
                </c:pt>
                <c:pt idx="5">
                  <c:v>Video with children before the mini disco </c:v>
                </c:pt>
                <c:pt idx="6">
                  <c:v>Club Toucan </c:v>
                </c:pt>
                <c:pt idx="7">
                  <c:v>Mini disco and evening programs </c:v>
                </c:pt>
                <c:pt idx="8">
                  <c:v>Animator's work</c:v>
                </c:pt>
              </c:strCache>
            </c:strRef>
          </c:cat>
          <c:val>
            <c:numRef>
              <c:f>'Уровень использования сервисов'!$E$5:$E$13</c:f>
              <c:numCache>
                <c:formatCode>0%</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сервисов'!$A$5:$A$13</c:f>
              <c:strCache>
                <c:ptCount val="9"/>
                <c:pt idx="0">
                  <c:v>Fishing for children </c:v>
                </c:pt>
                <c:pt idx="1">
                  <c:v>Mother Corner </c:v>
                </c:pt>
                <c:pt idx="2">
                  <c:v>Free inventory</c:v>
                </c:pt>
                <c:pt idx="3">
                  <c:v>Toucan baby with a washing car </c:v>
                </c:pt>
                <c:pt idx="4">
                  <c:v>Kids buffet Toucan </c:v>
                </c:pt>
                <c:pt idx="5">
                  <c:v>Video with children before the mini disco </c:v>
                </c:pt>
                <c:pt idx="6">
                  <c:v>Club Toucan </c:v>
                </c:pt>
                <c:pt idx="7">
                  <c:v>Mini disco and evening programs </c:v>
                </c:pt>
                <c:pt idx="8">
                  <c:v>Animator's work</c:v>
                </c:pt>
              </c:strCache>
            </c:strRef>
          </c:cat>
          <c:val>
            <c:numRef>
              <c:f>'Уровень использования сервисов'!$F$5:$F$13</c:f>
              <c:numCache>
                <c:formatCode>0%</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Russian / Ukrainian ТV channels </c:v>
                </c:pt>
                <c:pt idx="3">
                  <c:v>A la carte restaurant: National</c:v>
                </c:pt>
                <c:pt idx="4">
                  <c:v>Imported Alcohol ( 3 types) 24/7</c:v>
                </c:pt>
                <c:pt idx="5">
                  <c:v>Fresh orange juice for breakfast</c:v>
                </c:pt>
                <c:pt idx="6">
                  <c:v>Russian Menu, developed to meet the needs of adults and children</c:v>
                </c:pt>
                <c:pt idx="7">
                  <c:v>Chill Out 18+  </c:v>
                </c:pt>
                <c:pt idx="8">
                  <c:v>Tea &amp; Coffee Set in the rooms </c:v>
                </c:pt>
                <c:pt idx="9">
                  <c:v>Ice Cream during the day </c:v>
                </c:pt>
                <c:pt idx="10">
                  <c:v>Bathrobe &amp; Slippers for adults</c:v>
                </c:pt>
                <c:pt idx="11">
                  <c:v>Snack Bar Menu </c:v>
                </c:pt>
                <c:pt idx="12">
                  <c:v>Dessert Bar with Coffee, Tea, Desserts  </c:v>
                </c:pt>
                <c:pt idx="13">
                  <c:v>Mini Bar with soft drinks and with a water replenished</c:v>
                </c:pt>
                <c:pt idx="14">
                  <c:v>Wi-Fi in the hotel territory and in the rooms</c:v>
                </c:pt>
              </c:strCache>
            </c:strRef>
          </c:cat>
          <c:val>
            <c:numRef>
              <c:f>'Уровень использования сервисов'!$B$5:$B$19</c:f>
              <c:numCache>
                <c:formatCode>0%</c:formatCode>
                <c:ptCount val="15"/>
                <c:pt idx="0">
                  <c:v>0.37692307692307692</c:v>
                </c:pt>
                <c:pt idx="1">
                  <c:v>0.53846153846153844</c:v>
                </c:pt>
                <c:pt idx="2">
                  <c:v>0.64615384615384619</c:v>
                </c:pt>
                <c:pt idx="3">
                  <c:v>0.65384615384615374</c:v>
                </c:pt>
                <c:pt idx="4">
                  <c:v>0.7</c:v>
                </c:pt>
                <c:pt idx="5">
                  <c:v>0.71317829457364346</c:v>
                </c:pt>
                <c:pt idx="6">
                  <c:v>0.77692307692307705</c:v>
                </c:pt>
                <c:pt idx="7">
                  <c:v>0.82307692307692304</c:v>
                </c:pt>
                <c:pt idx="8">
                  <c:v>0.83846153846153859</c:v>
                </c:pt>
                <c:pt idx="9">
                  <c:v>0.93076923076923079</c:v>
                </c:pt>
                <c:pt idx="10">
                  <c:v>0.94615384615384623</c:v>
                </c:pt>
                <c:pt idx="11">
                  <c:v>0.9538461538461539</c:v>
                </c:pt>
                <c:pt idx="12">
                  <c:v>0.9538461538461539</c:v>
                </c:pt>
                <c:pt idx="13">
                  <c:v>0.96153846153846145</c:v>
                </c:pt>
                <c:pt idx="14">
                  <c:v>0.97692307692307701</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Russian / Ukrainian ТV channels </c:v>
                </c:pt>
                <c:pt idx="3">
                  <c:v>A la carte restaurant: National</c:v>
                </c:pt>
                <c:pt idx="4">
                  <c:v>Imported Alcohol ( 3 types) 24/7</c:v>
                </c:pt>
                <c:pt idx="5">
                  <c:v>Fresh orange juice for breakfast</c:v>
                </c:pt>
                <c:pt idx="6">
                  <c:v>Russian Menu, developed to meet the needs of adults and children</c:v>
                </c:pt>
                <c:pt idx="7">
                  <c:v>Chill Out 18+  </c:v>
                </c:pt>
                <c:pt idx="8">
                  <c:v>Tea &amp; Coffee Set in the rooms </c:v>
                </c:pt>
                <c:pt idx="9">
                  <c:v>Ice Cream during the day </c:v>
                </c:pt>
                <c:pt idx="10">
                  <c:v>Bathrobe &amp; Slippers for adults</c:v>
                </c:pt>
                <c:pt idx="11">
                  <c:v>Snack Bar Menu </c:v>
                </c:pt>
                <c:pt idx="12">
                  <c:v>Dessert Bar with Coffee, Tea, Desserts  </c:v>
                </c:pt>
                <c:pt idx="13">
                  <c:v>Mini Bar with soft drinks and with a water replenished</c:v>
                </c:pt>
                <c:pt idx="14">
                  <c:v>Wi-Fi in the hotel territory and in the rooms</c:v>
                </c:pt>
              </c:strCache>
            </c:strRef>
          </c:cat>
          <c:val>
            <c:numRef>
              <c:f>'Уровень использования сервисов'!$C$5:$C$19</c:f>
              <c:numCache>
                <c:formatCode>0%</c:formatCode>
                <c:ptCount val="15"/>
                <c:pt idx="0">
                  <c:v>0</c:v>
                </c:pt>
                <c:pt idx="1">
                  <c:v>0</c:v>
                </c:pt>
                <c:pt idx="2">
                  <c:v>0</c:v>
                </c:pt>
                <c:pt idx="3">
                  <c:v>0</c:v>
                </c:pt>
                <c:pt idx="4">
                  <c:v>0</c:v>
                </c:pt>
                <c:pt idx="5">
                  <c:v>0</c:v>
                </c:pt>
                <c:pt idx="6">
                  <c:v>5.3846153846153849E-2</c:v>
                </c:pt>
                <c:pt idx="7">
                  <c:v>0</c:v>
                </c:pt>
                <c:pt idx="8">
                  <c:v>0</c:v>
                </c:pt>
                <c:pt idx="9">
                  <c:v>0</c:v>
                </c:pt>
                <c:pt idx="10">
                  <c:v>7.6923076923076927E-3</c:v>
                </c:pt>
                <c:pt idx="11">
                  <c:v>0</c:v>
                </c:pt>
                <c:pt idx="12">
                  <c:v>7.6923076923076927E-3</c:v>
                </c:pt>
                <c:pt idx="13">
                  <c:v>0</c:v>
                </c:pt>
                <c:pt idx="14">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Russian / Ukrainian ТV channels </c:v>
                </c:pt>
                <c:pt idx="3">
                  <c:v>A la carte restaurant: National</c:v>
                </c:pt>
                <c:pt idx="4">
                  <c:v>Imported Alcohol ( 3 types) 24/7</c:v>
                </c:pt>
                <c:pt idx="5">
                  <c:v>Fresh orange juice for breakfast</c:v>
                </c:pt>
                <c:pt idx="6">
                  <c:v>Russian Menu, developed to meet the needs of adults and children</c:v>
                </c:pt>
                <c:pt idx="7">
                  <c:v>Chill Out 18+  </c:v>
                </c:pt>
                <c:pt idx="8">
                  <c:v>Tea &amp; Coffee Set in the rooms </c:v>
                </c:pt>
                <c:pt idx="9">
                  <c:v>Ice Cream during the day </c:v>
                </c:pt>
                <c:pt idx="10">
                  <c:v>Bathrobe &amp; Slippers for adults</c:v>
                </c:pt>
                <c:pt idx="11">
                  <c:v>Snack Bar Menu </c:v>
                </c:pt>
                <c:pt idx="12">
                  <c:v>Dessert Bar with Coffee, Tea, Desserts  </c:v>
                </c:pt>
                <c:pt idx="13">
                  <c:v>Mini Bar with soft drinks and with a water replenished</c:v>
                </c:pt>
                <c:pt idx="14">
                  <c:v>Wi-Fi in the hotel territory and in the rooms</c:v>
                </c:pt>
              </c:strCache>
            </c:strRef>
          </c:cat>
          <c:val>
            <c:numRef>
              <c:f>'Уровень использования сервисов'!$D$5:$D$19</c:f>
              <c:numCache>
                <c:formatCode>0%</c:formatCode>
                <c:ptCount val="15"/>
                <c:pt idx="0">
                  <c:v>0.37692307692307692</c:v>
                </c:pt>
                <c:pt idx="1">
                  <c:v>0.23076923076923075</c:v>
                </c:pt>
                <c:pt idx="2">
                  <c:v>0.35384615384615387</c:v>
                </c:pt>
                <c:pt idx="3">
                  <c:v>0.29230769230769232</c:v>
                </c:pt>
                <c:pt idx="4">
                  <c:v>0.29230769230769232</c:v>
                </c:pt>
                <c:pt idx="5">
                  <c:v>0.2868217054263566</c:v>
                </c:pt>
                <c:pt idx="6">
                  <c:v>0.16923076923076924</c:v>
                </c:pt>
                <c:pt idx="7">
                  <c:v>0.16923076923076924</c:v>
                </c:pt>
                <c:pt idx="8">
                  <c:v>0.16153846153846152</c:v>
                </c:pt>
                <c:pt idx="9">
                  <c:v>6.1538461538461542E-2</c:v>
                </c:pt>
                <c:pt idx="10">
                  <c:v>4.6153846153846156E-2</c:v>
                </c:pt>
                <c:pt idx="11">
                  <c:v>4.6153846153846156E-2</c:v>
                </c:pt>
                <c:pt idx="12">
                  <c:v>3.8461538461538464E-2</c:v>
                </c:pt>
                <c:pt idx="13">
                  <c:v>3.8461538461538464E-2</c:v>
                </c:pt>
                <c:pt idx="14">
                  <c:v>2.3076923076923078E-2</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Russian / Ukrainian ТV channels </c:v>
                </c:pt>
                <c:pt idx="3">
                  <c:v>A la carte restaurant: National</c:v>
                </c:pt>
                <c:pt idx="4">
                  <c:v>Imported Alcohol ( 3 types) 24/7</c:v>
                </c:pt>
                <c:pt idx="5">
                  <c:v>Fresh orange juice for breakfast</c:v>
                </c:pt>
                <c:pt idx="6">
                  <c:v>Russian Menu, developed to meet the needs of adults and children</c:v>
                </c:pt>
                <c:pt idx="7">
                  <c:v>Chill Out 18+  </c:v>
                </c:pt>
                <c:pt idx="8">
                  <c:v>Tea &amp; Coffee Set in the rooms </c:v>
                </c:pt>
                <c:pt idx="9">
                  <c:v>Ice Cream during the day </c:v>
                </c:pt>
                <c:pt idx="10">
                  <c:v>Bathrobe &amp; Slippers for adults</c:v>
                </c:pt>
                <c:pt idx="11">
                  <c:v>Snack Bar Menu </c:v>
                </c:pt>
                <c:pt idx="12">
                  <c:v>Dessert Bar with Coffee, Tea, Desserts  </c:v>
                </c:pt>
                <c:pt idx="13">
                  <c:v>Mini Bar with soft drinks and with a water replenished</c:v>
                </c:pt>
                <c:pt idx="14">
                  <c:v>Wi-Fi in the hotel territory and in the rooms</c:v>
                </c:pt>
              </c:strCache>
            </c:strRef>
          </c:cat>
          <c:val>
            <c:numRef>
              <c:f>'Уровень использования сервисов'!$E$5:$E$19</c:f>
              <c:numCache>
                <c:formatCode>0%</c:formatCode>
                <c:ptCount val="15"/>
                <c:pt idx="0">
                  <c:v>0.24615384615384617</c:v>
                </c:pt>
                <c:pt idx="1">
                  <c:v>0.23076923076923075</c:v>
                </c:pt>
                <c:pt idx="2">
                  <c:v>0</c:v>
                </c:pt>
                <c:pt idx="3">
                  <c:v>5.3846153846153849E-2</c:v>
                </c:pt>
                <c:pt idx="4">
                  <c:v>7.6923076923076927E-3</c:v>
                </c:pt>
                <c:pt idx="5">
                  <c:v>0</c:v>
                </c:pt>
                <c:pt idx="6">
                  <c:v>0</c:v>
                </c:pt>
                <c:pt idx="7">
                  <c:v>7.6923076923076927E-3</c:v>
                </c:pt>
                <c:pt idx="8">
                  <c:v>0</c:v>
                </c:pt>
                <c:pt idx="9">
                  <c:v>7.6923076923076927E-3</c:v>
                </c:pt>
                <c:pt idx="10">
                  <c:v>0</c:v>
                </c:pt>
                <c:pt idx="11">
                  <c:v>0</c:v>
                </c:pt>
                <c:pt idx="12">
                  <c:v>0</c:v>
                </c:pt>
                <c:pt idx="13">
                  <c:v>0</c:v>
                </c:pt>
                <c:pt idx="14">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сервисов'!$A$5:$A$19</c:f>
              <c:strCache>
                <c:ptCount val="15"/>
                <c:pt idx="0">
                  <c:v>A la carte restaurant: Italian</c:v>
                </c:pt>
                <c:pt idx="1">
                  <c:v>A la carte restaurant: Fish</c:v>
                </c:pt>
                <c:pt idx="2">
                  <c:v>Russian / Ukrainian ТV channels </c:v>
                </c:pt>
                <c:pt idx="3">
                  <c:v>A la carte restaurant: National</c:v>
                </c:pt>
                <c:pt idx="4">
                  <c:v>Imported Alcohol ( 3 types) 24/7</c:v>
                </c:pt>
                <c:pt idx="5">
                  <c:v>Fresh orange juice for breakfast</c:v>
                </c:pt>
                <c:pt idx="6">
                  <c:v>Russian Menu, developed to meet the needs of adults and children</c:v>
                </c:pt>
                <c:pt idx="7">
                  <c:v>Chill Out 18+  </c:v>
                </c:pt>
                <c:pt idx="8">
                  <c:v>Tea &amp; Coffee Set in the rooms </c:v>
                </c:pt>
                <c:pt idx="9">
                  <c:v>Ice Cream during the day </c:v>
                </c:pt>
                <c:pt idx="10">
                  <c:v>Bathrobe &amp; Slippers for adults</c:v>
                </c:pt>
                <c:pt idx="11">
                  <c:v>Snack Bar Menu </c:v>
                </c:pt>
                <c:pt idx="12">
                  <c:v>Dessert Bar with Coffee, Tea, Desserts  </c:v>
                </c:pt>
                <c:pt idx="13">
                  <c:v>Mini Bar with soft drinks and with a water replenished</c:v>
                </c:pt>
                <c:pt idx="14">
                  <c:v>Wi-Fi in the hotel territory and in the rooms</c:v>
                </c:pt>
              </c:strCache>
            </c:strRef>
          </c:cat>
          <c:val>
            <c:numRef>
              <c:f>'Уровень использования сервисов'!$F$5:$F$19</c:f>
              <c:numCache>
                <c:formatCode>0%</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сервисов'!$A$5:$A$16</c:f>
              <c:strCache>
                <c:ptCount val="12"/>
                <c:pt idx="0">
                  <c:v>Master class on hairstyles</c:v>
                </c:pt>
                <c:pt idx="1">
                  <c:v>Master-class on creation of origami</c:v>
                </c:pt>
                <c:pt idx="2">
                  <c:v>Dance Lessons (zumba, latina, cha-cha-cha)</c:v>
                </c:pt>
                <c:pt idx="3">
                  <c:v>Master-class on mobile photography</c:v>
                </c:pt>
                <c:pt idx="4">
                  <c:v>Turkish Lessons </c:v>
                </c:pt>
                <c:pt idx="5">
                  <c:v>Disco</c:v>
                </c:pt>
                <c:pt idx="6">
                  <c:v>Culinary master class</c:v>
                </c:pt>
                <c:pt idx="7">
                  <c:v>Master class on cocktail making</c:v>
                </c:pt>
                <c:pt idx="8">
                  <c:v>Theme Days (National, Family, Mediterranean)</c:v>
                </c:pt>
                <c:pt idx="9">
                  <c:v>Live Music &amp; Concerts </c:v>
                </c:pt>
                <c:pt idx="10">
                  <c:v>Professional Evening shows </c:v>
                </c:pt>
                <c:pt idx="11">
                  <c:v>Animation in Russian </c:v>
                </c:pt>
              </c:strCache>
            </c:strRef>
          </c:cat>
          <c:val>
            <c:numRef>
              <c:f>'Уровень использования сервисов'!$B$5:$B$16</c:f>
              <c:numCache>
                <c:formatCode>0%</c:formatCode>
                <c:ptCount val="12"/>
                <c:pt idx="0">
                  <c:v>0.11538461538461539</c:v>
                </c:pt>
                <c:pt idx="1">
                  <c:v>0.14728682170542634</c:v>
                </c:pt>
                <c:pt idx="2">
                  <c:v>0.2153846153846154</c:v>
                </c:pt>
                <c:pt idx="3">
                  <c:v>0.2153846153846154</c:v>
                </c:pt>
                <c:pt idx="4">
                  <c:v>0.26356589147286824</c:v>
                </c:pt>
                <c:pt idx="5">
                  <c:v>0.30769230769230771</c:v>
                </c:pt>
                <c:pt idx="6">
                  <c:v>0.31538461538461537</c:v>
                </c:pt>
                <c:pt idx="7">
                  <c:v>0.39999999999999991</c:v>
                </c:pt>
                <c:pt idx="8">
                  <c:v>0.8307692307692307</c:v>
                </c:pt>
                <c:pt idx="9">
                  <c:v>0.93846153846153846</c:v>
                </c:pt>
                <c:pt idx="10">
                  <c:v>0.96153846153846145</c:v>
                </c:pt>
                <c:pt idx="11">
                  <c:v>0.96923076923076923</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сервисов'!$A$5:$A$16</c:f>
              <c:strCache>
                <c:ptCount val="12"/>
                <c:pt idx="0">
                  <c:v>Master class on hairstyles</c:v>
                </c:pt>
                <c:pt idx="1">
                  <c:v>Master-class on creation of origami</c:v>
                </c:pt>
                <c:pt idx="2">
                  <c:v>Dance Lessons (zumba, latina, cha-cha-cha)</c:v>
                </c:pt>
                <c:pt idx="3">
                  <c:v>Master-class on mobile photography</c:v>
                </c:pt>
                <c:pt idx="4">
                  <c:v>Turkish Lessons </c:v>
                </c:pt>
                <c:pt idx="5">
                  <c:v>Disco</c:v>
                </c:pt>
                <c:pt idx="6">
                  <c:v>Culinary master class</c:v>
                </c:pt>
                <c:pt idx="7">
                  <c:v>Master class on cocktail making</c:v>
                </c:pt>
                <c:pt idx="8">
                  <c:v>Theme Days (National, Family, Mediterranean)</c:v>
                </c:pt>
                <c:pt idx="9">
                  <c:v>Live Music &amp; Concerts </c:v>
                </c:pt>
                <c:pt idx="10">
                  <c:v>Professional Evening shows </c:v>
                </c:pt>
                <c:pt idx="11">
                  <c:v>Animation in Russian </c:v>
                </c:pt>
              </c:strCache>
            </c:strRef>
          </c:cat>
          <c:val>
            <c:numRef>
              <c:f>'Уровень использования сервисов'!$C$5:$C$16</c:f>
              <c:numCache>
                <c:formatCode>0%</c:formatCode>
                <c:ptCount val="12"/>
                <c:pt idx="0">
                  <c:v>0.47692307692307695</c:v>
                </c:pt>
                <c:pt idx="1">
                  <c:v>0.54263565891472865</c:v>
                </c:pt>
                <c:pt idx="2">
                  <c:v>0.1076923076923077</c:v>
                </c:pt>
                <c:pt idx="3">
                  <c:v>0.3307692307692307</c:v>
                </c:pt>
                <c:pt idx="4">
                  <c:v>0.3410852713178294</c:v>
                </c:pt>
                <c:pt idx="5">
                  <c:v>1.5384615384615385E-2</c:v>
                </c:pt>
                <c:pt idx="6">
                  <c:v>0.29230769230769232</c:v>
                </c:pt>
                <c:pt idx="7">
                  <c:v>0.23076923076923075</c:v>
                </c:pt>
                <c:pt idx="8">
                  <c:v>5.3846153846153849E-2</c:v>
                </c:pt>
                <c:pt idx="9">
                  <c:v>7.6923076923076927E-3</c:v>
                </c:pt>
                <c:pt idx="10">
                  <c:v>0</c:v>
                </c:pt>
                <c:pt idx="11">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сервисов'!$A$5:$A$16</c:f>
              <c:strCache>
                <c:ptCount val="12"/>
                <c:pt idx="0">
                  <c:v>Master class on hairstyles</c:v>
                </c:pt>
                <c:pt idx="1">
                  <c:v>Master-class on creation of origami</c:v>
                </c:pt>
                <c:pt idx="2">
                  <c:v>Dance Lessons (zumba, latina, cha-cha-cha)</c:v>
                </c:pt>
                <c:pt idx="3">
                  <c:v>Master-class on mobile photography</c:v>
                </c:pt>
                <c:pt idx="4">
                  <c:v>Turkish Lessons </c:v>
                </c:pt>
                <c:pt idx="5">
                  <c:v>Disco</c:v>
                </c:pt>
                <c:pt idx="6">
                  <c:v>Culinary master class</c:v>
                </c:pt>
                <c:pt idx="7">
                  <c:v>Master class on cocktail making</c:v>
                </c:pt>
                <c:pt idx="8">
                  <c:v>Theme Days (National, Family, Mediterranean)</c:v>
                </c:pt>
                <c:pt idx="9">
                  <c:v>Live Music &amp; Concerts </c:v>
                </c:pt>
                <c:pt idx="10">
                  <c:v>Professional Evening shows </c:v>
                </c:pt>
                <c:pt idx="11">
                  <c:v>Animation in Russian </c:v>
                </c:pt>
              </c:strCache>
            </c:strRef>
          </c:cat>
          <c:val>
            <c:numRef>
              <c:f>'Уровень использования сервисов'!$D$5:$D$16</c:f>
              <c:numCache>
                <c:formatCode>0%</c:formatCode>
                <c:ptCount val="12"/>
                <c:pt idx="0">
                  <c:v>0.38461538461538469</c:v>
                </c:pt>
                <c:pt idx="1">
                  <c:v>0.30232558139534882</c:v>
                </c:pt>
                <c:pt idx="2">
                  <c:v>0.62307692307692308</c:v>
                </c:pt>
                <c:pt idx="3">
                  <c:v>0.43076923076923079</c:v>
                </c:pt>
                <c:pt idx="4">
                  <c:v>0.35658914728682167</c:v>
                </c:pt>
                <c:pt idx="5">
                  <c:v>0.66153846153846141</c:v>
                </c:pt>
                <c:pt idx="6">
                  <c:v>0.35384615384615387</c:v>
                </c:pt>
                <c:pt idx="7">
                  <c:v>0.34615384615384615</c:v>
                </c:pt>
                <c:pt idx="8">
                  <c:v>0.1076923076923077</c:v>
                </c:pt>
                <c:pt idx="9">
                  <c:v>4.6153846153846156E-2</c:v>
                </c:pt>
                <c:pt idx="10">
                  <c:v>3.0769230769230771E-2</c:v>
                </c:pt>
                <c:pt idx="11">
                  <c:v>2.3076923076923078E-2</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сервисов'!$A$5:$A$16</c:f>
              <c:strCache>
                <c:ptCount val="12"/>
                <c:pt idx="0">
                  <c:v>Master class on hairstyles</c:v>
                </c:pt>
                <c:pt idx="1">
                  <c:v>Master-class on creation of origami</c:v>
                </c:pt>
                <c:pt idx="2">
                  <c:v>Dance Lessons (zumba, latina, cha-cha-cha)</c:v>
                </c:pt>
                <c:pt idx="3">
                  <c:v>Master-class on mobile photography</c:v>
                </c:pt>
                <c:pt idx="4">
                  <c:v>Turkish Lessons </c:v>
                </c:pt>
                <c:pt idx="5">
                  <c:v>Disco</c:v>
                </c:pt>
                <c:pt idx="6">
                  <c:v>Culinary master class</c:v>
                </c:pt>
                <c:pt idx="7">
                  <c:v>Master class on cocktail making</c:v>
                </c:pt>
                <c:pt idx="8">
                  <c:v>Theme Days (National, Family, Mediterranean)</c:v>
                </c:pt>
                <c:pt idx="9">
                  <c:v>Live Music &amp; Concerts </c:v>
                </c:pt>
                <c:pt idx="10">
                  <c:v>Professional Evening shows </c:v>
                </c:pt>
                <c:pt idx="11">
                  <c:v>Animation in Russian </c:v>
                </c:pt>
              </c:strCache>
            </c:strRef>
          </c:cat>
          <c:val>
            <c:numRef>
              <c:f>'Уровень использования сервисов'!$E$5:$E$16</c:f>
              <c:numCache>
                <c:formatCode>0%</c:formatCode>
                <c:ptCount val="12"/>
                <c:pt idx="0">
                  <c:v>2.3076923076923078E-2</c:v>
                </c:pt>
                <c:pt idx="1">
                  <c:v>7.7519379844961248E-3</c:v>
                </c:pt>
                <c:pt idx="2">
                  <c:v>5.3846153846153849E-2</c:v>
                </c:pt>
                <c:pt idx="3">
                  <c:v>2.3076923076923078E-2</c:v>
                </c:pt>
                <c:pt idx="4">
                  <c:v>3.875968992248062E-2</c:v>
                </c:pt>
                <c:pt idx="5">
                  <c:v>1.5384615384615385E-2</c:v>
                </c:pt>
                <c:pt idx="6">
                  <c:v>3.8461538461538464E-2</c:v>
                </c:pt>
                <c:pt idx="7">
                  <c:v>2.3076923076923078E-2</c:v>
                </c:pt>
                <c:pt idx="8">
                  <c:v>7.6923076923076927E-3</c:v>
                </c:pt>
                <c:pt idx="9">
                  <c:v>7.6923076923076927E-3</c:v>
                </c:pt>
                <c:pt idx="10">
                  <c:v>7.6923076923076927E-3</c:v>
                </c:pt>
                <c:pt idx="11">
                  <c:v>7.6923076923076927E-3</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сервисов'!$A$5:$A$16</c:f>
              <c:strCache>
                <c:ptCount val="12"/>
                <c:pt idx="0">
                  <c:v>Master class on hairstyles</c:v>
                </c:pt>
                <c:pt idx="1">
                  <c:v>Master-class on creation of origami</c:v>
                </c:pt>
                <c:pt idx="2">
                  <c:v>Dance Lessons (zumba, latina, cha-cha-cha)</c:v>
                </c:pt>
                <c:pt idx="3">
                  <c:v>Master-class on mobile photography</c:v>
                </c:pt>
                <c:pt idx="4">
                  <c:v>Turkish Lessons </c:v>
                </c:pt>
                <c:pt idx="5">
                  <c:v>Disco</c:v>
                </c:pt>
                <c:pt idx="6">
                  <c:v>Culinary master class</c:v>
                </c:pt>
                <c:pt idx="7">
                  <c:v>Master class on cocktail making</c:v>
                </c:pt>
                <c:pt idx="8">
                  <c:v>Theme Days (National, Family, Mediterranean)</c:v>
                </c:pt>
                <c:pt idx="9">
                  <c:v>Live Music &amp; Concerts </c:v>
                </c:pt>
                <c:pt idx="10">
                  <c:v>Professional Evening shows </c:v>
                </c:pt>
                <c:pt idx="11">
                  <c:v>Animation in Russian </c:v>
                </c:pt>
              </c:strCache>
            </c:strRef>
          </c:cat>
          <c:val>
            <c:numRef>
              <c:f>'Уровень использования сервисов'!$F$5:$F$16</c:f>
              <c:numCache>
                <c:formatCode>0%</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9078133771238605"/>
          <c:y val="9.4063780899396529E-3"/>
          <c:w val="0.58615754354960614"/>
          <c:h val="0.88194611700739833"/>
        </c:manualLayout>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сервисов'!$A$5:$A$31</c:f>
              <c:strCache>
                <c:ptCount val="27"/>
                <c:pt idx="0">
                  <c:v>Professional Wellness &amp; Fitness Trainers</c:v>
                </c:pt>
                <c:pt idx="1">
                  <c:v>20% discount for water sport</c:v>
                </c:pt>
                <c:pt idx="2">
                  <c:v>Cardio</c:v>
                </c:pt>
                <c:pt idx="3">
                  <c:v>Morning Gym </c:v>
                </c:pt>
                <c:pt idx="4">
                  <c:v>Stretching </c:v>
                </c:pt>
                <c:pt idx="5">
                  <c:v>Air Gun </c:v>
                </c:pt>
                <c:pt idx="6">
                  <c:v>15% discount for SPA </c:v>
                </c:pt>
                <c:pt idx="7">
                  <c:v>Pilates</c:v>
                </c:pt>
                <c:pt idx="8">
                  <c:v>Archery</c:v>
                </c:pt>
                <c:pt idx="9">
                  <c:v>Step-aerobic</c:v>
                </c:pt>
                <c:pt idx="10">
                  <c:v>Coffee Game</c:v>
                </c:pt>
                <c:pt idx="11">
                  <c:v>Tennis </c:v>
                </c:pt>
                <c:pt idx="12">
                  <c:v>Yoga</c:v>
                </c:pt>
                <c:pt idx="13">
                  <c:v>Sea aqua aerobic</c:v>
                </c:pt>
                <c:pt idx="14">
                  <c:v>Aerobica </c:v>
                </c:pt>
                <c:pt idx="15">
                  <c:v>Paid SPA center services </c:v>
                </c:pt>
                <c:pt idx="16">
                  <c:v>Club Dance</c:v>
                </c:pt>
                <c:pt idx="17">
                  <c:v>Sport Academy for Kids </c:v>
                </c:pt>
                <c:pt idx="18">
                  <c:v>Beach Volleyball</c:v>
                </c:pt>
                <c:pt idx="19">
                  <c:v>Bocce </c:v>
                </c:pt>
                <c:pt idx="20">
                  <c:v>Table tennis</c:v>
                </c:pt>
                <c:pt idx="21">
                  <c:v>Pool Game</c:v>
                </c:pt>
                <c:pt idx="22">
                  <c:v>Water Polo</c:v>
                </c:pt>
                <c:pt idx="23">
                  <c:v>Darts </c:v>
                </c:pt>
                <c:pt idx="24">
                  <c:v>Olympic Games </c:v>
                </c:pt>
                <c:pt idx="25">
                  <c:v>Aqua-aerobic </c:v>
                </c:pt>
                <c:pt idx="26">
                  <c:v>Free  SPA services: hamam, sauna </c:v>
                </c:pt>
              </c:strCache>
            </c:strRef>
          </c:cat>
          <c:val>
            <c:numRef>
              <c:f>'Уровень использования сервисов'!$B$5:$B$31</c:f>
              <c:numCache>
                <c:formatCode>0%</c:formatCode>
                <c:ptCount val="27"/>
                <c:pt idx="0">
                  <c:v>1.550387596899225E-2</c:v>
                </c:pt>
                <c:pt idx="1">
                  <c:v>0.14615384615384616</c:v>
                </c:pt>
                <c:pt idx="2">
                  <c:v>0.16923076923076924</c:v>
                </c:pt>
                <c:pt idx="3">
                  <c:v>0.18461538461538463</c:v>
                </c:pt>
                <c:pt idx="4">
                  <c:v>0.18461538461538463</c:v>
                </c:pt>
                <c:pt idx="5">
                  <c:v>0.203125</c:v>
                </c:pt>
                <c:pt idx="6">
                  <c:v>0.2421875</c:v>
                </c:pt>
                <c:pt idx="7">
                  <c:v>0.25384615384615383</c:v>
                </c:pt>
                <c:pt idx="8">
                  <c:v>0.25384615384615383</c:v>
                </c:pt>
                <c:pt idx="9">
                  <c:v>0.25384615384615383</c:v>
                </c:pt>
                <c:pt idx="10">
                  <c:v>0.26923076923076927</c:v>
                </c:pt>
                <c:pt idx="11">
                  <c:v>0.27692307692307694</c:v>
                </c:pt>
                <c:pt idx="12">
                  <c:v>0.3</c:v>
                </c:pt>
                <c:pt idx="13">
                  <c:v>0.30769230769230771</c:v>
                </c:pt>
                <c:pt idx="14">
                  <c:v>0.33076923076923076</c:v>
                </c:pt>
                <c:pt idx="15">
                  <c:v>0.34108527131782951</c:v>
                </c:pt>
                <c:pt idx="16">
                  <c:v>0.37692307692307692</c:v>
                </c:pt>
                <c:pt idx="17">
                  <c:v>0.37692307692307692</c:v>
                </c:pt>
                <c:pt idx="18">
                  <c:v>0.39534883720930236</c:v>
                </c:pt>
                <c:pt idx="19">
                  <c:v>0.4</c:v>
                </c:pt>
                <c:pt idx="20">
                  <c:v>0.40000000000000008</c:v>
                </c:pt>
                <c:pt idx="21">
                  <c:v>0.41538461538461541</c:v>
                </c:pt>
                <c:pt idx="22">
                  <c:v>0.42307692307692313</c:v>
                </c:pt>
                <c:pt idx="23">
                  <c:v>0.43076923076923079</c:v>
                </c:pt>
                <c:pt idx="24">
                  <c:v>0.43076923076923085</c:v>
                </c:pt>
                <c:pt idx="25">
                  <c:v>0.49999999999999994</c:v>
                </c:pt>
                <c:pt idx="26">
                  <c:v>0.51162790697674421</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сервисов'!$A$5:$A$31</c:f>
              <c:strCache>
                <c:ptCount val="27"/>
                <c:pt idx="0">
                  <c:v>Professional Wellness &amp; Fitness Trainers</c:v>
                </c:pt>
                <c:pt idx="1">
                  <c:v>20% discount for water sport</c:v>
                </c:pt>
                <c:pt idx="2">
                  <c:v>Cardio</c:v>
                </c:pt>
                <c:pt idx="3">
                  <c:v>Morning Gym </c:v>
                </c:pt>
                <c:pt idx="4">
                  <c:v>Stretching </c:v>
                </c:pt>
                <c:pt idx="5">
                  <c:v>Air Gun </c:v>
                </c:pt>
                <c:pt idx="6">
                  <c:v>15% discount for SPA </c:v>
                </c:pt>
                <c:pt idx="7">
                  <c:v>Pilates</c:v>
                </c:pt>
                <c:pt idx="8">
                  <c:v>Archery</c:v>
                </c:pt>
                <c:pt idx="9">
                  <c:v>Step-aerobic</c:v>
                </c:pt>
                <c:pt idx="10">
                  <c:v>Coffee Game</c:v>
                </c:pt>
                <c:pt idx="11">
                  <c:v>Tennis </c:v>
                </c:pt>
                <c:pt idx="12">
                  <c:v>Yoga</c:v>
                </c:pt>
                <c:pt idx="13">
                  <c:v>Sea aqua aerobic</c:v>
                </c:pt>
                <c:pt idx="14">
                  <c:v>Aerobica </c:v>
                </c:pt>
                <c:pt idx="15">
                  <c:v>Paid SPA center services </c:v>
                </c:pt>
                <c:pt idx="16">
                  <c:v>Club Dance</c:v>
                </c:pt>
                <c:pt idx="17">
                  <c:v>Sport Academy for Kids </c:v>
                </c:pt>
                <c:pt idx="18">
                  <c:v>Beach Volleyball</c:v>
                </c:pt>
                <c:pt idx="19">
                  <c:v>Bocce </c:v>
                </c:pt>
                <c:pt idx="20">
                  <c:v>Table tennis</c:v>
                </c:pt>
                <c:pt idx="21">
                  <c:v>Pool Game</c:v>
                </c:pt>
                <c:pt idx="22">
                  <c:v>Water Polo</c:v>
                </c:pt>
                <c:pt idx="23">
                  <c:v>Darts </c:v>
                </c:pt>
                <c:pt idx="24">
                  <c:v>Olympic Games </c:v>
                </c:pt>
                <c:pt idx="25">
                  <c:v>Aqua-aerobic </c:v>
                </c:pt>
                <c:pt idx="26">
                  <c:v>Free  SPA services: hamam, sauna </c:v>
                </c:pt>
              </c:strCache>
            </c:strRef>
          </c:cat>
          <c:val>
            <c:numRef>
              <c:f>'Уровень использования сервисов'!$C$5:$C$31</c:f>
              <c:numCache>
                <c:formatCode>0%</c:formatCode>
                <c:ptCount val="27"/>
                <c:pt idx="0">
                  <c:v>0.7441860465116279</c:v>
                </c:pt>
                <c:pt idx="1">
                  <c:v>0.53076923076923077</c:v>
                </c:pt>
                <c:pt idx="2">
                  <c:v>0.16923076923076924</c:v>
                </c:pt>
                <c:pt idx="3">
                  <c:v>6.1538461538461542E-2</c:v>
                </c:pt>
                <c:pt idx="4">
                  <c:v>0.15384615384615385</c:v>
                </c:pt>
                <c:pt idx="5">
                  <c:v>0.4375</c:v>
                </c:pt>
                <c:pt idx="6">
                  <c:v>0.34375</c:v>
                </c:pt>
                <c:pt idx="7">
                  <c:v>0.1</c:v>
                </c:pt>
                <c:pt idx="8">
                  <c:v>0.26153846153846155</c:v>
                </c:pt>
                <c:pt idx="9">
                  <c:v>0.17692307692307693</c:v>
                </c:pt>
                <c:pt idx="10">
                  <c:v>0.2153846153846154</c:v>
                </c:pt>
                <c:pt idx="11">
                  <c:v>4.6153846153846156E-2</c:v>
                </c:pt>
                <c:pt idx="12">
                  <c:v>7.6923076923076927E-2</c:v>
                </c:pt>
                <c:pt idx="13">
                  <c:v>5.3846153846153849E-2</c:v>
                </c:pt>
                <c:pt idx="14">
                  <c:v>5.3846153846153849E-2</c:v>
                </c:pt>
                <c:pt idx="15">
                  <c:v>2.3255813953488372E-2</c:v>
                </c:pt>
                <c:pt idx="16">
                  <c:v>0.1</c:v>
                </c:pt>
                <c:pt idx="17">
                  <c:v>0.26923076923076922</c:v>
                </c:pt>
                <c:pt idx="18">
                  <c:v>3.1007751937984499E-2</c:v>
                </c:pt>
                <c:pt idx="19">
                  <c:v>9.2307692307692313E-2</c:v>
                </c:pt>
                <c:pt idx="20">
                  <c:v>3.0769230769230771E-2</c:v>
                </c:pt>
                <c:pt idx="21">
                  <c:v>7.6923076923076927E-2</c:v>
                </c:pt>
                <c:pt idx="22">
                  <c:v>2.3076923076923078E-2</c:v>
                </c:pt>
                <c:pt idx="23">
                  <c:v>0.11538461538461538</c:v>
                </c:pt>
                <c:pt idx="24">
                  <c:v>9.2307692307692313E-2</c:v>
                </c:pt>
                <c:pt idx="25">
                  <c:v>1.5384615384615385E-2</c:v>
                </c:pt>
                <c:pt idx="26">
                  <c:v>3.1007751937984499E-2</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сервисов'!$A$5:$A$31</c:f>
              <c:strCache>
                <c:ptCount val="27"/>
                <c:pt idx="0">
                  <c:v>Professional Wellness &amp; Fitness Trainers</c:v>
                </c:pt>
                <c:pt idx="1">
                  <c:v>20% discount for water sport</c:v>
                </c:pt>
                <c:pt idx="2">
                  <c:v>Cardio</c:v>
                </c:pt>
                <c:pt idx="3">
                  <c:v>Morning Gym </c:v>
                </c:pt>
                <c:pt idx="4">
                  <c:v>Stretching </c:v>
                </c:pt>
                <c:pt idx="5">
                  <c:v>Air Gun </c:v>
                </c:pt>
                <c:pt idx="6">
                  <c:v>15% discount for SPA </c:v>
                </c:pt>
                <c:pt idx="7">
                  <c:v>Pilates</c:v>
                </c:pt>
                <c:pt idx="8">
                  <c:v>Archery</c:v>
                </c:pt>
                <c:pt idx="9">
                  <c:v>Step-aerobic</c:v>
                </c:pt>
                <c:pt idx="10">
                  <c:v>Coffee Game</c:v>
                </c:pt>
                <c:pt idx="11">
                  <c:v>Tennis </c:v>
                </c:pt>
                <c:pt idx="12">
                  <c:v>Yoga</c:v>
                </c:pt>
                <c:pt idx="13">
                  <c:v>Sea aqua aerobic</c:v>
                </c:pt>
                <c:pt idx="14">
                  <c:v>Aerobica </c:v>
                </c:pt>
                <c:pt idx="15">
                  <c:v>Paid SPA center services </c:v>
                </c:pt>
                <c:pt idx="16">
                  <c:v>Club Dance</c:v>
                </c:pt>
                <c:pt idx="17">
                  <c:v>Sport Academy for Kids </c:v>
                </c:pt>
                <c:pt idx="18">
                  <c:v>Beach Volleyball</c:v>
                </c:pt>
                <c:pt idx="19">
                  <c:v>Bocce </c:v>
                </c:pt>
                <c:pt idx="20">
                  <c:v>Table tennis</c:v>
                </c:pt>
                <c:pt idx="21">
                  <c:v>Pool Game</c:v>
                </c:pt>
                <c:pt idx="22">
                  <c:v>Water Polo</c:v>
                </c:pt>
                <c:pt idx="23">
                  <c:v>Darts </c:v>
                </c:pt>
                <c:pt idx="24">
                  <c:v>Olympic Games </c:v>
                </c:pt>
                <c:pt idx="25">
                  <c:v>Aqua-aerobic </c:v>
                </c:pt>
                <c:pt idx="26">
                  <c:v>Free  SPA services: hamam, sauna </c:v>
                </c:pt>
              </c:strCache>
            </c:strRef>
          </c:cat>
          <c:val>
            <c:numRef>
              <c:f>'Уровень использования сервисов'!$D$5:$D$31</c:f>
              <c:numCache>
                <c:formatCode>0%</c:formatCode>
                <c:ptCount val="27"/>
                <c:pt idx="0">
                  <c:v>0.23255813953488372</c:v>
                </c:pt>
                <c:pt idx="1">
                  <c:v>0.32307692307692304</c:v>
                </c:pt>
                <c:pt idx="2">
                  <c:v>0.61538461538461542</c:v>
                </c:pt>
                <c:pt idx="3">
                  <c:v>0.43846153846153846</c:v>
                </c:pt>
                <c:pt idx="4">
                  <c:v>0.62307692307692308</c:v>
                </c:pt>
                <c:pt idx="5">
                  <c:v>0.34375</c:v>
                </c:pt>
                <c:pt idx="6">
                  <c:v>0.4140625</c:v>
                </c:pt>
                <c:pt idx="7">
                  <c:v>0.61538461538461542</c:v>
                </c:pt>
                <c:pt idx="8">
                  <c:v>0.47692307692307695</c:v>
                </c:pt>
                <c:pt idx="9">
                  <c:v>0.56153846153846154</c:v>
                </c:pt>
                <c:pt idx="10">
                  <c:v>0.50769230769230766</c:v>
                </c:pt>
                <c:pt idx="11">
                  <c:v>0.67692307692307696</c:v>
                </c:pt>
                <c:pt idx="12">
                  <c:v>0.57692307692307687</c:v>
                </c:pt>
                <c:pt idx="13">
                  <c:v>0.62307692307692308</c:v>
                </c:pt>
                <c:pt idx="14">
                  <c:v>0.53846153846153844</c:v>
                </c:pt>
                <c:pt idx="15">
                  <c:v>0.63565891472868219</c:v>
                </c:pt>
                <c:pt idx="16">
                  <c:v>0.50769230769230766</c:v>
                </c:pt>
                <c:pt idx="17">
                  <c:v>0.35384615384615387</c:v>
                </c:pt>
                <c:pt idx="18">
                  <c:v>0.55813953488372092</c:v>
                </c:pt>
                <c:pt idx="19">
                  <c:v>0.48461538461538461</c:v>
                </c:pt>
                <c:pt idx="20">
                  <c:v>0.56923076923076921</c:v>
                </c:pt>
                <c:pt idx="21">
                  <c:v>0.5</c:v>
                </c:pt>
                <c:pt idx="22">
                  <c:v>0.5461538461538461</c:v>
                </c:pt>
                <c:pt idx="23">
                  <c:v>0.45384615384615384</c:v>
                </c:pt>
                <c:pt idx="24">
                  <c:v>0.46923076923076917</c:v>
                </c:pt>
                <c:pt idx="25">
                  <c:v>0.46153846153846151</c:v>
                </c:pt>
                <c:pt idx="26">
                  <c:v>0.44961240310077522</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сервисов'!$A$5:$A$31</c:f>
              <c:strCache>
                <c:ptCount val="27"/>
                <c:pt idx="0">
                  <c:v>Professional Wellness &amp; Fitness Trainers</c:v>
                </c:pt>
                <c:pt idx="1">
                  <c:v>20% discount for water sport</c:v>
                </c:pt>
                <c:pt idx="2">
                  <c:v>Cardio</c:v>
                </c:pt>
                <c:pt idx="3">
                  <c:v>Morning Gym </c:v>
                </c:pt>
                <c:pt idx="4">
                  <c:v>Stretching </c:v>
                </c:pt>
                <c:pt idx="5">
                  <c:v>Air Gun </c:v>
                </c:pt>
                <c:pt idx="6">
                  <c:v>15% discount for SPA </c:v>
                </c:pt>
                <c:pt idx="7">
                  <c:v>Pilates</c:v>
                </c:pt>
                <c:pt idx="8">
                  <c:v>Archery</c:v>
                </c:pt>
                <c:pt idx="9">
                  <c:v>Step-aerobic</c:v>
                </c:pt>
                <c:pt idx="10">
                  <c:v>Coffee Game</c:v>
                </c:pt>
                <c:pt idx="11">
                  <c:v>Tennis </c:v>
                </c:pt>
                <c:pt idx="12">
                  <c:v>Yoga</c:v>
                </c:pt>
                <c:pt idx="13">
                  <c:v>Sea aqua aerobic</c:v>
                </c:pt>
                <c:pt idx="14">
                  <c:v>Aerobica </c:v>
                </c:pt>
                <c:pt idx="15">
                  <c:v>Paid SPA center services </c:v>
                </c:pt>
                <c:pt idx="16">
                  <c:v>Club Dance</c:v>
                </c:pt>
                <c:pt idx="17">
                  <c:v>Sport Academy for Kids </c:v>
                </c:pt>
                <c:pt idx="18">
                  <c:v>Beach Volleyball</c:v>
                </c:pt>
                <c:pt idx="19">
                  <c:v>Bocce </c:v>
                </c:pt>
                <c:pt idx="20">
                  <c:v>Table tennis</c:v>
                </c:pt>
                <c:pt idx="21">
                  <c:v>Pool Game</c:v>
                </c:pt>
                <c:pt idx="22">
                  <c:v>Water Polo</c:v>
                </c:pt>
                <c:pt idx="23">
                  <c:v>Darts </c:v>
                </c:pt>
                <c:pt idx="24">
                  <c:v>Olympic Games </c:v>
                </c:pt>
                <c:pt idx="25">
                  <c:v>Aqua-aerobic </c:v>
                </c:pt>
                <c:pt idx="26">
                  <c:v>Free  SPA services: hamam, sauna </c:v>
                </c:pt>
              </c:strCache>
            </c:strRef>
          </c:cat>
          <c:val>
            <c:numRef>
              <c:f>'Уровень использования сервисов'!$E$5:$E$31</c:f>
              <c:numCache>
                <c:formatCode>0%</c:formatCode>
                <c:ptCount val="27"/>
                <c:pt idx="0">
                  <c:v>7.7519379844961248E-3</c:v>
                </c:pt>
                <c:pt idx="1">
                  <c:v>0</c:v>
                </c:pt>
                <c:pt idx="2">
                  <c:v>4.6153846153846156E-2</c:v>
                </c:pt>
                <c:pt idx="3">
                  <c:v>0.31538461538461537</c:v>
                </c:pt>
                <c:pt idx="4">
                  <c:v>3.8461538461538464E-2</c:v>
                </c:pt>
                <c:pt idx="5">
                  <c:v>1.5625E-2</c:v>
                </c:pt>
                <c:pt idx="6">
                  <c:v>0</c:v>
                </c:pt>
                <c:pt idx="7">
                  <c:v>3.0769230769230771E-2</c:v>
                </c:pt>
                <c:pt idx="8">
                  <c:v>7.6923076923076927E-3</c:v>
                </c:pt>
                <c:pt idx="9">
                  <c:v>7.6923076923076927E-3</c:v>
                </c:pt>
                <c:pt idx="10">
                  <c:v>7.6923076923076927E-3</c:v>
                </c:pt>
                <c:pt idx="11">
                  <c:v>0</c:v>
                </c:pt>
                <c:pt idx="12">
                  <c:v>4.6153846153846156E-2</c:v>
                </c:pt>
                <c:pt idx="13">
                  <c:v>1.5384615384615385E-2</c:v>
                </c:pt>
                <c:pt idx="14">
                  <c:v>7.6923076923076927E-2</c:v>
                </c:pt>
                <c:pt idx="15">
                  <c:v>0</c:v>
                </c:pt>
                <c:pt idx="16">
                  <c:v>1.5384615384615385E-2</c:v>
                </c:pt>
                <c:pt idx="17">
                  <c:v>0</c:v>
                </c:pt>
                <c:pt idx="18">
                  <c:v>1.550387596899225E-2</c:v>
                </c:pt>
                <c:pt idx="19">
                  <c:v>2.3076923076923078E-2</c:v>
                </c:pt>
                <c:pt idx="20">
                  <c:v>0</c:v>
                </c:pt>
                <c:pt idx="21">
                  <c:v>7.6923076923076927E-3</c:v>
                </c:pt>
                <c:pt idx="22">
                  <c:v>7.6923076923076927E-3</c:v>
                </c:pt>
                <c:pt idx="23">
                  <c:v>0</c:v>
                </c:pt>
                <c:pt idx="24">
                  <c:v>7.6923076923076927E-3</c:v>
                </c:pt>
                <c:pt idx="25">
                  <c:v>2.3076923076923078E-2</c:v>
                </c:pt>
                <c:pt idx="26">
                  <c:v>7.7519379844961248E-3</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сервисов'!$A$5:$A$31</c:f>
              <c:strCache>
                <c:ptCount val="27"/>
                <c:pt idx="0">
                  <c:v>Professional Wellness &amp; Fitness Trainers</c:v>
                </c:pt>
                <c:pt idx="1">
                  <c:v>20% discount for water sport</c:v>
                </c:pt>
                <c:pt idx="2">
                  <c:v>Cardio</c:v>
                </c:pt>
                <c:pt idx="3">
                  <c:v>Morning Gym </c:v>
                </c:pt>
                <c:pt idx="4">
                  <c:v>Stretching </c:v>
                </c:pt>
                <c:pt idx="5">
                  <c:v>Air Gun </c:v>
                </c:pt>
                <c:pt idx="6">
                  <c:v>15% discount for SPA </c:v>
                </c:pt>
                <c:pt idx="7">
                  <c:v>Pilates</c:v>
                </c:pt>
                <c:pt idx="8">
                  <c:v>Archery</c:v>
                </c:pt>
                <c:pt idx="9">
                  <c:v>Step-aerobic</c:v>
                </c:pt>
                <c:pt idx="10">
                  <c:v>Coffee Game</c:v>
                </c:pt>
                <c:pt idx="11">
                  <c:v>Tennis </c:v>
                </c:pt>
                <c:pt idx="12">
                  <c:v>Yoga</c:v>
                </c:pt>
                <c:pt idx="13">
                  <c:v>Sea aqua aerobic</c:v>
                </c:pt>
                <c:pt idx="14">
                  <c:v>Aerobica </c:v>
                </c:pt>
                <c:pt idx="15">
                  <c:v>Paid SPA center services </c:v>
                </c:pt>
                <c:pt idx="16">
                  <c:v>Club Dance</c:v>
                </c:pt>
                <c:pt idx="17">
                  <c:v>Sport Academy for Kids </c:v>
                </c:pt>
                <c:pt idx="18">
                  <c:v>Beach Volleyball</c:v>
                </c:pt>
                <c:pt idx="19">
                  <c:v>Bocce </c:v>
                </c:pt>
                <c:pt idx="20">
                  <c:v>Table tennis</c:v>
                </c:pt>
                <c:pt idx="21">
                  <c:v>Pool Game</c:v>
                </c:pt>
                <c:pt idx="22">
                  <c:v>Water Polo</c:v>
                </c:pt>
                <c:pt idx="23">
                  <c:v>Darts </c:v>
                </c:pt>
                <c:pt idx="24">
                  <c:v>Olympic Games </c:v>
                </c:pt>
                <c:pt idx="25">
                  <c:v>Aqua-aerobic </c:v>
                </c:pt>
                <c:pt idx="26">
                  <c:v>Free  SPA services: hamam, sauna </c:v>
                </c:pt>
              </c:strCache>
            </c:strRef>
          </c:cat>
          <c:val>
            <c:numRef>
              <c:f>'Уровень использования сервисов'!$F$5:$F$31</c:f>
              <c:numCache>
                <c:formatCode>0%</c:formatCode>
                <c:ptCount val="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сервисов'!$A$5:$A$13</c:f>
              <c:strCache>
                <c:ptCount val="9"/>
                <c:pt idx="0">
                  <c:v>Free inventory</c:v>
                </c:pt>
                <c:pt idx="1">
                  <c:v>Mother Corner </c:v>
                </c:pt>
                <c:pt idx="2">
                  <c:v>Fishing for children </c:v>
                </c:pt>
                <c:pt idx="3">
                  <c:v>Kids buffet Toucan </c:v>
                </c:pt>
                <c:pt idx="4">
                  <c:v>Toucan baby with a washing car </c:v>
                </c:pt>
                <c:pt idx="5">
                  <c:v>Video with children before the mini disco </c:v>
                </c:pt>
                <c:pt idx="6">
                  <c:v>Club Toucan </c:v>
                </c:pt>
                <c:pt idx="7">
                  <c:v>Animator's work</c:v>
                </c:pt>
                <c:pt idx="8">
                  <c:v>Mini disco and evening programs </c:v>
                </c:pt>
              </c:strCache>
            </c:strRef>
          </c:cat>
          <c:val>
            <c:numRef>
              <c:f>'Уровень использования сервисов'!$B$5:$B$13</c:f>
              <c:numCache>
                <c:formatCode>0%</c:formatCode>
                <c:ptCount val="9"/>
                <c:pt idx="0">
                  <c:v>0.16867469879518071</c:v>
                </c:pt>
                <c:pt idx="1">
                  <c:v>0.20481927710843373</c:v>
                </c:pt>
                <c:pt idx="2">
                  <c:v>0.26829268292682928</c:v>
                </c:pt>
                <c:pt idx="3">
                  <c:v>0.53012048192771088</c:v>
                </c:pt>
                <c:pt idx="4">
                  <c:v>0.68493150684931503</c:v>
                </c:pt>
                <c:pt idx="5">
                  <c:v>0.83132530120481929</c:v>
                </c:pt>
                <c:pt idx="6">
                  <c:v>0.91566265060240959</c:v>
                </c:pt>
                <c:pt idx="7">
                  <c:v>0.95180722891566261</c:v>
                </c:pt>
                <c:pt idx="8">
                  <c:v>0.97590361445783136</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сервисов'!$A$5:$A$13</c:f>
              <c:strCache>
                <c:ptCount val="9"/>
                <c:pt idx="0">
                  <c:v>Free inventory</c:v>
                </c:pt>
                <c:pt idx="1">
                  <c:v>Mother Corner </c:v>
                </c:pt>
                <c:pt idx="2">
                  <c:v>Fishing for children </c:v>
                </c:pt>
                <c:pt idx="3">
                  <c:v>Kids buffet Toucan </c:v>
                </c:pt>
                <c:pt idx="4">
                  <c:v>Toucan baby with a washing car </c:v>
                </c:pt>
                <c:pt idx="5">
                  <c:v>Video with children before the mini disco </c:v>
                </c:pt>
                <c:pt idx="6">
                  <c:v>Club Toucan </c:v>
                </c:pt>
                <c:pt idx="7">
                  <c:v>Animator's work</c:v>
                </c:pt>
                <c:pt idx="8">
                  <c:v>Mini disco and evening programs </c:v>
                </c:pt>
              </c:strCache>
            </c:strRef>
          </c:cat>
          <c:val>
            <c:numRef>
              <c:f>'Уровень использования сервисов'!$C$5:$C$13</c:f>
              <c:numCache>
                <c:formatCode>0%</c:formatCode>
                <c:ptCount val="9"/>
                <c:pt idx="0">
                  <c:v>0.10843373493975904</c:v>
                </c:pt>
                <c:pt idx="1">
                  <c:v>0.20481927710843373</c:v>
                </c:pt>
                <c:pt idx="2">
                  <c:v>0.42682926829268292</c:v>
                </c:pt>
                <c:pt idx="3">
                  <c:v>2.4096385542168676E-2</c:v>
                </c:pt>
                <c:pt idx="4">
                  <c:v>0</c:v>
                </c:pt>
                <c:pt idx="5">
                  <c:v>3.614457831325301E-2</c:v>
                </c:pt>
                <c:pt idx="6">
                  <c:v>0</c:v>
                </c:pt>
                <c:pt idx="7">
                  <c:v>0</c:v>
                </c:pt>
                <c:pt idx="8">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сервисов'!$A$5:$A$13</c:f>
              <c:strCache>
                <c:ptCount val="9"/>
                <c:pt idx="0">
                  <c:v>Free inventory</c:v>
                </c:pt>
                <c:pt idx="1">
                  <c:v>Mother Corner </c:v>
                </c:pt>
                <c:pt idx="2">
                  <c:v>Fishing for children </c:v>
                </c:pt>
                <c:pt idx="3">
                  <c:v>Kids buffet Toucan </c:v>
                </c:pt>
                <c:pt idx="4">
                  <c:v>Toucan baby with a washing car </c:v>
                </c:pt>
                <c:pt idx="5">
                  <c:v>Video with children before the mini disco </c:v>
                </c:pt>
                <c:pt idx="6">
                  <c:v>Club Toucan </c:v>
                </c:pt>
                <c:pt idx="7">
                  <c:v>Animator's work</c:v>
                </c:pt>
                <c:pt idx="8">
                  <c:v>Mini disco and evening programs </c:v>
                </c:pt>
              </c:strCache>
            </c:strRef>
          </c:cat>
          <c:val>
            <c:numRef>
              <c:f>'Уровень использования сервисов'!$D$5:$D$13</c:f>
              <c:numCache>
                <c:formatCode>0%</c:formatCode>
                <c:ptCount val="9"/>
                <c:pt idx="0">
                  <c:v>0.72289156626506024</c:v>
                </c:pt>
                <c:pt idx="1">
                  <c:v>0.59036144578313254</c:v>
                </c:pt>
                <c:pt idx="2">
                  <c:v>0.29268292682926828</c:v>
                </c:pt>
                <c:pt idx="3">
                  <c:v>0.44578313253012047</c:v>
                </c:pt>
                <c:pt idx="4">
                  <c:v>0.31506849315068491</c:v>
                </c:pt>
                <c:pt idx="5">
                  <c:v>0.10843373493975904</c:v>
                </c:pt>
                <c:pt idx="6">
                  <c:v>8.4337349397590355E-2</c:v>
                </c:pt>
                <c:pt idx="7">
                  <c:v>4.8192771084337352E-2</c:v>
                </c:pt>
                <c:pt idx="8">
                  <c:v>2.4096385542168676E-2</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сервисов'!$A$5:$A$13</c:f>
              <c:strCache>
                <c:ptCount val="9"/>
                <c:pt idx="0">
                  <c:v>Free inventory</c:v>
                </c:pt>
                <c:pt idx="1">
                  <c:v>Mother Corner </c:v>
                </c:pt>
                <c:pt idx="2">
                  <c:v>Fishing for children </c:v>
                </c:pt>
                <c:pt idx="3">
                  <c:v>Kids buffet Toucan </c:v>
                </c:pt>
                <c:pt idx="4">
                  <c:v>Toucan baby with a washing car </c:v>
                </c:pt>
                <c:pt idx="5">
                  <c:v>Video with children before the mini disco </c:v>
                </c:pt>
                <c:pt idx="6">
                  <c:v>Club Toucan </c:v>
                </c:pt>
                <c:pt idx="7">
                  <c:v>Animator's work</c:v>
                </c:pt>
                <c:pt idx="8">
                  <c:v>Mini disco and evening programs </c:v>
                </c:pt>
              </c:strCache>
            </c:strRef>
          </c:cat>
          <c:val>
            <c:numRef>
              <c:f>'Уровень использования сервисов'!$E$5:$E$13</c:f>
              <c:numCache>
                <c:formatCode>0%</c:formatCode>
                <c:ptCount val="9"/>
                <c:pt idx="0">
                  <c:v>0</c:v>
                </c:pt>
                <c:pt idx="1">
                  <c:v>0</c:v>
                </c:pt>
                <c:pt idx="2">
                  <c:v>1.2195121951219513E-2</c:v>
                </c:pt>
                <c:pt idx="3">
                  <c:v>0</c:v>
                </c:pt>
                <c:pt idx="4">
                  <c:v>0</c:v>
                </c:pt>
                <c:pt idx="5">
                  <c:v>2.4096385542168676E-2</c:v>
                </c:pt>
                <c:pt idx="6">
                  <c:v>0</c:v>
                </c:pt>
                <c:pt idx="7">
                  <c:v>0</c:v>
                </c:pt>
                <c:pt idx="8">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сервисов'!$A$5:$A$13</c:f>
              <c:strCache>
                <c:ptCount val="9"/>
                <c:pt idx="0">
                  <c:v>Free inventory</c:v>
                </c:pt>
                <c:pt idx="1">
                  <c:v>Mother Corner </c:v>
                </c:pt>
                <c:pt idx="2">
                  <c:v>Fishing for children </c:v>
                </c:pt>
                <c:pt idx="3">
                  <c:v>Kids buffet Toucan </c:v>
                </c:pt>
                <c:pt idx="4">
                  <c:v>Toucan baby with a washing car </c:v>
                </c:pt>
                <c:pt idx="5">
                  <c:v>Video with children before the mini disco </c:v>
                </c:pt>
                <c:pt idx="6">
                  <c:v>Club Toucan </c:v>
                </c:pt>
                <c:pt idx="7">
                  <c:v>Animator's work</c:v>
                </c:pt>
                <c:pt idx="8">
                  <c:v>Mini disco and evening programs </c:v>
                </c:pt>
              </c:strCache>
            </c:strRef>
          </c:cat>
          <c:val>
            <c:numRef>
              <c:f>'Уровень использования сервисов'!$F$5:$F$13</c:f>
              <c:numCache>
                <c:formatCode>0%</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сервисов'!$A$5:$A$19</c:f>
              <c:strCache>
                <c:ptCount val="15"/>
                <c:pt idx="0">
                  <c:v>A la carte restaurant: Fish</c:v>
                </c:pt>
                <c:pt idx="1">
                  <c:v>A la carte restaurant: Italian</c:v>
                </c:pt>
                <c:pt idx="2">
                  <c:v>Imported Alcohol ( 3 types) 24/7</c:v>
                </c:pt>
                <c:pt idx="3">
                  <c:v>Dessert Bar with Coffee, Tea, Desserts  </c:v>
                </c:pt>
                <c:pt idx="4">
                  <c:v>A la carte restaurant: National</c:v>
                </c:pt>
                <c:pt idx="5">
                  <c:v>Snack Bar Menu </c:v>
                </c:pt>
                <c:pt idx="6">
                  <c:v>Tea &amp; Coffee Set in the rooms </c:v>
                </c:pt>
                <c:pt idx="7">
                  <c:v>Russian / Ukrainian ТV channels </c:v>
                </c:pt>
                <c:pt idx="8">
                  <c:v>Fresh orange juice for breakfast</c:v>
                </c:pt>
                <c:pt idx="9">
                  <c:v>Pool Bar</c:v>
                </c:pt>
                <c:pt idx="10">
                  <c:v>Bathrobe &amp; Slippers for adults</c:v>
                </c:pt>
                <c:pt idx="11">
                  <c:v>Russian Menu, developed to meet the needs of adults and children</c:v>
                </c:pt>
                <c:pt idx="12">
                  <c:v>Ice Cream during the day </c:v>
                </c:pt>
                <c:pt idx="13">
                  <c:v>Mini Bar with soft drinks and with a water replenished</c:v>
                </c:pt>
                <c:pt idx="14">
                  <c:v>Wi-Fi in the hotel territory and in the rooms</c:v>
                </c:pt>
              </c:strCache>
            </c:strRef>
          </c:cat>
          <c:val>
            <c:numRef>
              <c:f>'Уровень использования сервисов'!$B$5:$B$19</c:f>
              <c:numCache>
                <c:formatCode>0%</c:formatCode>
                <c:ptCount val="15"/>
                <c:pt idx="0">
                  <c:v>0.25263157894736843</c:v>
                </c:pt>
                <c:pt idx="1">
                  <c:v>0.25263157894736843</c:v>
                </c:pt>
                <c:pt idx="2">
                  <c:v>0.47368421052631576</c:v>
                </c:pt>
                <c:pt idx="3">
                  <c:v>0.48421052631578954</c:v>
                </c:pt>
                <c:pt idx="4">
                  <c:v>0.58947368421052637</c:v>
                </c:pt>
                <c:pt idx="5">
                  <c:v>0.61052631578947369</c:v>
                </c:pt>
                <c:pt idx="6">
                  <c:v>0.66315789473684217</c:v>
                </c:pt>
                <c:pt idx="7">
                  <c:v>0.81052631578947376</c:v>
                </c:pt>
                <c:pt idx="8">
                  <c:v>0.82105263157894726</c:v>
                </c:pt>
                <c:pt idx="9">
                  <c:v>0.82105263157894737</c:v>
                </c:pt>
                <c:pt idx="10">
                  <c:v>0.89473684210526305</c:v>
                </c:pt>
                <c:pt idx="11">
                  <c:v>0.96842105263157885</c:v>
                </c:pt>
                <c:pt idx="12">
                  <c:v>0.96842105263157885</c:v>
                </c:pt>
                <c:pt idx="13">
                  <c:v>0.98947368421052628</c:v>
                </c:pt>
                <c:pt idx="14">
                  <c:v>0.99999999999999989</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сервисов'!$A$5:$A$19</c:f>
              <c:strCache>
                <c:ptCount val="15"/>
                <c:pt idx="0">
                  <c:v>A la carte restaurant: Fish</c:v>
                </c:pt>
                <c:pt idx="1">
                  <c:v>A la carte restaurant: Italian</c:v>
                </c:pt>
                <c:pt idx="2">
                  <c:v>Imported Alcohol ( 3 types) 24/7</c:v>
                </c:pt>
                <c:pt idx="3">
                  <c:v>Dessert Bar with Coffee, Tea, Desserts  </c:v>
                </c:pt>
                <c:pt idx="4">
                  <c:v>A la carte restaurant: National</c:v>
                </c:pt>
                <c:pt idx="5">
                  <c:v>Snack Bar Menu </c:v>
                </c:pt>
                <c:pt idx="6">
                  <c:v>Tea &amp; Coffee Set in the rooms </c:v>
                </c:pt>
                <c:pt idx="7">
                  <c:v>Russian / Ukrainian ТV channels </c:v>
                </c:pt>
                <c:pt idx="8">
                  <c:v>Fresh orange juice for breakfast</c:v>
                </c:pt>
                <c:pt idx="9">
                  <c:v>Pool Bar</c:v>
                </c:pt>
                <c:pt idx="10">
                  <c:v>Bathrobe &amp; Slippers for adults</c:v>
                </c:pt>
                <c:pt idx="11">
                  <c:v>Russian Menu, developed to meet the needs of adults and children</c:v>
                </c:pt>
                <c:pt idx="12">
                  <c:v>Ice Cream during the day </c:v>
                </c:pt>
                <c:pt idx="13">
                  <c:v>Mini Bar with soft drinks and with a water replenished</c:v>
                </c:pt>
                <c:pt idx="14">
                  <c:v>Wi-Fi in the hotel territory and in the rooms</c:v>
                </c:pt>
              </c:strCache>
            </c:strRef>
          </c:cat>
          <c:val>
            <c:numRef>
              <c:f>'Уровень использования сервисов'!$C$5:$C$19</c:f>
              <c:numCache>
                <c:formatCode>0%</c:formatCode>
                <c:ptCount val="15"/>
                <c:pt idx="0">
                  <c:v>0</c:v>
                </c:pt>
                <c:pt idx="1">
                  <c:v>0</c:v>
                </c:pt>
                <c:pt idx="2">
                  <c:v>1.0526315789473684E-2</c:v>
                </c:pt>
                <c:pt idx="3">
                  <c:v>5.2631578947368418E-2</c:v>
                </c:pt>
                <c:pt idx="4">
                  <c:v>0</c:v>
                </c:pt>
                <c:pt idx="5">
                  <c:v>0</c:v>
                </c:pt>
                <c:pt idx="6">
                  <c:v>0</c:v>
                </c:pt>
                <c:pt idx="7">
                  <c:v>1.0526315789473684E-2</c:v>
                </c:pt>
                <c:pt idx="8">
                  <c:v>0</c:v>
                </c:pt>
                <c:pt idx="9">
                  <c:v>0</c:v>
                </c:pt>
                <c:pt idx="10">
                  <c:v>0</c:v>
                </c:pt>
                <c:pt idx="11">
                  <c:v>1.0526315789473684E-2</c:v>
                </c:pt>
                <c:pt idx="12">
                  <c:v>0</c:v>
                </c:pt>
                <c:pt idx="13">
                  <c:v>0</c:v>
                </c:pt>
                <c:pt idx="14">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сервисов'!$A$5:$A$19</c:f>
              <c:strCache>
                <c:ptCount val="15"/>
                <c:pt idx="0">
                  <c:v>A la carte restaurant: Fish</c:v>
                </c:pt>
                <c:pt idx="1">
                  <c:v>A la carte restaurant: Italian</c:v>
                </c:pt>
                <c:pt idx="2">
                  <c:v>Imported Alcohol ( 3 types) 24/7</c:v>
                </c:pt>
                <c:pt idx="3">
                  <c:v>Dessert Bar with Coffee, Tea, Desserts  </c:v>
                </c:pt>
                <c:pt idx="4">
                  <c:v>A la carte restaurant: National</c:v>
                </c:pt>
                <c:pt idx="5">
                  <c:v>Snack Bar Menu </c:v>
                </c:pt>
                <c:pt idx="6">
                  <c:v>Tea &amp; Coffee Set in the rooms </c:v>
                </c:pt>
                <c:pt idx="7">
                  <c:v>Russian / Ukrainian ТV channels </c:v>
                </c:pt>
                <c:pt idx="8">
                  <c:v>Fresh orange juice for breakfast</c:v>
                </c:pt>
                <c:pt idx="9">
                  <c:v>Pool Bar</c:v>
                </c:pt>
                <c:pt idx="10">
                  <c:v>Bathrobe &amp; Slippers for adults</c:v>
                </c:pt>
                <c:pt idx="11">
                  <c:v>Russian Menu, developed to meet the needs of adults and children</c:v>
                </c:pt>
                <c:pt idx="12">
                  <c:v>Ice Cream during the day </c:v>
                </c:pt>
                <c:pt idx="13">
                  <c:v>Mini Bar with soft drinks and with a water replenished</c:v>
                </c:pt>
                <c:pt idx="14">
                  <c:v>Wi-Fi in the hotel territory and in the rooms</c:v>
                </c:pt>
              </c:strCache>
            </c:strRef>
          </c:cat>
          <c:val>
            <c:numRef>
              <c:f>'Уровень использования сервисов'!$D$5:$D$19</c:f>
              <c:numCache>
                <c:formatCode>0%</c:formatCode>
                <c:ptCount val="15"/>
                <c:pt idx="0">
                  <c:v>0.17894736842105263</c:v>
                </c:pt>
                <c:pt idx="1">
                  <c:v>0.17894736842105263</c:v>
                </c:pt>
                <c:pt idx="2">
                  <c:v>0.51578947368421058</c:v>
                </c:pt>
                <c:pt idx="3">
                  <c:v>0.4631578947368421</c:v>
                </c:pt>
                <c:pt idx="4">
                  <c:v>0.41052631578947368</c:v>
                </c:pt>
                <c:pt idx="5">
                  <c:v>0.38947368421052631</c:v>
                </c:pt>
                <c:pt idx="6">
                  <c:v>0.31578947368421051</c:v>
                </c:pt>
                <c:pt idx="7">
                  <c:v>0.15789473684210525</c:v>
                </c:pt>
                <c:pt idx="8">
                  <c:v>0.14736842105263157</c:v>
                </c:pt>
                <c:pt idx="9">
                  <c:v>0.17894736842105263</c:v>
                </c:pt>
                <c:pt idx="10">
                  <c:v>0.10526315789473684</c:v>
                </c:pt>
                <c:pt idx="11">
                  <c:v>2.1052631578947368E-2</c:v>
                </c:pt>
                <c:pt idx="12">
                  <c:v>3.1578947368421054E-2</c:v>
                </c:pt>
                <c:pt idx="13">
                  <c:v>1.0526315789473684E-2</c:v>
                </c:pt>
                <c:pt idx="14">
                  <c:v>0</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сервисов'!$A$5:$A$19</c:f>
              <c:strCache>
                <c:ptCount val="15"/>
                <c:pt idx="0">
                  <c:v>A la carte restaurant: Fish</c:v>
                </c:pt>
                <c:pt idx="1">
                  <c:v>A la carte restaurant: Italian</c:v>
                </c:pt>
                <c:pt idx="2">
                  <c:v>Imported Alcohol ( 3 types) 24/7</c:v>
                </c:pt>
                <c:pt idx="3">
                  <c:v>Dessert Bar with Coffee, Tea, Desserts  </c:v>
                </c:pt>
                <c:pt idx="4">
                  <c:v>A la carte restaurant: National</c:v>
                </c:pt>
                <c:pt idx="5">
                  <c:v>Snack Bar Menu </c:v>
                </c:pt>
                <c:pt idx="6">
                  <c:v>Tea &amp; Coffee Set in the rooms </c:v>
                </c:pt>
                <c:pt idx="7">
                  <c:v>Russian / Ukrainian ТV channels </c:v>
                </c:pt>
                <c:pt idx="8">
                  <c:v>Fresh orange juice for breakfast</c:v>
                </c:pt>
                <c:pt idx="9">
                  <c:v>Pool Bar</c:v>
                </c:pt>
                <c:pt idx="10">
                  <c:v>Bathrobe &amp; Slippers for adults</c:v>
                </c:pt>
                <c:pt idx="11">
                  <c:v>Russian Menu, developed to meet the needs of adults and children</c:v>
                </c:pt>
                <c:pt idx="12">
                  <c:v>Ice Cream during the day </c:v>
                </c:pt>
                <c:pt idx="13">
                  <c:v>Mini Bar with soft drinks and with a water replenished</c:v>
                </c:pt>
                <c:pt idx="14">
                  <c:v>Wi-Fi in the hotel territory and in the rooms</c:v>
                </c:pt>
              </c:strCache>
            </c:strRef>
          </c:cat>
          <c:val>
            <c:numRef>
              <c:f>'Уровень использования сервисов'!$E$5:$E$19</c:f>
              <c:numCache>
                <c:formatCode>0%</c:formatCode>
                <c:ptCount val="15"/>
                <c:pt idx="0">
                  <c:v>0</c:v>
                </c:pt>
                <c:pt idx="1">
                  <c:v>0</c:v>
                </c:pt>
                <c:pt idx="2">
                  <c:v>0</c:v>
                </c:pt>
                <c:pt idx="3">
                  <c:v>0</c:v>
                </c:pt>
                <c:pt idx="4">
                  <c:v>0</c:v>
                </c:pt>
                <c:pt idx="5">
                  <c:v>0</c:v>
                </c:pt>
                <c:pt idx="6">
                  <c:v>2.1052631578947368E-2</c:v>
                </c:pt>
                <c:pt idx="7">
                  <c:v>2.1052631578947368E-2</c:v>
                </c:pt>
                <c:pt idx="8">
                  <c:v>3.1578947368421054E-2</c:v>
                </c:pt>
                <c:pt idx="9">
                  <c:v>0</c:v>
                </c:pt>
                <c:pt idx="10">
                  <c:v>0</c:v>
                </c:pt>
                <c:pt idx="11">
                  <c:v>0</c:v>
                </c:pt>
                <c:pt idx="12">
                  <c:v>0</c:v>
                </c:pt>
                <c:pt idx="13">
                  <c:v>0</c:v>
                </c:pt>
                <c:pt idx="14">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сервисов'!$A$5:$A$19</c:f>
              <c:strCache>
                <c:ptCount val="15"/>
                <c:pt idx="0">
                  <c:v>A la carte restaurant: Fish</c:v>
                </c:pt>
                <c:pt idx="1">
                  <c:v>A la carte restaurant: Italian</c:v>
                </c:pt>
                <c:pt idx="2">
                  <c:v>Imported Alcohol ( 3 types) 24/7</c:v>
                </c:pt>
                <c:pt idx="3">
                  <c:v>Dessert Bar with Coffee, Tea, Desserts  </c:v>
                </c:pt>
                <c:pt idx="4">
                  <c:v>A la carte restaurant: National</c:v>
                </c:pt>
                <c:pt idx="5">
                  <c:v>Snack Bar Menu </c:v>
                </c:pt>
                <c:pt idx="6">
                  <c:v>Tea &amp; Coffee Set in the rooms </c:v>
                </c:pt>
                <c:pt idx="7">
                  <c:v>Russian / Ukrainian ТV channels </c:v>
                </c:pt>
                <c:pt idx="8">
                  <c:v>Fresh orange juice for breakfast</c:v>
                </c:pt>
                <c:pt idx="9">
                  <c:v>Pool Bar</c:v>
                </c:pt>
                <c:pt idx="10">
                  <c:v>Bathrobe &amp; Slippers for adults</c:v>
                </c:pt>
                <c:pt idx="11">
                  <c:v>Russian Menu, developed to meet the needs of adults and children</c:v>
                </c:pt>
                <c:pt idx="12">
                  <c:v>Ice Cream during the day </c:v>
                </c:pt>
                <c:pt idx="13">
                  <c:v>Mini Bar with soft drinks and with a water replenished</c:v>
                </c:pt>
                <c:pt idx="14">
                  <c:v>Wi-Fi in the hotel territory and in the rooms</c:v>
                </c:pt>
              </c:strCache>
            </c:strRef>
          </c:cat>
          <c:val>
            <c:numRef>
              <c:f>'Уровень использования сервисов'!$F$5:$F$19</c:f>
              <c:numCache>
                <c:formatCode>0%</c:formatCode>
                <c:ptCount val="15"/>
                <c:pt idx="0">
                  <c:v>0.56842105263157894</c:v>
                </c:pt>
                <c:pt idx="1">
                  <c:v>0.56842105263157894</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сервисов'!$A$5:$A$11</c:f>
              <c:strCache>
                <c:ptCount val="7"/>
                <c:pt idx="0">
                  <c:v>Disco</c:v>
                </c:pt>
                <c:pt idx="1">
                  <c:v>Greek Lessons </c:v>
                </c:pt>
                <c:pt idx="2">
                  <c:v>Dance Lessons (zumba, latina, cha-cha-cha)</c:v>
                </c:pt>
                <c:pt idx="3">
                  <c:v>Theme Days (National, Family, Mediterranean)</c:v>
                </c:pt>
                <c:pt idx="4">
                  <c:v>Animation in Russian </c:v>
                </c:pt>
                <c:pt idx="5">
                  <c:v>Professional Evening shows </c:v>
                </c:pt>
                <c:pt idx="6">
                  <c:v>Live Music &amp; Concerts </c:v>
                </c:pt>
              </c:strCache>
            </c:strRef>
          </c:cat>
          <c:val>
            <c:numRef>
              <c:f>'Уровень использования сервисов'!$B$5:$B$11</c:f>
              <c:numCache>
                <c:formatCode>0%</c:formatCode>
                <c:ptCount val="7"/>
                <c:pt idx="0">
                  <c:v>1.0526315789473684E-2</c:v>
                </c:pt>
                <c:pt idx="1">
                  <c:v>1.0526315789473684E-2</c:v>
                </c:pt>
                <c:pt idx="2">
                  <c:v>0.12631578947368421</c:v>
                </c:pt>
                <c:pt idx="3">
                  <c:v>0.43157894736842106</c:v>
                </c:pt>
                <c:pt idx="4">
                  <c:v>0.768421052631579</c:v>
                </c:pt>
                <c:pt idx="5">
                  <c:v>0.79999999999999993</c:v>
                </c:pt>
                <c:pt idx="6">
                  <c:v>0.82105263157894726</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сервисов'!$A$5:$A$11</c:f>
              <c:strCache>
                <c:ptCount val="7"/>
                <c:pt idx="0">
                  <c:v>Disco</c:v>
                </c:pt>
                <c:pt idx="1">
                  <c:v>Greek Lessons </c:v>
                </c:pt>
                <c:pt idx="2">
                  <c:v>Dance Lessons (zumba, latina, cha-cha-cha)</c:v>
                </c:pt>
                <c:pt idx="3">
                  <c:v>Theme Days (National, Family, Mediterranean)</c:v>
                </c:pt>
                <c:pt idx="4">
                  <c:v>Animation in Russian </c:v>
                </c:pt>
                <c:pt idx="5">
                  <c:v>Professional Evening shows </c:v>
                </c:pt>
                <c:pt idx="6">
                  <c:v>Live Music &amp; Concerts </c:v>
                </c:pt>
              </c:strCache>
            </c:strRef>
          </c:cat>
          <c:val>
            <c:numRef>
              <c:f>'Уровень использования сервисов'!$C$5:$C$11</c:f>
              <c:numCache>
                <c:formatCode>0%</c:formatCode>
                <c:ptCount val="7"/>
                <c:pt idx="0">
                  <c:v>0.4</c:v>
                </c:pt>
                <c:pt idx="1">
                  <c:v>0.41052631578947368</c:v>
                </c:pt>
                <c:pt idx="2">
                  <c:v>0.25263157894736843</c:v>
                </c:pt>
                <c:pt idx="3">
                  <c:v>0.41052631578947368</c:v>
                </c:pt>
                <c:pt idx="4">
                  <c:v>0</c:v>
                </c:pt>
                <c:pt idx="5">
                  <c:v>1.0526315789473684E-2</c:v>
                </c:pt>
                <c:pt idx="6">
                  <c:v>5.2631578947368418E-2</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сервисов'!$A$5:$A$11</c:f>
              <c:strCache>
                <c:ptCount val="7"/>
                <c:pt idx="0">
                  <c:v>Disco</c:v>
                </c:pt>
                <c:pt idx="1">
                  <c:v>Greek Lessons </c:v>
                </c:pt>
                <c:pt idx="2">
                  <c:v>Dance Lessons (zumba, latina, cha-cha-cha)</c:v>
                </c:pt>
                <c:pt idx="3">
                  <c:v>Theme Days (National, Family, Mediterranean)</c:v>
                </c:pt>
                <c:pt idx="4">
                  <c:v>Animation in Russian </c:v>
                </c:pt>
                <c:pt idx="5">
                  <c:v>Professional Evening shows </c:v>
                </c:pt>
                <c:pt idx="6">
                  <c:v>Live Music &amp; Concerts </c:v>
                </c:pt>
              </c:strCache>
            </c:strRef>
          </c:cat>
          <c:val>
            <c:numRef>
              <c:f>'Уровень использования сервисов'!$D$5:$D$11</c:f>
              <c:numCache>
                <c:formatCode>0%</c:formatCode>
                <c:ptCount val="7"/>
                <c:pt idx="0">
                  <c:v>0.23157894736842105</c:v>
                </c:pt>
                <c:pt idx="1">
                  <c:v>1.0526315789473684E-2</c:v>
                </c:pt>
                <c:pt idx="2">
                  <c:v>0.62105263157894741</c:v>
                </c:pt>
                <c:pt idx="3">
                  <c:v>0.15789473684210525</c:v>
                </c:pt>
                <c:pt idx="4">
                  <c:v>0.23157894736842105</c:v>
                </c:pt>
                <c:pt idx="5">
                  <c:v>0.18947368421052635</c:v>
                </c:pt>
                <c:pt idx="6">
                  <c:v>0.12631578947368421</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сервисов'!$A$5:$A$11</c:f>
              <c:strCache>
                <c:ptCount val="7"/>
                <c:pt idx="0">
                  <c:v>Disco</c:v>
                </c:pt>
                <c:pt idx="1">
                  <c:v>Greek Lessons </c:v>
                </c:pt>
                <c:pt idx="2">
                  <c:v>Dance Lessons (zumba, latina, cha-cha-cha)</c:v>
                </c:pt>
                <c:pt idx="3">
                  <c:v>Theme Days (National, Family, Mediterranean)</c:v>
                </c:pt>
                <c:pt idx="4">
                  <c:v>Animation in Russian </c:v>
                </c:pt>
                <c:pt idx="5">
                  <c:v>Professional Evening shows </c:v>
                </c:pt>
                <c:pt idx="6">
                  <c:v>Live Music &amp; Concerts </c:v>
                </c:pt>
              </c:strCache>
            </c:strRef>
          </c:cat>
          <c:val>
            <c:numRef>
              <c:f>'Уровень использования сервисов'!$E$5:$E$11</c:f>
              <c:numCache>
                <c:formatCode>0%</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сервисов'!$A$5:$A$11</c:f>
              <c:strCache>
                <c:ptCount val="7"/>
                <c:pt idx="0">
                  <c:v>Disco</c:v>
                </c:pt>
                <c:pt idx="1">
                  <c:v>Greek Lessons </c:v>
                </c:pt>
                <c:pt idx="2">
                  <c:v>Dance Lessons (zumba, latina, cha-cha-cha)</c:v>
                </c:pt>
                <c:pt idx="3">
                  <c:v>Theme Days (National, Family, Mediterranean)</c:v>
                </c:pt>
                <c:pt idx="4">
                  <c:v>Animation in Russian </c:v>
                </c:pt>
                <c:pt idx="5">
                  <c:v>Professional Evening shows </c:v>
                </c:pt>
                <c:pt idx="6">
                  <c:v>Live Music &amp; Concerts </c:v>
                </c:pt>
              </c:strCache>
            </c:strRef>
          </c:cat>
          <c:val>
            <c:numRef>
              <c:f>'Уровень использования сервисов'!$F$5:$F$11</c:f>
              <c:numCache>
                <c:formatCode>0%</c:formatCode>
                <c:ptCount val="7"/>
                <c:pt idx="0">
                  <c:v>0.35789473684210527</c:v>
                </c:pt>
                <c:pt idx="1">
                  <c:v>0.56842105263157894</c:v>
                </c:pt>
                <c:pt idx="2">
                  <c:v>0</c:v>
                </c:pt>
                <c:pt idx="3">
                  <c:v>0</c:v>
                </c:pt>
                <c:pt idx="4">
                  <c:v>0</c:v>
                </c:pt>
                <c:pt idx="5">
                  <c:v>0</c:v>
                </c:pt>
                <c:pt idx="6">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9078133771238605"/>
          <c:y val="9.4063780899396529E-3"/>
          <c:w val="0.58615754354960614"/>
          <c:h val="0.88194611700739833"/>
        </c:manualLayout>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сервисов'!$A$5:$A$20</c:f>
              <c:strCache>
                <c:ptCount val="16"/>
                <c:pt idx="0">
                  <c:v>Tennis </c:v>
                </c:pt>
                <c:pt idx="1">
                  <c:v>Olympic Games </c:v>
                </c:pt>
                <c:pt idx="2">
                  <c:v>Pilates</c:v>
                </c:pt>
                <c:pt idx="3">
                  <c:v>Cardio</c:v>
                </c:pt>
                <c:pt idx="4">
                  <c:v>Bocce </c:v>
                </c:pt>
                <c:pt idx="5">
                  <c:v>Yoga</c:v>
                </c:pt>
                <c:pt idx="6">
                  <c:v>Stretching </c:v>
                </c:pt>
                <c:pt idx="7">
                  <c:v>Beach Volleyball</c:v>
                </c:pt>
                <c:pt idx="8">
                  <c:v>Table tennis</c:v>
                </c:pt>
                <c:pt idx="9">
                  <c:v>Water Polo</c:v>
                </c:pt>
                <c:pt idx="10">
                  <c:v>Morning Gym </c:v>
                </c:pt>
                <c:pt idx="11">
                  <c:v>Darts </c:v>
                </c:pt>
                <c:pt idx="12">
                  <c:v>Club Dance</c:v>
                </c:pt>
                <c:pt idx="13">
                  <c:v>Aqua-aerobic </c:v>
                </c:pt>
                <c:pt idx="14">
                  <c:v>Aerobica </c:v>
                </c:pt>
                <c:pt idx="15">
                  <c:v>Pool Game</c:v>
                </c:pt>
              </c:strCache>
            </c:strRef>
          </c:cat>
          <c:val>
            <c:numRef>
              <c:f>'Уровень использования сервисов'!$B$5:$B$20</c:f>
              <c:numCache>
                <c:formatCode>0%</c:formatCode>
                <c:ptCount val="16"/>
                <c:pt idx="0">
                  <c:v>3.1578947368421054E-2</c:v>
                </c:pt>
                <c:pt idx="1">
                  <c:v>4.2105263157894736E-2</c:v>
                </c:pt>
                <c:pt idx="2">
                  <c:v>6.3157894736842107E-2</c:v>
                </c:pt>
                <c:pt idx="3">
                  <c:v>6.3157894736842107E-2</c:v>
                </c:pt>
                <c:pt idx="4">
                  <c:v>6.3157894736842107E-2</c:v>
                </c:pt>
                <c:pt idx="5">
                  <c:v>8.4210526315789472E-2</c:v>
                </c:pt>
                <c:pt idx="6">
                  <c:v>8.4210526315789472E-2</c:v>
                </c:pt>
                <c:pt idx="7">
                  <c:v>0.1368421052631579</c:v>
                </c:pt>
                <c:pt idx="8">
                  <c:v>0.13829787234042554</c:v>
                </c:pt>
                <c:pt idx="9">
                  <c:v>0.15789473684210525</c:v>
                </c:pt>
                <c:pt idx="10">
                  <c:v>0.2</c:v>
                </c:pt>
                <c:pt idx="11">
                  <c:v>0.22105263157894736</c:v>
                </c:pt>
                <c:pt idx="12">
                  <c:v>0.25263157894736843</c:v>
                </c:pt>
                <c:pt idx="13">
                  <c:v>0.28421052631578947</c:v>
                </c:pt>
                <c:pt idx="14">
                  <c:v>0.30526315789473685</c:v>
                </c:pt>
                <c:pt idx="15">
                  <c:v>0.35789473684210527</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сервисов'!$A$5:$A$20</c:f>
              <c:strCache>
                <c:ptCount val="16"/>
                <c:pt idx="0">
                  <c:v>Tennis </c:v>
                </c:pt>
                <c:pt idx="1">
                  <c:v>Olympic Games </c:v>
                </c:pt>
                <c:pt idx="2">
                  <c:v>Pilates</c:v>
                </c:pt>
                <c:pt idx="3">
                  <c:v>Cardio</c:v>
                </c:pt>
                <c:pt idx="4">
                  <c:v>Bocce </c:v>
                </c:pt>
                <c:pt idx="5">
                  <c:v>Yoga</c:v>
                </c:pt>
                <c:pt idx="6">
                  <c:v>Stretching </c:v>
                </c:pt>
                <c:pt idx="7">
                  <c:v>Beach Volleyball</c:v>
                </c:pt>
                <c:pt idx="8">
                  <c:v>Table tennis</c:v>
                </c:pt>
                <c:pt idx="9">
                  <c:v>Water Polo</c:v>
                </c:pt>
                <c:pt idx="10">
                  <c:v>Morning Gym </c:v>
                </c:pt>
                <c:pt idx="11">
                  <c:v>Darts </c:v>
                </c:pt>
                <c:pt idx="12">
                  <c:v>Club Dance</c:v>
                </c:pt>
                <c:pt idx="13">
                  <c:v>Aqua-aerobic </c:v>
                </c:pt>
                <c:pt idx="14">
                  <c:v>Aerobica </c:v>
                </c:pt>
                <c:pt idx="15">
                  <c:v>Pool Game</c:v>
                </c:pt>
              </c:strCache>
            </c:strRef>
          </c:cat>
          <c:val>
            <c:numRef>
              <c:f>'Уровень использования сервисов'!$C$5:$C$20</c:f>
              <c:numCache>
                <c:formatCode>0%</c:formatCode>
                <c:ptCount val="16"/>
                <c:pt idx="0">
                  <c:v>0.21052631578947367</c:v>
                </c:pt>
                <c:pt idx="1">
                  <c:v>0.81052631578947365</c:v>
                </c:pt>
                <c:pt idx="2">
                  <c:v>0.14736842105263157</c:v>
                </c:pt>
                <c:pt idx="3">
                  <c:v>0.14736842105263157</c:v>
                </c:pt>
                <c:pt idx="4">
                  <c:v>0.11578947368421053</c:v>
                </c:pt>
                <c:pt idx="5">
                  <c:v>0.1368421052631579</c:v>
                </c:pt>
                <c:pt idx="6">
                  <c:v>0.1368421052631579</c:v>
                </c:pt>
                <c:pt idx="7">
                  <c:v>8.4210526315789472E-2</c:v>
                </c:pt>
                <c:pt idx="8">
                  <c:v>7.4468085106382975E-2</c:v>
                </c:pt>
                <c:pt idx="9">
                  <c:v>5.2631578947368418E-2</c:v>
                </c:pt>
                <c:pt idx="10">
                  <c:v>0.16842105263157894</c:v>
                </c:pt>
                <c:pt idx="11">
                  <c:v>5.2631578947368418E-2</c:v>
                </c:pt>
                <c:pt idx="12">
                  <c:v>0.24210526315789471</c:v>
                </c:pt>
                <c:pt idx="13">
                  <c:v>6.3157894736842107E-2</c:v>
                </c:pt>
                <c:pt idx="14">
                  <c:v>6.3157894736842107E-2</c:v>
                </c:pt>
                <c:pt idx="15">
                  <c:v>0.10526315789473684</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сервисов'!$A$5:$A$20</c:f>
              <c:strCache>
                <c:ptCount val="16"/>
                <c:pt idx="0">
                  <c:v>Tennis </c:v>
                </c:pt>
                <c:pt idx="1">
                  <c:v>Olympic Games </c:v>
                </c:pt>
                <c:pt idx="2">
                  <c:v>Pilates</c:v>
                </c:pt>
                <c:pt idx="3">
                  <c:v>Cardio</c:v>
                </c:pt>
                <c:pt idx="4">
                  <c:v>Bocce </c:v>
                </c:pt>
                <c:pt idx="5">
                  <c:v>Yoga</c:v>
                </c:pt>
                <c:pt idx="6">
                  <c:v>Stretching </c:v>
                </c:pt>
                <c:pt idx="7">
                  <c:v>Beach Volleyball</c:v>
                </c:pt>
                <c:pt idx="8">
                  <c:v>Table tennis</c:v>
                </c:pt>
                <c:pt idx="9">
                  <c:v>Water Polo</c:v>
                </c:pt>
                <c:pt idx="10">
                  <c:v>Morning Gym </c:v>
                </c:pt>
                <c:pt idx="11">
                  <c:v>Darts </c:v>
                </c:pt>
                <c:pt idx="12">
                  <c:v>Club Dance</c:v>
                </c:pt>
                <c:pt idx="13">
                  <c:v>Aqua-aerobic </c:v>
                </c:pt>
                <c:pt idx="14">
                  <c:v>Aerobica </c:v>
                </c:pt>
                <c:pt idx="15">
                  <c:v>Pool Game</c:v>
                </c:pt>
              </c:strCache>
            </c:strRef>
          </c:cat>
          <c:val>
            <c:numRef>
              <c:f>'Уровень использования сервисов'!$D$5:$D$20</c:f>
              <c:numCache>
                <c:formatCode>0%</c:formatCode>
                <c:ptCount val="16"/>
                <c:pt idx="0">
                  <c:v>0.7578947368421054</c:v>
                </c:pt>
                <c:pt idx="1">
                  <c:v>0.14736842105263157</c:v>
                </c:pt>
                <c:pt idx="2">
                  <c:v>0.78947368421052633</c:v>
                </c:pt>
                <c:pt idx="3">
                  <c:v>0.78947368421052633</c:v>
                </c:pt>
                <c:pt idx="4">
                  <c:v>0.82105263157894737</c:v>
                </c:pt>
                <c:pt idx="5">
                  <c:v>0.77894736842105261</c:v>
                </c:pt>
                <c:pt idx="6">
                  <c:v>0.77894736842105261</c:v>
                </c:pt>
                <c:pt idx="7">
                  <c:v>0.77894736842105261</c:v>
                </c:pt>
                <c:pt idx="8">
                  <c:v>0.78723404255319152</c:v>
                </c:pt>
                <c:pt idx="9">
                  <c:v>0.78947368421052633</c:v>
                </c:pt>
                <c:pt idx="10">
                  <c:v>0.63157894736842102</c:v>
                </c:pt>
                <c:pt idx="11">
                  <c:v>0.72631578947368425</c:v>
                </c:pt>
                <c:pt idx="12">
                  <c:v>0.50526315789473686</c:v>
                </c:pt>
                <c:pt idx="13">
                  <c:v>0.65263157894736845</c:v>
                </c:pt>
                <c:pt idx="14">
                  <c:v>0.63157894736842102</c:v>
                </c:pt>
                <c:pt idx="15">
                  <c:v>0.5368421052631579</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сервисов'!$A$5:$A$20</c:f>
              <c:strCache>
                <c:ptCount val="16"/>
                <c:pt idx="0">
                  <c:v>Tennis </c:v>
                </c:pt>
                <c:pt idx="1">
                  <c:v>Olympic Games </c:v>
                </c:pt>
                <c:pt idx="2">
                  <c:v>Pilates</c:v>
                </c:pt>
                <c:pt idx="3">
                  <c:v>Cardio</c:v>
                </c:pt>
                <c:pt idx="4">
                  <c:v>Bocce </c:v>
                </c:pt>
                <c:pt idx="5">
                  <c:v>Yoga</c:v>
                </c:pt>
                <c:pt idx="6">
                  <c:v>Stretching </c:v>
                </c:pt>
                <c:pt idx="7">
                  <c:v>Beach Volleyball</c:v>
                </c:pt>
                <c:pt idx="8">
                  <c:v>Table tennis</c:v>
                </c:pt>
                <c:pt idx="9">
                  <c:v>Water Polo</c:v>
                </c:pt>
                <c:pt idx="10">
                  <c:v>Morning Gym </c:v>
                </c:pt>
                <c:pt idx="11">
                  <c:v>Darts </c:v>
                </c:pt>
                <c:pt idx="12">
                  <c:v>Club Dance</c:v>
                </c:pt>
                <c:pt idx="13">
                  <c:v>Aqua-aerobic </c:v>
                </c:pt>
                <c:pt idx="14">
                  <c:v>Aerobica </c:v>
                </c:pt>
                <c:pt idx="15">
                  <c:v>Pool Game</c:v>
                </c:pt>
              </c:strCache>
            </c:strRef>
          </c:cat>
          <c:val>
            <c:numRef>
              <c:f>'Уровень использования сервисов'!$E$5:$E$20</c:f>
              <c:numCache>
                <c:formatCode>0%</c:formatCode>
                <c:ptCount val="1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сервисов'!$A$5:$A$20</c:f>
              <c:strCache>
                <c:ptCount val="16"/>
                <c:pt idx="0">
                  <c:v>Tennis </c:v>
                </c:pt>
                <c:pt idx="1">
                  <c:v>Olympic Games </c:v>
                </c:pt>
                <c:pt idx="2">
                  <c:v>Pilates</c:v>
                </c:pt>
                <c:pt idx="3">
                  <c:v>Cardio</c:v>
                </c:pt>
                <c:pt idx="4">
                  <c:v>Bocce </c:v>
                </c:pt>
                <c:pt idx="5">
                  <c:v>Yoga</c:v>
                </c:pt>
                <c:pt idx="6">
                  <c:v>Stretching </c:v>
                </c:pt>
                <c:pt idx="7">
                  <c:v>Beach Volleyball</c:v>
                </c:pt>
                <c:pt idx="8">
                  <c:v>Table tennis</c:v>
                </c:pt>
                <c:pt idx="9">
                  <c:v>Water Polo</c:v>
                </c:pt>
                <c:pt idx="10">
                  <c:v>Morning Gym </c:v>
                </c:pt>
                <c:pt idx="11">
                  <c:v>Darts </c:v>
                </c:pt>
                <c:pt idx="12">
                  <c:v>Club Dance</c:v>
                </c:pt>
                <c:pt idx="13">
                  <c:v>Aqua-aerobic </c:v>
                </c:pt>
                <c:pt idx="14">
                  <c:v>Aerobica </c:v>
                </c:pt>
                <c:pt idx="15">
                  <c:v>Pool Game</c:v>
                </c:pt>
              </c:strCache>
            </c:strRef>
          </c:cat>
          <c:val>
            <c:numRef>
              <c:f>'Уровень использования сервисов'!$F$5:$F$20</c:f>
              <c:numCache>
                <c:formatCode>0%</c:formatCode>
                <c:ptCount val="1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сервисов'!$B$62</c:f>
              <c:strCache>
                <c:ptCount val="1"/>
                <c:pt idx="0">
                  <c:v>Very important</c:v>
                </c:pt>
              </c:strCache>
            </c:strRef>
          </c:tx>
          <c:spPr>
            <a:solidFill>
              <a:srgbClr val="AAD700"/>
            </a:solidFill>
            <a:ln w="25400">
              <a:noFill/>
            </a:ln>
          </c:spPr>
          <c:invertIfNegative val="0"/>
          <c:dLbls>
            <c:delete val="1"/>
          </c:dLbls>
          <c:cat>
            <c:strRef>
              <c:f>'Уровень использования сервисов'!$A$63:$A$83</c:f>
              <c:strCache>
                <c:ptCount val="21"/>
                <c:pt idx="0">
                  <c:v>The fact the hotel is managed by TUI (NEW)</c:v>
                </c:pt>
                <c:pt idx="1">
                  <c:v>Previous experience with this hotel (NEW)</c:v>
                </c:pt>
                <c:pt idx="2">
                  <c:v>Opportunity to go on excursions (proximity to historical places)</c:v>
                </c:pt>
                <c:pt idx="3">
                  <c:v>Opportunity for practicing certain sports in a group (NEW)</c:v>
                </c:pt>
                <c:pt idx="4">
                  <c:v>Price (NEW)</c:v>
                </c:pt>
                <c:pt idx="5">
                  <c:v>Avalability of a Training room (NEW)</c:v>
                </c:pt>
                <c:pt idx="6">
                  <c:v>Availability of Russian-speaking personnel in the hotel (NEW)</c:v>
                </c:pt>
                <c:pt idx="7">
                  <c:v>Reliable Air carrier (NEW)</c:v>
                </c:pt>
                <c:pt idx="8">
                  <c:v>Previous experience with this tour operator (NEW)</c:v>
                </c:pt>
                <c:pt idx="9">
                  <c:v>Entertainment program for adults (Interesting, diverse master classes, animation) - 'for adults' was added'</c:v>
                </c:pt>
                <c:pt idx="10">
                  <c:v>Nature (terrain, pines, weather)</c:v>
                </c:pt>
                <c:pt idx="11">
                  <c:v>Quality and equipment of rooms</c:v>
                </c:pt>
                <c:pt idx="12">
                  <c:v>The fact that this hotel is suitable for young people</c:v>
                </c:pt>
                <c:pt idx="13">
                  <c:v>Good quality Wi-Fi</c:v>
                </c:pt>
                <c:pt idx="14">
                  <c:v>Ultra All Inclusive (alcohol drinks &amp; food 24h)</c:v>
                </c:pt>
                <c:pt idx="15">
                  <c:v>Hotel Location (airport, city center)</c:v>
                </c:pt>
                <c:pt idx="16">
                  <c:v>Quality of the beach (proximity to thehotel , quality, size)</c:v>
                </c:pt>
                <c:pt idx="17">
                  <c:v>Infrastructure of the hotel (swimming pool, restaurants, different areas)</c:v>
                </c:pt>
                <c:pt idx="18">
                  <c:v>Wellness opportunities (NEW)</c:v>
                </c:pt>
                <c:pt idx="19">
                  <c:v>Quality of food (Russian dishes, variety of restaurants)</c:v>
                </c:pt>
                <c:pt idx="20">
                  <c:v>Good references about the hotel (NEW)</c:v>
                </c:pt>
              </c:strCache>
            </c:strRef>
          </c:cat>
          <c:val>
            <c:numRef>
              <c:f>'Уровень использования сервисов'!$B$63:$B$83</c:f>
              <c:numCache>
                <c:formatCode>0%</c:formatCode>
                <c:ptCount val="21"/>
                <c:pt idx="0">
                  <c:v>0</c:v>
                </c:pt>
                <c:pt idx="1">
                  <c:v>0</c:v>
                </c:pt>
                <c:pt idx="2">
                  <c:v>7.0000000000000007E-2</c:v>
                </c:pt>
                <c:pt idx="3">
                  <c:v>0.16</c:v>
                </c:pt>
                <c:pt idx="4">
                  <c:v>0.25</c:v>
                </c:pt>
                <c:pt idx="5">
                  <c:v>0.25</c:v>
                </c:pt>
                <c:pt idx="6">
                  <c:v>0.25</c:v>
                </c:pt>
                <c:pt idx="7">
                  <c:v>0.25</c:v>
                </c:pt>
                <c:pt idx="8">
                  <c:v>0.25</c:v>
                </c:pt>
                <c:pt idx="9">
                  <c:v>0.3</c:v>
                </c:pt>
                <c:pt idx="10">
                  <c:v>0.4</c:v>
                </c:pt>
                <c:pt idx="11">
                  <c:v>0.41</c:v>
                </c:pt>
                <c:pt idx="12">
                  <c:v>0.42</c:v>
                </c:pt>
                <c:pt idx="13">
                  <c:v>0.46</c:v>
                </c:pt>
                <c:pt idx="14">
                  <c:v>0.47</c:v>
                </c:pt>
                <c:pt idx="15">
                  <c:v>0.48</c:v>
                </c:pt>
                <c:pt idx="16">
                  <c:v>0.52</c:v>
                </c:pt>
                <c:pt idx="17">
                  <c:v>0.63</c:v>
                </c:pt>
                <c:pt idx="18">
                  <c:v>0.67</c:v>
                </c:pt>
                <c:pt idx="19">
                  <c:v>0.69</c:v>
                </c:pt>
                <c:pt idx="20">
                  <c:v>0.75</c:v>
                </c:pt>
              </c:numCache>
            </c:numRef>
          </c:val>
          <c:extLst>
            <c:ext xmlns:c16="http://schemas.microsoft.com/office/drawing/2014/chart" uri="{C3380CC4-5D6E-409C-BE32-E72D297353CC}">
              <c16:uniqueId val="{00000000-ADF0-4F0D-AC08-3D5E2AABD9BE}"/>
            </c:ext>
          </c:extLst>
        </c:ser>
        <c:ser>
          <c:idx val="1"/>
          <c:order val="1"/>
          <c:tx>
            <c:strRef>
              <c:f>'Уровень использования сервисов'!$C$62</c:f>
              <c:strCache>
                <c:ptCount val="1"/>
                <c:pt idx="0">
                  <c:v>Rather important</c:v>
                </c:pt>
              </c:strCache>
            </c:strRef>
          </c:tx>
          <c:spPr>
            <a:solidFill>
              <a:srgbClr val="70CBF4">
                <a:lumMod val="50000"/>
              </a:srgbClr>
            </a:solidFill>
            <a:ln w="25400">
              <a:noFill/>
            </a:ln>
          </c:spPr>
          <c:invertIfNegative val="0"/>
          <c:dLbls>
            <c:delete val="1"/>
          </c:dLbls>
          <c:cat>
            <c:strRef>
              <c:f>'Уровень использования сервисов'!$A$63:$A$83</c:f>
              <c:strCache>
                <c:ptCount val="21"/>
                <c:pt idx="0">
                  <c:v>The fact the hotel is managed by TUI (NEW)</c:v>
                </c:pt>
                <c:pt idx="1">
                  <c:v>Previous experience with this hotel (NEW)</c:v>
                </c:pt>
                <c:pt idx="2">
                  <c:v>Opportunity to go on excursions (proximity to historical places)</c:v>
                </c:pt>
                <c:pt idx="3">
                  <c:v>Opportunity for practicing certain sports in a group (NEW)</c:v>
                </c:pt>
                <c:pt idx="4">
                  <c:v>Price (NEW)</c:v>
                </c:pt>
                <c:pt idx="5">
                  <c:v>Avalability of a Training room (NEW)</c:v>
                </c:pt>
                <c:pt idx="6">
                  <c:v>Availability of Russian-speaking personnel in the hotel (NEW)</c:v>
                </c:pt>
                <c:pt idx="7">
                  <c:v>Reliable Air carrier (NEW)</c:v>
                </c:pt>
                <c:pt idx="8">
                  <c:v>Previous experience with this tour operator (NEW)</c:v>
                </c:pt>
                <c:pt idx="9">
                  <c:v>Entertainment program for adults (Interesting, diverse master classes, animation) - 'for adults' was added'</c:v>
                </c:pt>
                <c:pt idx="10">
                  <c:v>Nature (terrain, pines, weather)</c:v>
                </c:pt>
                <c:pt idx="11">
                  <c:v>Quality and equipment of rooms</c:v>
                </c:pt>
                <c:pt idx="12">
                  <c:v>The fact that this hotel is suitable for young people</c:v>
                </c:pt>
                <c:pt idx="13">
                  <c:v>Good quality Wi-Fi</c:v>
                </c:pt>
                <c:pt idx="14">
                  <c:v>Ultra All Inclusive (alcohol drinks &amp; food 24h)</c:v>
                </c:pt>
                <c:pt idx="15">
                  <c:v>Hotel Location (airport, city center)</c:v>
                </c:pt>
                <c:pt idx="16">
                  <c:v>Quality of the beach (proximity to thehotel , quality, size)</c:v>
                </c:pt>
                <c:pt idx="17">
                  <c:v>Infrastructure of the hotel (swimming pool, restaurants, different areas)</c:v>
                </c:pt>
                <c:pt idx="18">
                  <c:v>Wellness opportunities (NEW)</c:v>
                </c:pt>
                <c:pt idx="19">
                  <c:v>Quality of food (Russian dishes, variety of restaurants)</c:v>
                </c:pt>
                <c:pt idx="20">
                  <c:v>Good references about the hotel (NEW)</c:v>
                </c:pt>
              </c:strCache>
            </c:strRef>
          </c:cat>
          <c:val>
            <c:numRef>
              <c:f>'Уровень использования сервисов'!$C$63:$C$83</c:f>
              <c:numCache>
                <c:formatCode>0%</c:formatCode>
                <c:ptCount val="21"/>
                <c:pt idx="0">
                  <c:v>0.75</c:v>
                </c:pt>
                <c:pt idx="1">
                  <c:v>0.25</c:v>
                </c:pt>
                <c:pt idx="2">
                  <c:v>0.24</c:v>
                </c:pt>
                <c:pt idx="3">
                  <c:v>0.31</c:v>
                </c:pt>
                <c:pt idx="4">
                  <c:v>0.75</c:v>
                </c:pt>
                <c:pt idx="5">
                  <c:v>0.75</c:v>
                </c:pt>
                <c:pt idx="7">
                  <c:v>0.5</c:v>
                </c:pt>
                <c:pt idx="8">
                  <c:v>0.75</c:v>
                </c:pt>
                <c:pt idx="9">
                  <c:v>0.53</c:v>
                </c:pt>
                <c:pt idx="10">
                  <c:v>0.44</c:v>
                </c:pt>
                <c:pt idx="11">
                  <c:v>0.48</c:v>
                </c:pt>
                <c:pt idx="12">
                  <c:v>0.32</c:v>
                </c:pt>
                <c:pt idx="13">
                  <c:v>0.3</c:v>
                </c:pt>
                <c:pt idx="14">
                  <c:v>0.32</c:v>
                </c:pt>
                <c:pt idx="15">
                  <c:v>0.34</c:v>
                </c:pt>
                <c:pt idx="16">
                  <c:v>0.42</c:v>
                </c:pt>
                <c:pt idx="17">
                  <c:v>0.33</c:v>
                </c:pt>
                <c:pt idx="18">
                  <c:v>0.33</c:v>
                </c:pt>
                <c:pt idx="19">
                  <c:v>0.26</c:v>
                </c:pt>
                <c:pt idx="20">
                  <c:v>0.25</c:v>
                </c:pt>
              </c:numCache>
            </c:numRef>
          </c:val>
          <c:extLst>
            <c:ext xmlns:c16="http://schemas.microsoft.com/office/drawing/2014/chart" uri="{C3380CC4-5D6E-409C-BE32-E72D297353CC}">
              <c16:uniqueId val="{00000001-ADF0-4F0D-AC08-3D5E2AABD9BE}"/>
            </c:ext>
          </c:extLst>
        </c:ser>
        <c:ser>
          <c:idx val="2"/>
          <c:order val="2"/>
          <c:tx>
            <c:strRef>
              <c:f>'Уровень использования сервисов'!$D$62</c:f>
              <c:strCache>
                <c:ptCount val="1"/>
                <c:pt idx="0">
                  <c:v>Rather it does not matter</c:v>
                </c:pt>
              </c:strCache>
            </c:strRef>
          </c:tx>
          <c:spPr>
            <a:solidFill>
              <a:srgbClr val="70CBF4"/>
            </a:solidFill>
            <a:ln w="25400">
              <a:noFill/>
            </a:ln>
          </c:spPr>
          <c:invertIfNegative val="0"/>
          <c:dLbls>
            <c:delete val="1"/>
          </c:dLbls>
          <c:cat>
            <c:strRef>
              <c:f>'Уровень использования сервисов'!$A$63:$A$83</c:f>
              <c:strCache>
                <c:ptCount val="21"/>
                <c:pt idx="0">
                  <c:v>The fact the hotel is managed by TUI (NEW)</c:v>
                </c:pt>
                <c:pt idx="1">
                  <c:v>Previous experience with this hotel (NEW)</c:v>
                </c:pt>
                <c:pt idx="2">
                  <c:v>Opportunity to go on excursions (proximity to historical places)</c:v>
                </c:pt>
                <c:pt idx="3">
                  <c:v>Opportunity for practicing certain sports in a group (NEW)</c:v>
                </c:pt>
                <c:pt idx="4">
                  <c:v>Price (NEW)</c:v>
                </c:pt>
                <c:pt idx="5">
                  <c:v>Avalability of a Training room (NEW)</c:v>
                </c:pt>
                <c:pt idx="6">
                  <c:v>Availability of Russian-speaking personnel in the hotel (NEW)</c:v>
                </c:pt>
                <c:pt idx="7">
                  <c:v>Reliable Air carrier (NEW)</c:v>
                </c:pt>
                <c:pt idx="8">
                  <c:v>Previous experience with this tour operator (NEW)</c:v>
                </c:pt>
                <c:pt idx="9">
                  <c:v>Entertainment program for adults (Interesting, diverse master classes, animation) - 'for adults' was added'</c:v>
                </c:pt>
                <c:pt idx="10">
                  <c:v>Nature (terrain, pines, weather)</c:v>
                </c:pt>
                <c:pt idx="11">
                  <c:v>Quality and equipment of rooms</c:v>
                </c:pt>
                <c:pt idx="12">
                  <c:v>The fact that this hotel is suitable for young people</c:v>
                </c:pt>
                <c:pt idx="13">
                  <c:v>Good quality Wi-Fi</c:v>
                </c:pt>
                <c:pt idx="14">
                  <c:v>Ultra All Inclusive (alcohol drinks &amp; food 24h)</c:v>
                </c:pt>
                <c:pt idx="15">
                  <c:v>Hotel Location (airport, city center)</c:v>
                </c:pt>
                <c:pt idx="16">
                  <c:v>Quality of the beach (proximity to thehotel , quality, size)</c:v>
                </c:pt>
                <c:pt idx="17">
                  <c:v>Infrastructure of the hotel (swimming pool, restaurants, different areas)</c:v>
                </c:pt>
                <c:pt idx="18">
                  <c:v>Wellness opportunities (NEW)</c:v>
                </c:pt>
                <c:pt idx="19">
                  <c:v>Quality of food (Russian dishes, variety of restaurants)</c:v>
                </c:pt>
                <c:pt idx="20">
                  <c:v>Good references about the hotel (NEW)</c:v>
                </c:pt>
              </c:strCache>
            </c:strRef>
          </c:cat>
          <c:val>
            <c:numRef>
              <c:f>'Уровень использования сервисов'!$D$63:$D$83</c:f>
              <c:numCache>
                <c:formatCode>0%</c:formatCode>
                <c:ptCount val="21"/>
                <c:pt idx="2">
                  <c:v>0.42</c:v>
                </c:pt>
                <c:pt idx="3">
                  <c:v>0.27</c:v>
                </c:pt>
                <c:pt idx="4">
                  <c:v>0</c:v>
                </c:pt>
                <c:pt idx="5">
                  <c:v>0</c:v>
                </c:pt>
                <c:pt idx="6">
                  <c:v>0.75</c:v>
                </c:pt>
                <c:pt idx="7">
                  <c:v>0.25</c:v>
                </c:pt>
                <c:pt idx="9">
                  <c:v>0.15</c:v>
                </c:pt>
                <c:pt idx="10">
                  <c:v>0.14000000000000001</c:v>
                </c:pt>
                <c:pt idx="11">
                  <c:v>0.1</c:v>
                </c:pt>
                <c:pt idx="12">
                  <c:v>0.17</c:v>
                </c:pt>
                <c:pt idx="13">
                  <c:v>0.16</c:v>
                </c:pt>
                <c:pt idx="14">
                  <c:v>0.19</c:v>
                </c:pt>
                <c:pt idx="15">
                  <c:v>0.16</c:v>
                </c:pt>
                <c:pt idx="16">
                  <c:v>0.05</c:v>
                </c:pt>
                <c:pt idx="17">
                  <c:v>0.01</c:v>
                </c:pt>
                <c:pt idx="18">
                  <c:v>0</c:v>
                </c:pt>
                <c:pt idx="19">
                  <c:v>0.01</c:v>
                </c:pt>
              </c:numCache>
            </c:numRef>
          </c:val>
          <c:extLst>
            <c:ext xmlns:c16="http://schemas.microsoft.com/office/drawing/2014/chart" uri="{C3380CC4-5D6E-409C-BE32-E72D297353CC}">
              <c16:uniqueId val="{00000002-ADF0-4F0D-AC08-3D5E2AABD9BE}"/>
            </c:ext>
          </c:extLst>
        </c:ser>
        <c:ser>
          <c:idx val="3"/>
          <c:order val="3"/>
          <c:tx>
            <c:strRef>
              <c:f>'Уровень использования сервисов'!$E$62</c:f>
              <c:strCache>
                <c:ptCount val="1"/>
                <c:pt idx="0">
                  <c:v>Not important</c:v>
                </c:pt>
              </c:strCache>
            </c:strRef>
          </c:tx>
          <c:spPr>
            <a:solidFill>
              <a:srgbClr val="092A5E"/>
            </a:solidFill>
            <a:ln w="25400">
              <a:noFill/>
            </a:ln>
          </c:spPr>
          <c:invertIfNegative val="0"/>
          <c:dLbls>
            <c:delete val="1"/>
          </c:dLbls>
          <c:cat>
            <c:strRef>
              <c:f>'Уровень использования сервисов'!$A$63:$A$83</c:f>
              <c:strCache>
                <c:ptCount val="21"/>
                <c:pt idx="0">
                  <c:v>The fact the hotel is managed by TUI (NEW)</c:v>
                </c:pt>
                <c:pt idx="1">
                  <c:v>Previous experience with this hotel (NEW)</c:v>
                </c:pt>
                <c:pt idx="2">
                  <c:v>Opportunity to go on excursions (proximity to historical places)</c:v>
                </c:pt>
                <c:pt idx="3">
                  <c:v>Opportunity for practicing certain sports in a group (NEW)</c:v>
                </c:pt>
                <c:pt idx="4">
                  <c:v>Price (NEW)</c:v>
                </c:pt>
                <c:pt idx="5">
                  <c:v>Avalability of a Training room (NEW)</c:v>
                </c:pt>
                <c:pt idx="6">
                  <c:v>Availability of Russian-speaking personnel in the hotel (NEW)</c:v>
                </c:pt>
                <c:pt idx="7">
                  <c:v>Reliable Air carrier (NEW)</c:v>
                </c:pt>
                <c:pt idx="8">
                  <c:v>Previous experience with this tour operator (NEW)</c:v>
                </c:pt>
                <c:pt idx="9">
                  <c:v>Entertainment program for adults (Interesting, diverse master classes, animation) - 'for adults' was added'</c:v>
                </c:pt>
                <c:pt idx="10">
                  <c:v>Nature (terrain, pines, weather)</c:v>
                </c:pt>
                <c:pt idx="11">
                  <c:v>Quality and equipment of rooms</c:v>
                </c:pt>
                <c:pt idx="12">
                  <c:v>The fact that this hotel is suitable for young people</c:v>
                </c:pt>
                <c:pt idx="13">
                  <c:v>Good quality Wi-Fi</c:v>
                </c:pt>
                <c:pt idx="14">
                  <c:v>Ultra All Inclusive (alcohol drinks &amp; food 24h)</c:v>
                </c:pt>
                <c:pt idx="15">
                  <c:v>Hotel Location (airport, city center)</c:v>
                </c:pt>
                <c:pt idx="16">
                  <c:v>Quality of the beach (proximity to thehotel , quality, size)</c:v>
                </c:pt>
                <c:pt idx="17">
                  <c:v>Infrastructure of the hotel (swimming pool, restaurants, different areas)</c:v>
                </c:pt>
                <c:pt idx="18">
                  <c:v>Wellness opportunities (NEW)</c:v>
                </c:pt>
                <c:pt idx="19">
                  <c:v>Quality of food (Russian dishes, variety of restaurants)</c:v>
                </c:pt>
                <c:pt idx="20">
                  <c:v>Good references about the hotel (NEW)</c:v>
                </c:pt>
              </c:strCache>
            </c:strRef>
          </c:cat>
          <c:val>
            <c:numRef>
              <c:f>'Уровень использования сервисов'!$E$63:$E$83</c:f>
              <c:numCache>
                <c:formatCode>0%</c:formatCode>
                <c:ptCount val="21"/>
                <c:pt idx="0">
                  <c:v>0.25</c:v>
                </c:pt>
                <c:pt idx="1">
                  <c:v>0.25</c:v>
                </c:pt>
                <c:pt idx="2">
                  <c:v>0.27</c:v>
                </c:pt>
                <c:pt idx="3">
                  <c:v>0.26</c:v>
                </c:pt>
                <c:pt idx="4">
                  <c:v>0</c:v>
                </c:pt>
                <c:pt idx="5">
                  <c:v>0</c:v>
                </c:pt>
                <c:pt idx="9">
                  <c:v>0.03</c:v>
                </c:pt>
                <c:pt idx="10">
                  <c:v>0.03</c:v>
                </c:pt>
                <c:pt idx="11">
                  <c:v>0.01</c:v>
                </c:pt>
                <c:pt idx="12">
                  <c:v>0.09</c:v>
                </c:pt>
                <c:pt idx="13">
                  <c:v>0.06</c:v>
                </c:pt>
                <c:pt idx="14">
                  <c:v>0.03</c:v>
                </c:pt>
                <c:pt idx="15">
                  <c:v>0.01</c:v>
                </c:pt>
                <c:pt idx="16">
                  <c:v>0.01</c:v>
                </c:pt>
                <c:pt idx="17">
                  <c:v>0.01</c:v>
                </c:pt>
                <c:pt idx="18">
                  <c:v>0</c:v>
                </c:pt>
                <c:pt idx="19">
                  <c:v>0</c:v>
                </c:pt>
              </c:numCache>
            </c:numRef>
          </c:val>
          <c:extLst>
            <c:ext xmlns:c16="http://schemas.microsoft.com/office/drawing/2014/chart" uri="{C3380CC4-5D6E-409C-BE32-E72D297353CC}">
              <c16:uniqueId val="{00000003-ADF0-4F0D-AC08-3D5E2AABD9BE}"/>
            </c:ext>
          </c:extLst>
        </c:ser>
        <c:ser>
          <c:idx val="4"/>
          <c:order val="4"/>
          <c:tx>
            <c:strRef>
              <c:f>'Уровень использования сервисов'!$F$62</c:f>
              <c:strCache>
                <c:ptCount val="1"/>
                <c:pt idx="0">
                  <c:v>Hard to answer</c:v>
                </c:pt>
              </c:strCache>
            </c:strRef>
          </c:tx>
          <c:spPr>
            <a:solidFill>
              <a:srgbClr val="FFFFFF">
                <a:lumMod val="75000"/>
              </a:srgbClr>
            </a:solidFill>
            <a:ln w="25400">
              <a:noFill/>
            </a:ln>
          </c:spPr>
          <c:invertIfNegative val="0"/>
          <c:dLbls>
            <c:delete val="1"/>
          </c:dLbls>
          <c:cat>
            <c:strRef>
              <c:f>'Уровень использования сервисов'!$A$63:$A$83</c:f>
              <c:strCache>
                <c:ptCount val="21"/>
                <c:pt idx="0">
                  <c:v>The fact the hotel is managed by TUI (NEW)</c:v>
                </c:pt>
                <c:pt idx="1">
                  <c:v>Previous experience with this hotel (NEW)</c:v>
                </c:pt>
                <c:pt idx="2">
                  <c:v>Opportunity to go on excursions (proximity to historical places)</c:v>
                </c:pt>
                <c:pt idx="3">
                  <c:v>Opportunity for practicing certain sports in a group (NEW)</c:v>
                </c:pt>
                <c:pt idx="4">
                  <c:v>Price (NEW)</c:v>
                </c:pt>
                <c:pt idx="5">
                  <c:v>Avalability of a Training room (NEW)</c:v>
                </c:pt>
                <c:pt idx="6">
                  <c:v>Availability of Russian-speaking personnel in the hotel (NEW)</c:v>
                </c:pt>
                <c:pt idx="7">
                  <c:v>Reliable Air carrier (NEW)</c:v>
                </c:pt>
                <c:pt idx="8">
                  <c:v>Previous experience with this tour operator (NEW)</c:v>
                </c:pt>
                <c:pt idx="9">
                  <c:v>Entertainment program for adults (Interesting, diverse master classes, animation) - 'for adults' was added'</c:v>
                </c:pt>
                <c:pt idx="10">
                  <c:v>Nature (terrain, pines, weather)</c:v>
                </c:pt>
                <c:pt idx="11">
                  <c:v>Quality and equipment of rooms</c:v>
                </c:pt>
                <c:pt idx="12">
                  <c:v>The fact that this hotel is suitable for young people</c:v>
                </c:pt>
                <c:pt idx="13">
                  <c:v>Good quality Wi-Fi</c:v>
                </c:pt>
                <c:pt idx="14">
                  <c:v>Ultra All Inclusive (alcohol drinks &amp; food 24h)</c:v>
                </c:pt>
                <c:pt idx="15">
                  <c:v>Hotel Location (airport, city center)</c:v>
                </c:pt>
                <c:pt idx="16">
                  <c:v>Quality of the beach (proximity to thehotel , quality, size)</c:v>
                </c:pt>
                <c:pt idx="17">
                  <c:v>Infrastructure of the hotel (swimming pool, restaurants, different areas)</c:v>
                </c:pt>
                <c:pt idx="18">
                  <c:v>Wellness opportunities (NEW)</c:v>
                </c:pt>
                <c:pt idx="19">
                  <c:v>Quality of food (Russian dishes, variety of restaurants)</c:v>
                </c:pt>
                <c:pt idx="20">
                  <c:v>Good references about the hotel (NEW)</c:v>
                </c:pt>
              </c:strCache>
            </c:strRef>
          </c:cat>
          <c:val>
            <c:numRef>
              <c:f>'Уровень использования сервисов'!$F$63:$F$83</c:f>
              <c:numCache>
                <c:formatCode>0%</c:formatCode>
                <c:ptCount val="21"/>
                <c:pt idx="1">
                  <c:v>0.5</c:v>
                </c:pt>
                <c:pt idx="2">
                  <c:v>0</c:v>
                </c:pt>
                <c:pt idx="3">
                  <c:v>0</c:v>
                </c:pt>
                <c:pt idx="4">
                  <c:v>0</c:v>
                </c:pt>
                <c:pt idx="5">
                  <c:v>0</c:v>
                </c:pt>
                <c:pt idx="9">
                  <c:v>0</c:v>
                </c:pt>
                <c:pt idx="10">
                  <c:v>0</c:v>
                </c:pt>
                <c:pt idx="11">
                  <c:v>0.01</c:v>
                </c:pt>
                <c:pt idx="12">
                  <c:v>0</c:v>
                </c:pt>
                <c:pt idx="13">
                  <c:v>0.01</c:v>
                </c:pt>
                <c:pt idx="14">
                  <c:v>0</c:v>
                </c:pt>
                <c:pt idx="15">
                  <c:v>0.01</c:v>
                </c:pt>
                <c:pt idx="16">
                  <c:v>0</c:v>
                </c:pt>
                <c:pt idx="17">
                  <c:v>0.01</c:v>
                </c:pt>
                <c:pt idx="18">
                  <c:v>0</c:v>
                </c:pt>
                <c:pt idx="19">
                  <c:v>0.04</c:v>
                </c:pt>
              </c:numCache>
            </c:numRef>
          </c:val>
          <c:extLst>
            <c:ext xmlns:c16="http://schemas.microsoft.com/office/drawing/2014/chart" uri="{C3380CC4-5D6E-409C-BE32-E72D297353CC}">
              <c16:uniqueId val="{00000004-ADF0-4F0D-AC08-3D5E2AABD9BE}"/>
            </c:ext>
          </c:extLst>
        </c:ser>
        <c:dLbls>
          <c:dLblPos val="ctr"/>
          <c:showLegendKey val="0"/>
          <c:showVal val="1"/>
          <c:showCatName val="0"/>
          <c:showSerName val="0"/>
          <c:showPercent val="0"/>
          <c:showBubbleSize val="0"/>
        </c:dLbls>
        <c:gapWidth val="40"/>
        <c:overlap val="100"/>
        <c:axId val="321503488"/>
        <c:axId val="1"/>
      </c:barChart>
      <c:catAx>
        <c:axId val="3215034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1"/>
        <c:crosses val="autoZero"/>
        <c:auto val="1"/>
        <c:lblAlgn val="ctr"/>
        <c:lblOffset val="100"/>
        <c:noMultiLvlLbl val="0"/>
      </c:catAx>
      <c:valAx>
        <c:axId val="1"/>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ru-RU"/>
          </a:p>
        </c:txPr>
        <c:crossAx val="321503488"/>
        <c:crosses val="autoZero"/>
        <c:crossBetween val="between"/>
      </c:valAx>
      <c:spPr>
        <a:noFill/>
        <a:ln w="25400">
          <a:noFill/>
        </a:ln>
      </c:spPr>
    </c:plotArea>
    <c:legend>
      <c:legendPos val="b"/>
      <c:legendEntry>
        <c:idx val="2"/>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legendEntry>
      <c:layout>
        <c:manualLayout>
          <c:xMode val="edge"/>
          <c:yMode val="edge"/>
          <c:x val="0"/>
          <c:y val="0.95296306509695627"/>
          <c:w val="1"/>
          <c:h val="4.1467613996945936E-2"/>
        </c:manualLayout>
      </c:layout>
      <c:overlay val="0"/>
      <c:spPr>
        <a:noFill/>
        <a:ln w="25400">
          <a:noFill/>
        </a:ln>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сервисов'!$A$5:$A$13</c:f>
              <c:strCache>
                <c:ptCount val="9"/>
                <c:pt idx="0">
                  <c:v>Toucan baby with a washing car </c:v>
                </c:pt>
                <c:pt idx="1">
                  <c:v>Fishing for children </c:v>
                </c:pt>
                <c:pt idx="2">
                  <c:v>Mother Corner </c:v>
                </c:pt>
                <c:pt idx="3">
                  <c:v>Free inventory</c:v>
                </c:pt>
                <c:pt idx="4">
                  <c:v>Video with children before the mini disco </c:v>
                </c:pt>
                <c:pt idx="5">
                  <c:v>Animator's work</c:v>
                </c:pt>
                <c:pt idx="6">
                  <c:v>Club Toucan </c:v>
                </c:pt>
                <c:pt idx="7">
                  <c:v>Mini disco and evening programs </c:v>
                </c:pt>
                <c:pt idx="8">
                  <c:v>Kids buffet Toucan </c:v>
                </c:pt>
              </c:strCache>
            </c:strRef>
          </c:cat>
          <c:val>
            <c:numRef>
              <c:f>'Уровень использования сервисов'!$B$5:$B$13</c:f>
              <c:numCache>
                <c:formatCode>0%</c:formatCode>
                <c:ptCount val="9"/>
                <c:pt idx="0">
                  <c:v>0</c:v>
                </c:pt>
                <c:pt idx="1">
                  <c:v>0</c:v>
                </c:pt>
                <c:pt idx="2">
                  <c:v>0</c:v>
                </c:pt>
                <c:pt idx="3">
                  <c:v>2.1052631578947368E-2</c:v>
                </c:pt>
                <c:pt idx="4">
                  <c:v>0.11578947368421053</c:v>
                </c:pt>
                <c:pt idx="5">
                  <c:v>0.17894736842105263</c:v>
                </c:pt>
                <c:pt idx="6">
                  <c:v>0.18947368421052632</c:v>
                </c:pt>
                <c:pt idx="7">
                  <c:v>0.23157894736842105</c:v>
                </c:pt>
                <c:pt idx="8">
                  <c:v>0.33684210526315794</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сервисов'!$A$5:$A$13</c:f>
              <c:strCache>
                <c:ptCount val="9"/>
                <c:pt idx="0">
                  <c:v>Toucan baby with a washing car </c:v>
                </c:pt>
                <c:pt idx="1">
                  <c:v>Fishing for children </c:v>
                </c:pt>
                <c:pt idx="2">
                  <c:v>Mother Corner </c:v>
                </c:pt>
                <c:pt idx="3">
                  <c:v>Free inventory</c:v>
                </c:pt>
                <c:pt idx="4">
                  <c:v>Video with children before the mini disco </c:v>
                </c:pt>
                <c:pt idx="5">
                  <c:v>Animator's work</c:v>
                </c:pt>
                <c:pt idx="6">
                  <c:v>Club Toucan </c:v>
                </c:pt>
                <c:pt idx="7">
                  <c:v>Mini disco and evening programs </c:v>
                </c:pt>
                <c:pt idx="8">
                  <c:v>Kids buffet Toucan </c:v>
                </c:pt>
              </c:strCache>
            </c:strRef>
          </c:cat>
          <c:val>
            <c:numRef>
              <c:f>'Уровень использования сервисов'!$C$5:$C$13</c:f>
              <c:numCache>
                <c:formatCode>0%</c:formatCode>
                <c:ptCount val="9"/>
                <c:pt idx="0">
                  <c:v>0.96842105263157885</c:v>
                </c:pt>
                <c:pt idx="1">
                  <c:v>0</c:v>
                </c:pt>
                <c:pt idx="2">
                  <c:v>0.95789473684210524</c:v>
                </c:pt>
                <c:pt idx="3">
                  <c:v>0.94736842105263153</c:v>
                </c:pt>
                <c:pt idx="4">
                  <c:v>0.82105263157894737</c:v>
                </c:pt>
                <c:pt idx="5">
                  <c:v>0.77894736842105261</c:v>
                </c:pt>
                <c:pt idx="6">
                  <c:v>0.43157894736842112</c:v>
                </c:pt>
                <c:pt idx="7">
                  <c:v>0.66315789473684206</c:v>
                </c:pt>
                <c:pt idx="8">
                  <c:v>0.6</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сервисов'!$A$5:$A$13</c:f>
              <c:strCache>
                <c:ptCount val="9"/>
                <c:pt idx="0">
                  <c:v>Toucan baby with a washing car </c:v>
                </c:pt>
                <c:pt idx="1">
                  <c:v>Fishing for children </c:v>
                </c:pt>
                <c:pt idx="2">
                  <c:v>Mother Corner </c:v>
                </c:pt>
                <c:pt idx="3">
                  <c:v>Free inventory</c:v>
                </c:pt>
                <c:pt idx="4">
                  <c:v>Video with children before the mini disco </c:v>
                </c:pt>
                <c:pt idx="5">
                  <c:v>Animator's work</c:v>
                </c:pt>
                <c:pt idx="6">
                  <c:v>Club Toucan </c:v>
                </c:pt>
                <c:pt idx="7">
                  <c:v>Mini disco and evening programs </c:v>
                </c:pt>
                <c:pt idx="8">
                  <c:v>Kids buffet Toucan </c:v>
                </c:pt>
              </c:strCache>
            </c:strRef>
          </c:cat>
          <c:val>
            <c:numRef>
              <c:f>'Уровень использования сервисов'!$D$5:$D$13</c:f>
              <c:numCache>
                <c:formatCode>0%</c:formatCode>
                <c:ptCount val="9"/>
                <c:pt idx="0">
                  <c:v>3.1578947368421054E-2</c:v>
                </c:pt>
                <c:pt idx="1">
                  <c:v>0</c:v>
                </c:pt>
                <c:pt idx="2">
                  <c:v>4.2105263157894736E-2</c:v>
                </c:pt>
                <c:pt idx="3">
                  <c:v>3.1578947368421054E-2</c:v>
                </c:pt>
                <c:pt idx="4">
                  <c:v>4.2105263157894736E-2</c:v>
                </c:pt>
                <c:pt idx="5">
                  <c:v>4.2105263157894736E-2</c:v>
                </c:pt>
                <c:pt idx="6">
                  <c:v>0.3789473684210527</c:v>
                </c:pt>
                <c:pt idx="7">
                  <c:v>0.10526315789473684</c:v>
                </c:pt>
                <c:pt idx="8">
                  <c:v>6.3157894736842107E-2</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сервисов'!$A$5:$A$13</c:f>
              <c:strCache>
                <c:ptCount val="9"/>
                <c:pt idx="0">
                  <c:v>Toucan baby with a washing car </c:v>
                </c:pt>
                <c:pt idx="1">
                  <c:v>Fishing for children </c:v>
                </c:pt>
                <c:pt idx="2">
                  <c:v>Mother Corner </c:v>
                </c:pt>
                <c:pt idx="3">
                  <c:v>Free inventory</c:v>
                </c:pt>
                <c:pt idx="4">
                  <c:v>Video with children before the mini disco </c:v>
                </c:pt>
                <c:pt idx="5">
                  <c:v>Animator's work</c:v>
                </c:pt>
                <c:pt idx="6">
                  <c:v>Club Toucan </c:v>
                </c:pt>
                <c:pt idx="7">
                  <c:v>Mini disco and evening programs </c:v>
                </c:pt>
                <c:pt idx="8">
                  <c:v>Kids buffet Toucan </c:v>
                </c:pt>
              </c:strCache>
            </c:strRef>
          </c:cat>
          <c:val>
            <c:numRef>
              <c:f>'Уровень использования сервисов'!$E$5:$E$13</c:f>
              <c:numCache>
                <c:formatCode>0%</c:formatCode>
                <c:ptCount val="9"/>
                <c:pt idx="0">
                  <c:v>0</c:v>
                </c:pt>
                <c:pt idx="1">
                  <c:v>0</c:v>
                </c:pt>
                <c:pt idx="2">
                  <c:v>0</c:v>
                </c:pt>
                <c:pt idx="3">
                  <c:v>0</c:v>
                </c:pt>
                <c:pt idx="4">
                  <c:v>2.1052631578947368E-2</c:v>
                </c:pt>
                <c:pt idx="5">
                  <c:v>0</c:v>
                </c:pt>
                <c:pt idx="6">
                  <c:v>0</c:v>
                </c:pt>
                <c:pt idx="7">
                  <c:v>0</c:v>
                </c:pt>
                <c:pt idx="8">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сервисов'!$A$5:$A$13</c:f>
              <c:strCache>
                <c:ptCount val="9"/>
                <c:pt idx="0">
                  <c:v>Toucan baby with a washing car </c:v>
                </c:pt>
                <c:pt idx="1">
                  <c:v>Fishing for children </c:v>
                </c:pt>
                <c:pt idx="2">
                  <c:v>Mother Corner </c:v>
                </c:pt>
                <c:pt idx="3">
                  <c:v>Free inventory</c:v>
                </c:pt>
                <c:pt idx="4">
                  <c:v>Video with children before the mini disco </c:v>
                </c:pt>
                <c:pt idx="5">
                  <c:v>Animator's work</c:v>
                </c:pt>
                <c:pt idx="6">
                  <c:v>Club Toucan </c:v>
                </c:pt>
                <c:pt idx="7">
                  <c:v>Mini disco and evening programs </c:v>
                </c:pt>
                <c:pt idx="8">
                  <c:v>Kids buffet Toucan </c:v>
                </c:pt>
              </c:strCache>
            </c:strRef>
          </c:cat>
          <c:val>
            <c:numRef>
              <c:f>'Уровень использования сервисов'!$F$5:$F$13</c:f>
              <c:numCache>
                <c:formatCode>0%</c:formatCode>
                <c:ptCount val="9"/>
                <c:pt idx="0">
                  <c:v>0</c:v>
                </c:pt>
                <c:pt idx="1">
                  <c:v>1</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сервисов'!$A$5:$A$19</c:f>
              <c:strCache>
                <c:ptCount val="15"/>
                <c:pt idx="0">
                  <c:v>A la carte restaurant: Italian</c:v>
                </c:pt>
                <c:pt idx="1">
                  <c:v>A la carte restaurant: National</c:v>
                </c:pt>
                <c:pt idx="2">
                  <c:v>Imported Alcohol ( 3 types) 24/7</c:v>
                </c:pt>
                <c:pt idx="3">
                  <c:v>Russian / Ukrainian ТV channels </c:v>
                </c:pt>
                <c:pt idx="4">
                  <c:v>Coffee shop</c:v>
                </c:pt>
                <c:pt idx="5">
                  <c:v>Chill Out 18+  </c:v>
                </c:pt>
                <c:pt idx="6">
                  <c:v>Russian Menu, developed to meet the needs of adults and children</c:v>
                </c:pt>
                <c:pt idx="7">
                  <c:v>Ice Cream during the day </c:v>
                </c:pt>
                <c:pt idx="8">
                  <c:v>Dessert Bar with Coffee, Tea, Desserts  </c:v>
                </c:pt>
                <c:pt idx="9">
                  <c:v>Snack Bar Menu </c:v>
                </c:pt>
                <c:pt idx="10">
                  <c:v>Fresh orange juice for breakfast</c:v>
                </c:pt>
                <c:pt idx="11">
                  <c:v>Mini Bar with soft drinks and with a water replenished</c:v>
                </c:pt>
                <c:pt idx="12">
                  <c:v>Tea &amp; Coffee Set in the rooms </c:v>
                </c:pt>
                <c:pt idx="13">
                  <c:v>Wi-Fi in the hotel territory and in the rooms</c:v>
                </c:pt>
                <c:pt idx="14">
                  <c:v>Bathrobe &amp; Slippers for adults</c:v>
                </c:pt>
              </c:strCache>
            </c:strRef>
          </c:cat>
          <c:val>
            <c:numRef>
              <c:f>'Уровень использования сервисов'!$B$5:$B$19</c:f>
              <c:numCache>
                <c:formatCode>0%</c:formatCode>
                <c:ptCount val="15"/>
                <c:pt idx="0">
                  <c:v>0.45882352941176469</c:v>
                </c:pt>
                <c:pt idx="1">
                  <c:v>0.53529411764705881</c:v>
                </c:pt>
                <c:pt idx="2">
                  <c:v>0.77058823529411768</c:v>
                </c:pt>
                <c:pt idx="3">
                  <c:v>0.81176470588235283</c:v>
                </c:pt>
                <c:pt idx="4">
                  <c:v>0.81176470588235294</c:v>
                </c:pt>
                <c:pt idx="5">
                  <c:v>0.87647058823529411</c:v>
                </c:pt>
                <c:pt idx="6">
                  <c:v>0.89999999999999991</c:v>
                </c:pt>
                <c:pt idx="7">
                  <c:v>0.9</c:v>
                </c:pt>
                <c:pt idx="8">
                  <c:v>0.92941176470588227</c:v>
                </c:pt>
                <c:pt idx="9">
                  <c:v>0.94117647058823528</c:v>
                </c:pt>
                <c:pt idx="10">
                  <c:v>0.94705882352941173</c:v>
                </c:pt>
                <c:pt idx="11">
                  <c:v>0.95294117647058818</c:v>
                </c:pt>
                <c:pt idx="12">
                  <c:v>0.97058823529411764</c:v>
                </c:pt>
                <c:pt idx="13">
                  <c:v>0.99411764705882355</c:v>
                </c:pt>
                <c:pt idx="14">
                  <c:v>0.99999999999999989</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сервисов'!$A$5:$A$19</c:f>
              <c:strCache>
                <c:ptCount val="15"/>
                <c:pt idx="0">
                  <c:v>A la carte restaurant: Italian</c:v>
                </c:pt>
                <c:pt idx="1">
                  <c:v>A la carte restaurant: National</c:v>
                </c:pt>
                <c:pt idx="2">
                  <c:v>Imported Alcohol ( 3 types) 24/7</c:v>
                </c:pt>
                <c:pt idx="3">
                  <c:v>Russian / Ukrainian ТV channels </c:v>
                </c:pt>
                <c:pt idx="4">
                  <c:v>Coffee shop</c:v>
                </c:pt>
                <c:pt idx="5">
                  <c:v>Chill Out 18+  </c:v>
                </c:pt>
                <c:pt idx="6">
                  <c:v>Russian Menu, developed to meet the needs of adults and children</c:v>
                </c:pt>
                <c:pt idx="7">
                  <c:v>Ice Cream during the day </c:v>
                </c:pt>
                <c:pt idx="8">
                  <c:v>Dessert Bar with Coffee, Tea, Desserts  </c:v>
                </c:pt>
                <c:pt idx="9">
                  <c:v>Snack Bar Menu </c:v>
                </c:pt>
                <c:pt idx="10">
                  <c:v>Fresh orange juice for breakfast</c:v>
                </c:pt>
                <c:pt idx="11">
                  <c:v>Mini Bar with soft drinks and with a water replenished</c:v>
                </c:pt>
                <c:pt idx="12">
                  <c:v>Tea &amp; Coffee Set in the rooms </c:v>
                </c:pt>
                <c:pt idx="13">
                  <c:v>Wi-Fi in the hotel territory and in the rooms</c:v>
                </c:pt>
                <c:pt idx="14">
                  <c:v>Bathrobe &amp; Slippers for adults</c:v>
                </c:pt>
              </c:strCache>
            </c:strRef>
          </c:cat>
          <c:val>
            <c:numRef>
              <c:f>'Уровень использования сервисов'!$C$5:$C$19</c:f>
              <c:numCache>
                <c:formatCode>0%</c:formatCode>
                <c:ptCount val="15"/>
                <c:pt idx="0">
                  <c:v>0</c:v>
                </c:pt>
                <c:pt idx="1">
                  <c:v>0</c:v>
                </c:pt>
                <c:pt idx="2">
                  <c:v>5.8823529411764705E-3</c:v>
                </c:pt>
                <c:pt idx="3">
                  <c:v>0</c:v>
                </c:pt>
                <c:pt idx="4">
                  <c:v>0</c:v>
                </c:pt>
                <c:pt idx="5">
                  <c:v>0</c:v>
                </c:pt>
                <c:pt idx="6">
                  <c:v>5.8823529411764705E-3</c:v>
                </c:pt>
                <c:pt idx="7">
                  <c:v>5.8823529411764705E-3</c:v>
                </c:pt>
                <c:pt idx="8">
                  <c:v>5.8823529411764705E-3</c:v>
                </c:pt>
                <c:pt idx="9">
                  <c:v>0</c:v>
                </c:pt>
                <c:pt idx="10">
                  <c:v>5.8823529411764705E-3</c:v>
                </c:pt>
                <c:pt idx="11">
                  <c:v>5.8823529411764705E-3</c:v>
                </c:pt>
                <c:pt idx="12">
                  <c:v>0</c:v>
                </c:pt>
                <c:pt idx="13">
                  <c:v>0</c:v>
                </c:pt>
                <c:pt idx="14">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сервисов'!$A$5:$A$19</c:f>
              <c:strCache>
                <c:ptCount val="15"/>
                <c:pt idx="0">
                  <c:v>A la carte restaurant: Italian</c:v>
                </c:pt>
                <c:pt idx="1">
                  <c:v>A la carte restaurant: National</c:v>
                </c:pt>
                <c:pt idx="2">
                  <c:v>Imported Alcohol ( 3 types) 24/7</c:v>
                </c:pt>
                <c:pt idx="3">
                  <c:v>Russian / Ukrainian ТV channels </c:v>
                </c:pt>
                <c:pt idx="4">
                  <c:v>Coffee shop</c:v>
                </c:pt>
                <c:pt idx="5">
                  <c:v>Chill Out 18+  </c:v>
                </c:pt>
                <c:pt idx="6">
                  <c:v>Russian Menu, developed to meet the needs of adults and children</c:v>
                </c:pt>
                <c:pt idx="7">
                  <c:v>Ice Cream during the day </c:v>
                </c:pt>
                <c:pt idx="8">
                  <c:v>Dessert Bar with Coffee, Tea, Desserts  </c:v>
                </c:pt>
                <c:pt idx="9">
                  <c:v>Snack Bar Menu </c:v>
                </c:pt>
                <c:pt idx="10">
                  <c:v>Fresh orange juice for breakfast</c:v>
                </c:pt>
                <c:pt idx="11">
                  <c:v>Mini Bar with soft drinks and with a water replenished</c:v>
                </c:pt>
                <c:pt idx="12">
                  <c:v>Tea &amp; Coffee Set in the rooms </c:v>
                </c:pt>
                <c:pt idx="13">
                  <c:v>Wi-Fi in the hotel territory and in the rooms</c:v>
                </c:pt>
                <c:pt idx="14">
                  <c:v>Bathrobe &amp; Slippers for adults</c:v>
                </c:pt>
              </c:strCache>
            </c:strRef>
          </c:cat>
          <c:val>
            <c:numRef>
              <c:f>'Уровень использования сервисов'!$D$5:$D$19</c:f>
              <c:numCache>
                <c:formatCode>0%</c:formatCode>
                <c:ptCount val="15"/>
                <c:pt idx="0">
                  <c:v>0.52941176470588236</c:v>
                </c:pt>
                <c:pt idx="1">
                  <c:v>0.45882352941176469</c:v>
                </c:pt>
                <c:pt idx="2">
                  <c:v>0.20588235294117646</c:v>
                </c:pt>
                <c:pt idx="3">
                  <c:v>0.17647058823529413</c:v>
                </c:pt>
                <c:pt idx="4">
                  <c:v>0.18235294117647058</c:v>
                </c:pt>
                <c:pt idx="5">
                  <c:v>0.11176470588235295</c:v>
                </c:pt>
                <c:pt idx="6">
                  <c:v>8.2352941176470573E-2</c:v>
                </c:pt>
                <c:pt idx="7">
                  <c:v>8.8235294117647065E-2</c:v>
                </c:pt>
                <c:pt idx="8">
                  <c:v>5.8823529411764698E-2</c:v>
                </c:pt>
                <c:pt idx="9">
                  <c:v>5.2941176470588235E-2</c:v>
                </c:pt>
                <c:pt idx="10">
                  <c:v>4.1176470588235287E-2</c:v>
                </c:pt>
                <c:pt idx="11">
                  <c:v>4.1176470588235287E-2</c:v>
                </c:pt>
                <c:pt idx="12">
                  <c:v>2.9411764705882349E-2</c:v>
                </c:pt>
                <c:pt idx="13">
                  <c:v>5.8823529411764705E-3</c:v>
                </c:pt>
                <c:pt idx="14">
                  <c:v>0</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сервисов'!$A$5:$A$19</c:f>
              <c:strCache>
                <c:ptCount val="15"/>
                <c:pt idx="0">
                  <c:v>A la carte restaurant: Italian</c:v>
                </c:pt>
                <c:pt idx="1">
                  <c:v>A la carte restaurant: National</c:v>
                </c:pt>
                <c:pt idx="2">
                  <c:v>Imported Alcohol ( 3 types) 24/7</c:v>
                </c:pt>
                <c:pt idx="3">
                  <c:v>Russian / Ukrainian ТV channels </c:v>
                </c:pt>
                <c:pt idx="4">
                  <c:v>Coffee shop</c:v>
                </c:pt>
                <c:pt idx="5">
                  <c:v>Chill Out 18+  </c:v>
                </c:pt>
                <c:pt idx="6">
                  <c:v>Russian Menu, developed to meet the needs of adults and children</c:v>
                </c:pt>
                <c:pt idx="7">
                  <c:v>Ice Cream during the day </c:v>
                </c:pt>
                <c:pt idx="8">
                  <c:v>Dessert Bar with Coffee, Tea, Desserts  </c:v>
                </c:pt>
                <c:pt idx="9">
                  <c:v>Snack Bar Menu </c:v>
                </c:pt>
                <c:pt idx="10">
                  <c:v>Fresh orange juice for breakfast</c:v>
                </c:pt>
                <c:pt idx="11">
                  <c:v>Mini Bar with soft drinks and with a water replenished</c:v>
                </c:pt>
                <c:pt idx="12">
                  <c:v>Tea &amp; Coffee Set in the rooms </c:v>
                </c:pt>
                <c:pt idx="13">
                  <c:v>Wi-Fi in the hotel territory and in the rooms</c:v>
                </c:pt>
                <c:pt idx="14">
                  <c:v>Bathrobe &amp; Slippers for adults</c:v>
                </c:pt>
              </c:strCache>
            </c:strRef>
          </c:cat>
          <c:val>
            <c:numRef>
              <c:f>'Уровень использования сервисов'!$E$5:$E$19</c:f>
              <c:numCache>
                <c:formatCode>0%</c:formatCode>
                <c:ptCount val="15"/>
                <c:pt idx="0">
                  <c:v>1.1764705882352941E-2</c:v>
                </c:pt>
                <c:pt idx="1">
                  <c:v>5.8823529411764705E-3</c:v>
                </c:pt>
                <c:pt idx="2">
                  <c:v>1.7647058823529412E-2</c:v>
                </c:pt>
                <c:pt idx="3">
                  <c:v>1.1764705882352941E-2</c:v>
                </c:pt>
                <c:pt idx="4">
                  <c:v>0</c:v>
                </c:pt>
                <c:pt idx="5">
                  <c:v>1.1764705882352941E-2</c:v>
                </c:pt>
                <c:pt idx="6">
                  <c:v>1.1764705882352941E-2</c:v>
                </c:pt>
                <c:pt idx="7">
                  <c:v>5.8823529411764705E-3</c:v>
                </c:pt>
                <c:pt idx="8">
                  <c:v>5.8823529411764705E-3</c:v>
                </c:pt>
                <c:pt idx="9">
                  <c:v>5.8823529411764705E-3</c:v>
                </c:pt>
                <c:pt idx="10">
                  <c:v>5.8823529411764705E-3</c:v>
                </c:pt>
                <c:pt idx="11">
                  <c:v>0</c:v>
                </c:pt>
                <c:pt idx="12">
                  <c:v>0</c:v>
                </c:pt>
                <c:pt idx="13">
                  <c:v>0</c:v>
                </c:pt>
                <c:pt idx="14">
                  <c:v>0</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сервисов'!$A$5:$A$19</c:f>
              <c:strCache>
                <c:ptCount val="15"/>
                <c:pt idx="0">
                  <c:v>A la carte restaurant: Italian</c:v>
                </c:pt>
                <c:pt idx="1">
                  <c:v>A la carte restaurant: National</c:v>
                </c:pt>
                <c:pt idx="2">
                  <c:v>Imported Alcohol ( 3 types) 24/7</c:v>
                </c:pt>
                <c:pt idx="3">
                  <c:v>Russian / Ukrainian ТV channels </c:v>
                </c:pt>
                <c:pt idx="4">
                  <c:v>Coffee shop</c:v>
                </c:pt>
                <c:pt idx="5">
                  <c:v>Chill Out 18+  </c:v>
                </c:pt>
                <c:pt idx="6">
                  <c:v>Russian Menu, developed to meet the needs of adults and children</c:v>
                </c:pt>
                <c:pt idx="7">
                  <c:v>Ice Cream during the day </c:v>
                </c:pt>
                <c:pt idx="8">
                  <c:v>Dessert Bar with Coffee, Tea, Desserts  </c:v>
                </c:pt>
                <c:pt idx="9">
                  <c:v>Snack Bar Menu </c:v>
                </c:pt>
                <c:pt idx="10">
                  <c:v>Fresh orange juice for breakfast</c:v>
                </c:pt>
                <c:pt idx="11">
                  <c:v>Mini Bar with soft drinks and with a water replenished</c:v>
                </c:pt>
                <c:pt idx="12">
                  <c:v>Tea &amp; Coffee Set in the rooms </c:v>
                </c:pt>
                <c:pt idx="13">
                  <c:v>Wi-Fi in the hotel territory and in the rooms</c:v>
                </c:pt>
                <c:pt idx="14">
                  <c:v>Bathrobe &amp; Slippers for adults</c:v>
                </c:pt>
              </c:strCache>
            </c:strRef>
          </c:cat>
          <c:val>
            <c:numRef>
              <c:f>'Уровень использования сервисов'!$F$5:$F$19</c:f>
              <c:numCache>
                <c:formatCode>0%</c:formatCode>
                <c:ptCount val="15"/>
                <c:pt idx="0">
                  <c:v>0</c:v>
                </c:pt>
                <c:pt idx="1">
                  <c:v>0</c:v>
                </c:pt>
                <c:pt idx="2">
                  <c:v>0</c:v>
                </c:pt>
                <c:pt idx="3">
                  <c:v>0</c:v>
                </c:pt>
                <c:pt idx="4">
                  <c:v>5.8823529411764705E-3</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сервисов'!$A$5:$A$15</c:f>
              <c:strCache>
                <c:ptCount val="11"/>
                <c:pt idx="0">
                  <c:v>Turkish Lessons </c:v>
                </c:pt>
                <c:pt idx="1">
                  <c:v>Master class on cocktail making</c:v>
                </c:pt>
                <c:pt idx="2">
                  <c:v>Master class on hairstyles</c:v>
                </c:pt>
                <c:pt idx="3">
                  <c:v>Master-class on mobile photography</c:v>
                </c:pt>
                <c:pt idx="4">
                  <c:v>Culinary master class</c:v>
                </c:pt>
                <c:pt idx="5">
                  <c:v>Live Music &amp; Concerts </c:v>
                </c:pt>
                <c:pt idx="6">
                  <c:v>Dance Lessons (zumba, latina, cha-cha-cha)</c:v>
                </c:pt>
                <c:pt idx="7">
                  <c:v>Theme Days (National, Family, Mediterranean)</c:v>
                </c:pt>
                <c:pt idx="8">
                  <c:v>Disco</c:v>
                </c:pt>
                <c:pt idx="9">
                  <c:v>Professional Evening shows </c:v>
                </c:pt>
                <c:pt idx="10">
                  <c:v>Animation in Russian </c:v>
                </c:pt>
              </c:strCache>
            </c:strRef>
          </c:cat>
          <c:val>
            <c:numRef>
              <c:f>'Уровень использования сервисов'!$B$5:$B$15</c:f>
              <c:numCache>
                <c:formatCode>0%</c:formatCode>
                <c:ptCount val="11"/>
                <c:pt idx="0">
                  <c:v>0</c:v>
                </c:pt>
                <c:pt idx="1">
                  <c:v>0</c:v>
                </c:pt>
                <c:pt idx="2">
                  <c:v>0</c:v>
                </c:pt>
                <c:pt idx="3">
                  <c:v>5.8823529411764705E-3</c:v>
                </c:pt>
                <c:pt idx="4">
                  <c:v>5.8823529411764705E-3</c:v>
                </c:pt>
                <c:pt idx="5">
                  <c:v>0.11176470588235293</c:v>
                </c:pt>
                <c:pt idx="6">
                  <c:v>0.86470588235294121</c:v>
                </c:pt>
                <c:pt idx="7">
                  <c:v>0.90000000000000013</c:v>
                </c:pt>
                <c:pt idx="8">
                  <c:v>0.93529411764705883</c:v>
                </c:pt>
                <c:pt idx="9">
                  <c:v>0.96470588235294108</c:v>
                </c:pt>
                <c:pt idx="10">
                  <c:v>0.97058823529411764</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сервисов'!$A$5:$A$15</c:f>
              <c:strCache>
                <c:ptCount val="11"/>
                <c:pt idx="0">
                  <c:v>Turkish Lessons </c:v>
                </c:pt>
                <c:pt idx="1">
                  <c:v>Master class on cocktail making</c:v>
                </c:pt>
                <c:pt idx="2">
                  <c:v>Master class on hairstyles</c:v>
                </c:pt>
                <c:pt idx="3">
                  <c:v>Master-class on mobile photography</c:v>
                </c:pt>
                <c:pt idx="4">
                  <c:v>Culinary master class</c:v>
                </c:pt>
                <c:pt idx="5">
                  <c:v>Live Music &amp; Concerts </c:v>
                </c:pt>
                <c:pt idx="6">
                  <c:v>Dance Lessons (zumba, latina, cha-cha-cha)</c:v>
                </c:pt>
                <c:pt idx="7">
                  <c:v>Theme Days (National, Family, Mediterranean)</c:v>
                </c:pt>
                <c:pt idx="8">
                  <c:v>Disco</c:v>
                </c:pt>
                <c:pt idx="9">
                  <c:v>Professional Evening shows </c:v>
                </c:pt>
                <c:pt idx="10">
                  <c:v>Animation in Russian </c:v>
                </c:pt>
              </c:strCache>
            </c:strRef>
          </c:cat>
          <c:val>
            <c:numRef>
              <c:f>'Уровень использования сервисов'!$C$5:$C$15</c:f>
              <c:numCache>
                <c:formatCode>0%</c:formatCode>
                <c:ptCount val="11"/>
                <c:pt idx="0">
                  <c:v>4.1176470588235287E-2</c:v>
                </c:pt>
                <c:pt idx="1">
                  <c:v>4.7058823529411764E-2</c:v>
                </c:pt>
                <c:pt idx="2">
                  <c:v>4.7058823529411764E-2</c:v>
                </c:pt>
                <c:pt idx="3">
                  <c:v>4.1176470588235287E-2</c:v>
                </c:pt>
                <c:pt idx="4">
                  <c:v>4.1176470588235287E-2</c:v>
                </c:pt>
                <c:pt idx="5">
                  <c:v>1.7647058823529412E-2</c:v>
                </c:pt>
                <c:pt idx="6">
                  <c:v>0</c:v>
                </c:pt>
                <c:pt idx="7">
                  <c:v>5.8823529411764705E-3</c:v>
                </c:pt>
                <c:pt idx="8">
                  <c:v>0</c:v>
                </c:pt>
                <c:pt idx="9">
                  <c:v>0</c:v>
                </c:pt>
                <c:pt idx="10">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сервисов'!$A$5:$A$15</c:f>
              <c:strCache>
                <c:ptCount val="11"/>
                <c:pt idx="0">
                  <c:v>Turkish Lessons </c:v>
                </c:pt>
                <c:pt idx="1">
                  <c:v>Master class on cocktail making</c:v>
                </c:pt>
                <c:pt idx="2">
                  <c:v>Master class on hairstyles</c:v>
                </c:pt>
                <c:pt idx="3">
                  <c:v>Master-class on mobile photography</c:v>
                </c:pt>
                <c:pt idx="4">
                  <c:v>Culinary master class</c:v>
                </c:pt>
                <c:pt idx="5">
                  <c:v>Live Music &amp; Concerts </c:v>
                </c:pt>
                <c:pt idx="6">
                  <c:v>Dance Lessons (zumba, latina, cha-cha-cha)</c:v>
                </c:pt>
                <c:pt idx="7">
                  <c:v>Theme Days (National, Family, Mediterranean)</c:v>
                </c:pt>
                <c:pt idx="8">
                  <c:v>Disco</c:v>
                </c:pt>
                <c:pt idx="9">
                  <c:v>Professional Evening shows </c:v>
                </c:pt>
                <c:pt idx="10">
                  <c:v>Animation in Russian </c:v>
                </c:pt>
              </c:strCache>
            </c:strRef>
          </c:cat>
          <c:val>
            <c:numRef>
              <c:f>'Уровень использования сервисов'!$D$5:$D$15</c:f>
              <c:numCache>
                <c:formatCode>0%</c:formatCode>
                <c:ptCount val="11"/>
                <c:pt idx="0">
                  <c:v>0.13529411764705881</c:v>
                </c:pt>
                <c:pt idx="1">
                  <c:v>0.12941176470588237</c:v>
                </c:pt>
                <c:pt idx="2">
                  <c:v>0.12941176470588237</c:v>
                </c:pt>
                <c:pt idx="3">
                  <c:v>0.12941176470588237</c:v>
                </c:pt>
                <c:pt idx="4">
                  <c:v>0.12941176470588237</c:v>
                </c:pt>
                <c:pt idx="5">
                  <c:v>5.2941176470588235E-2</c:v>
                </c:pt>
                <c:pt idx="6">
                  <c:v>0.10588235294117647</c:v>
                </c:pt>
                <c:pt idx="7">
                  <c:v>8.2352941176470573E-2</c:v>
                </c:pt>
                <c:pt idx="8">
                  <c:v>5.2941176470588235E-2</c:v>
                </c:pt>
                <c:pt idx="9">
                  <c:v>2.9411764705882349E-2</c:v>
                </c:pt>
                <c:pt idx="10">
                  <c:v>2.3529411764705882E-2</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сервисов'!$A$5:$A$15</c:f>
              <c:strCache>
                <c:ptCount val="11"/>
                <c:pt idx="0">
                  <c:v>Turkish Lessons </c:v>
                </c:pt>
                <c:pt idx="1">
                  <c:v>Master class on cocktail making</c:v>
                </c:pt>
                <c:pt idx="2">
                  <c:v>Master class on hairstyles</c:v>
                </c:pt>
                <c:pt idx="3">
                  <c:v>Master-class on mobile photography</c:v>
                </c:pt>
                <c:pt idx="4">
                  <c:v>Culinary master class</c:v>
                </c:pt>
                <c:pt idx="5">
                  <c:v>Live Music &amp; Concerts </c:v>
                </c:pt>
                <c:pt idx="6">
                  <c:v>Dance Lessons (zumba, latina, cha-cha-cha)</c:v>
                </c:pt>
                <c:pt idx="7">
                  <c:v>Theme Days (National, Family, Mediterranean)</c:v>
                </c:pt>
                <c:pt idx="8">
                  <c:v>Disco</c:v>
                </c:pt>
                <c:pt idx="9">
                  <c:v>Professional Evening shows </c:v>
                </c:pt>
                <c:pt idx="10">
                  <c:v>Animation in Russian </c:v>
                </c:pt>
              </c:strCache>
            </c:strRef>
          </c:cat>
          <c:val>
            <c:numRef>
              <c:f>'Уровень использования сервисов'!$E$5:$E$15</c:f>
              <c:numCache>
                <c:formatCode>0%</c:formatCode>
                <c:ptCount val="11"/>
                <c:pt idx="0">
                  <c:v>2.3529411764705882E-2</c:v>
                </c:pt>
                <c:pt idx="1">
                  <c:v>2.3529411764705882E-2</c:v>
                </c:pt>
                <c:pt idx="2">
                  <c:v>2.3529411764705882E-2</c:v>
                </c:pt>
                <c:pt idx="3">
                  <c:v>2.3529411764705882E-2</c:v>
                </c:pt>
                <c:pt idx="4">
                  <c:v>2.3529411764705882E-2</c:v>
                </c:pt>
                <c:pt idx="5">
                  <c:v>1.1764705882352941E-2</c:v>
                </c:pt>
                <c:pt idx="6">
                  <c:v>2.9411764705882349E-2</c:v>
                </c:pt>
                <c:pt idx="7">
                  <c:v>1.1764705882352941E-2</c:v>
                </c:pt>
                <c:pt idx="8">
                  <c:v>1.1764705882352941E-2</c:v>
                </c:pt>
                <c:pt idx="9">
                  <c:v>5.8823529411764705E-3</c:v>
                </c:pt>
                <c:pt idx="10">
                  <c:v>5.8823529411764705E-3</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сервисов'!$A$5:$A$15</c:f>
              <c:strCache>
                <c:ptCount val="11"/>
                <c:pt idx="0">
                  <c:v>Turkish Lessons </c:v>
                </c:pt>
                <c:pt idx="1">
                  <c:v>Master class on cocktail making</c:v>
                </c:pt>
                <c:pt idx="2">
                  <c:v>Master class on hairstyles</c:v>
                </c:pt>
                <c:pt idx="3">
                  <c:v>Master-class on mobile photography</c:v>
                </c:pt>
                <c:pt idx="4">
                  <c:v>Culinary master class</c:v>
                </c:pt>
                <c:pt idx="5">
                  <c:v>Live Music &amp; Concerts </c:v>
                </c:pt>
                <c:pt idx="6">
                  <c:v>Dance Lessons (zumba, latina, cha-cha-cha)</c:v>
                </c:pt>
                <c:pt idx="7">
                  <c:v>Theme Days (National, Family, Mediterranean)</c:v>
                </c:pt>
                <c:pt idx="8">
                  <c:v>Disco</c:v>
                </c:pt>
                <c:pt idx="9">
                  <c:v>Professional Evening shows </c:v>
                </c:pt>
                <c:pt idx="10">
                  <c:v>Animation in Russian </c:v>
                </c:pt>
              </c:strCache>
            </c:strRef>
          </c:cat>
          <c:val>
            <c:numRef>
              <c:f>'Уровень использования сервисов'!$F$5:$F$15</c:f>
              <c:numCache>
                <c:formatCode>0%</c:formatCode>
                <c:ptCount val="11"/>
                <c:pt idx="0">
                  <c:v>0.8</c:v>
                </c:pt>
                <c:pt idx="1">
                  <c:v>0.8</c:v>
                </c:pt>
                <c:pt idx="2">
                  <c:v>0.8</c:v>
                </c:pt>
                <c:pt idx="3">
                  <c:v>0.8</c:v>
                </c:pt>
                <c:pt idx="4">
                  <c:v>0.8</c:v>
                </c:pt>
                <c:pt idx="5">
                  <c:v>0.80588235294117649</c:v>
                </c:pt>
                <c:pt idx="6">
                  <c:v>0</c:v>
                </c:pt>
                <c:pt idx="7">
                  <c:v>0</c:v>
                </c:pt>
                <c:pt idx="8">
                  <c:v>0</c:v>
                </c:pt>
                <c:pt idx="9">
                  <c:v>0</c:v>
                </c:pt>
                <c:pt idx="10">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9078133771238605"/>
          <c:y val="9.4063780899396529E-3"/>
          <c:w val="0.58615754354960614"/>
          <c:h val="0.88194611700739833"/>
        </c:manualLayout>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сервисов'!$A$5:$A$30</c:f>
              <c:strCache>
                <c:ptCount val="26"/>
                <c:pt idx="0">
                  <c:v>Olympic Games </c:v>
                </c:pt>
                <c:pt idx="1">
                  <c:v>Sea aqua aerobic</c:v>
                </c:pt>
                <c:pt idx="2">
                  <c:v>15% discount for SPA </c:v>
                </c:pt>
                <c:pt idx="3">
                  <c:v>Paid SPA center services </c:v>
                </c:pt>
                <c:pt idx="4">
                  <c:v>Free  SPA services: hamam, sauna </c:v>
                </c:pt>
                <c:pt idx="5">
                  <c:v>Professional Wellness &amp; Fitness Trainers</c:v>
                </c:pt>
                <c:pt idx="6">
                  <c:v>20% discount for water sport</c:v>
                </c:pt>
                <c:pt idx="7">
                  <c:v>Air Gun </c:v>
                </c:pt>
                <c:pt idx="8">
                  <c:v>Step-aerobic</c:v>
                </c:pt>
                <c:pt idx="9">
                  <c:v>Bocce </c:v>
                </c:pt>
                <c:pt idx="10">
                  <c:v>Archery</c:v>
                </c:pt>
                <c:pt idx="11">
                  <c:v>Darts </c:v>
                </c:pt>
                <c:pt idx="12">
                  <c:v>Cardio</c:v>
                </c:pt>
                <c:pt idx="13">
                  <c:v>Stretching </c:v>
                </c:pt>
                <c:pt idx="14">
                  <c:v>Pilates</c:v>
                </c:pt>
                <c:pt idx="15">
                  <c:v>Water Polo</c:v>
                </c:pt>
                <c:pt idx="16">
                  <c:v>Tennis </c:v>
                </c:pt>
                <c:pt idx="17">
                  <c:v>Table tennis</c:v>
                </c:pt>
                <c:pt idx="18">
                  <c:v>Yoga</c:v>
                </c:pt>
                <c:pt idx="19">
                  <c:v>Beach Volleyball</c:v>
                </c:pt>
                <c:pt idx="20">
                  <c:v>Aqua-aerobic </c:v>
                </c:pt>
                <c:pt idx="21">
                  <c:v>Aerobica </c:v>
                </c:pt>
                <c:pt idx="22">
                  <c:v>Morning Gym </c:v>
                </c:pt>
                <c:pt idx="23">
                  <c:v>Coffee Game</c:v>
                </c:pt>
                <c:pt idx="24">
                  <c:v>Club Dance</c:v>
                </c:pt>
                <c:pt idx="25">
                  <c:v>Pool Game</c:v>
                </c:pt>
              </c:strCache>
            </c:strRef>
          </c:cat>
          <c:val>
            <c:numRef>
              <c:f>'Уровень использования сервисов'!$B$5:$B$30</c:f>
              <c:numCache>
                <c:formatCode>0%</c:formatCode>
                <c:ptCount val="26"/>
                <c:pt idx="0">
                  <c:v>0</c:v>
                </c:pt>
                <c:pt idx="1">
                  <c:v>0</c:v>
                </c:pt>
                <c:pt idx="2">
                  <c:v>0.41176470588235298</c:v>
                </c:pt>
                <c:pt idx="3">
                  <c:v>0.44705882352941173</c:v>
                </c:pt>
                <c:pt idx="4">
                  <c:v>0.45882352941176469</c:v>
                </c:pt>
                <c:pt idx="5">
                  <c:v>0.58235294117647052</c:v>
                </c:pt>
                <c:pt idx="6">
                  <c:v>0.61764705882352944</c:v>
                </c:pt>
                <c:pt idx="7">
                  <c:v>0.62941176470588234</c:v>
                </c:pt>
                <c:pt idx="8">
                  <c:v>0.64117647058823524</c:v>
                </c:pt>
                <c:pt idx="9">
                  <c:v>0.6470588235294118</c:v>
                </c:pt>
                <c:pt idx="10">
                  <c:v>0.65294117647058814</c:v>
                </c:pt>
                <c:pt idx="11">
                  <c:v>0.65294117647058814</c:v>
                </c:pt>
                <c:pt idx="12">
                  <c:v>0.6705882352941176</c:v>
                </c:pt>
                <c:pt idx="13">
                  <c:v>0.68235294117647038</c:v>
                </c:pt>
                <c:pt idx="14">
                  <c:v>0.68823529411764706</c:v>
                </c:pt>
                <c:pt idx="15">
                  <c:v>0.69411764705882351</c:v>
                </c:pt>
                <c:pt idx="16">
                  <c:v>0.7</c:v>
                </c:pt>
                <c:pt idx="17">
                  <c:v>0.71176470588235297</c:v>
                </c:pt>
                <c:pt idx="18">
                  <c:v>0.71764705882352942</c:v>
                </c:pt>
                <c:pt idx="19">
                  <c:v>0.72352941176470587</c:v>
                </c:pt>
                <c:pt idx="20">
                  <c:v>0.74117647058823521</c:v>
                </c:pt>
                <c:pt idx="21">
                  <c:v>0.74117647058823533</c:v>
                </c:pt>
                <c:pt idx="22">
                  <c:v>0.74705882352941166</c:v>
                </c:pt>
                <c:pt idx="23">
                  <c:v>0.80588235294117649</c:v>
                </c:pt>
                <c:pt idx="24">
                  <c:v>0.81176470588235305</c:v>
                </c:pt>
                <c:pt idx="25">
                  <c:v>0.81764705882352939</c:v>
                </c:pt>
              </c:numCache>
            </c:numRef>
          </c:val>
          <c:extLst>
            <c:ext xmlns:c16="http://schemas.microsoft.com/office/drawing/2014/chart" uri="{C3380CC4-5D6E-409C-BE32-E72D297353CC}">
              <c16:uniqueId val="{00000000-DEF7-4F2E-BF92-64FDB8801954}"/>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сервисов'!$A$5:$A$30</c:f>
              <c:strCache>
                <c:ptCount val="26"/>
                <c:pt idx="0">
                  <c:v>Olympic Games </c:v>
                </c:pt>
                <c:pt idx="1">
                  <c:v>Sea aqua aerobic</c:v>
                </c:pt>
                <c:pt idx="2">
                  <c:v>15% discount for SPA </c:v>
                </c:pt>
                <c:pt idx="3">
                  <c:v>Paid SPA center services </c:v>
                </c:pt>
                <c:pt idx="4">
                  <c:v>Free  SPA services: hamam, sauna </c:v>
                </c:pt>
                <c:pt idx="5">
                  <c:v>Professional Wellness &amp; Fitness Trainers</c:v>
                </c:pt>
                <c:pt idx="6">
                  <c:v>20% discount for water sport</c:v>
                </c:pt>
                <c:pt idx="7">
                  <c:v>Air Gun </c:v>
                </c:pt>
                <c:pt idx="8">
                  <c:v>Step-aerobic</c:v>
                </c:pt>
                <c:pt idx="9">
                  <c:v>Bocce </c:v>
                </c:pt>
                <c:pt idx="10">
                  <c:v>Archery</c:v>
                </c:pt>
                <c:pt idx="11">
                  <c:v>Darts </c:v>
                </c:pt>
                <c:pt idx="12">
                  <c:v>Cardio</c:v>
                </c:pt>
                <c:pt idx="13">
                  <c:v>Stretching </c:v>
                </c:pt>
                <c:pt idx="14">
                  <c:v>Pilates</c:v>
                </c:pt>
                <c:pt idx="15">
                  <c:v>Water Polo</c:v>
                </c:pt>
                <c:pt idx="16">
                  <c:v>Tennis </c:v>
                </c:pt>
                <c:pt idx="17">
                  <c:v>Table tennis</c:v>
                </c:pt>
                <c:pt idx="18">
                  <c:v>Yoga</c:v>
                </c:pt>
                <c:pt idx="19">
                  <c:v>Beach Volleyball</c:v>
                </c:pt>
                <c:pt idx="20">
                  <c:v>Aqua-aerobic </c:v>
                </c:pt>
                <c:pt idx="21">
                  <c:v>Aerobica </c:v>
                </c:pt>
                <c:pt idx="22">
                  <c:v>Morning Gym </c:v>
                </c:pt>
                <c:pt idx="23">
                  <c:v>Coffee Game</c:v>
                </c:pt>
                <c:pt idx="24">
                  <c:v>Club Dance</c:v>
                </c:pt>
                <c:pt idx="25">
                  <c:v>Pool Game</c:v>
                </c:pt>
              </c:strCache>
            </c:strRef>
          </c:cat>
          <c:val>
            <c:numRef>
              <c:f>'Уровень использования сервисов'!$C$5:$C$30</c:f>
              <c:numCache>
                <c:formatCode>0%</c:formatCode>
                <c:ptCount val="26"/>
                <c:pt idx="0">
                  <c:v>0</c:v>
                </c:pt>
                <c:pt idx="1">
                  <c:v>0</c:v>
                </c:pt>
                <c:pt idx="2">
                  <c:v>2.9411764705882349E-2</c:v>
                </c:pt>
                <c:pt idx="3">
                  <c:v>1.1764705882352941E-2</c:v>
                </c:pt>
                <c:pt idx="4">
                  <c:v>2.3529411764705882E-2</c:v>
                </c:pt>
                <c:pt idx="5">
                  <c:v>5.8823529411764705E-3</c:v>
                </c:pt>
                <c:pt idx="6">
                  <c:v>1.1764705882352941E-2</c:v>
                </c:pt>
                <c:pt idx="7">
                  <c:v>2.9411764705882349E-2</c:v>
                </c:pt>
                <c:pt idx="8">
                  <c:v>2.9411764705882349E-2</c:v>
                </c:pt>
                <c:pt idx="9">
                  <c:v>3.5294117647058823E-2</c:v>
                </c:pt>
                <c:pt idx="10">
                  <c:v>2.9411764705882349E-2</c:v>
                </c:pt>
                <c:pt idx="11">
                  <c:v>3.5294117647058823E-2</c:v>
                </c:pt>
                <c:pt idx="12">
                  <c:v>1.1764705882352941E-2</c:v>
                </c:pt>
                <c:pt idx="13">
                  <c:v>1.1764705882352941E-2</c:v>
                </c:pt>
                <c:pt idx="14">
                  <c:v>1.1764705882352941E-2</c:v>
                </c:pt>
                <c:pt idx="15">
                  <c:v>5.8823529411764705E-3</c:v>
                </c:pt>
                <c:pt idx="16">
                  <c:v>1.1764705882352941E-2</c:v>
                </c:pt>
                <c:pt idx="17">
                  <c:v>1.1764705882352941E-2</c:v>
                </c:pt>
                <c:pt idx="18">
                  <c:v>1.1764705882352941E-2</c:v>
                </c:pt>
                <c:pt idx="19">
                  <c:v>0</c:v>
                </c:pt>
                <c:pt idx="20">
                  <c:v>1.1764705882352941E-2</c:v>
                </c:pt>
                <c:pt idx="21">
                  <c:v>1.7647058823529412E-2</c:v>
                </c:pt>
                <c:pt idx="22">
                  <c:v>1.7647058823529412E-2</c:v>
                </c:pt>
                <c:pt idx="23">
                  <c:v>3.5294117647058823E-2</c:v>
                </c:pt>
                <c:pt idx="24">
                  <c:v>2.9411764705882349E-2</c:v>
                </c:pt>
                <c:pt idx="25">
                  <c:v>2.3529411764705882E-2</c:v>
                </c:pt>
              </c:numCache>
            </c:numRef>
          </c:val>
          <c:extLst>
            <c:ext xmlns:c16="http://schemas.microsoft.com/office/drawing/2014/chart" uri="{C3380CC4-5D6E-409C-BE32-E72D297353CC}">
              <c16:uniqueId val="{00000001-DEF7-4F2E-BF92-64FDB8801954}"/>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сервисов'!$A$5:$A$30</c:f>
              <c:strCache>
                <c:ptCount val="26"/>
                <c:pt idx="0">
                  <c:v>Olympic Games </c:v>
                </c:pt>
                <c:pt idx="1">
                  <c:v>Sea aqua aerobic</c:v>
                </c:pt>
                <c:pt idx="2">
                  <c:v>15% discount for SPA </c:v>
                </c:pt>
                <c:pt idx="3">
                  <c:v>Paid SPA center services </c:v>
                </c:pt>
                <c:pt idx="4">
                  <c:v>Free  SPA services: hamam, sauna </c:v>
                </c:pt>
                <c:pt idx="5">
                  <c:v>Professional Wellness &amp; Fitness Trainers</c:v>
                </c:pt>
                <c:pt idx="6">
                  <c:v>20% discount for water sport</c:v>
                </c:pt>
                <c:pt idx="7">
                  <c:v>Air Gun </c:v>
                </c:pt>
                <c:pt idx="8">
                  <c:v>Step-aerobic</c:v>
                </c:pt>
                <c:pt idx="9">
                  <c:v>Bocce </c:v>
                </c:pt>
                <c:pt idx="10">
                  <c:v>Archery</c:v>
                </c:pt>
                <c:pt idx="11">
                  <c:v>Darts </c:v>
                </c:pt>
                <c:pt idx="12">
                  <c:v>Cardio</c:v>
                </c:pt>
                <c:pt idx="13">
                  <c:v>Stretching </c:v>
                </c:pt>
                <c:pt idx="14">
                  <c:v>Pilates</c:v>
                </c:pt>
                <c:pt idx="15">
                  <c:v>Water Polo</c:v>
                </c:pt>
                <c:pt idx="16">
                  <c:v>Tennis </c:v>
                </c:pt>
                <c:pt idx="17">
                  <c:v>Table tennis</c:v>
                </c:pt>
                <c:pt idx="18">
                  <c:v>Yoga</c:v>
                </c:pt>
                <c:pt idx="19">
                  <c:v>Beach Volleyball</c:v>
                </c:pt>
                <c:pt idx="20">
                  <c:v>Aqua-aerobic </c:v>
                </c:pt>
                <c:pt idx="21">
                  <c:v>Aerobica </c:v>
                </c:pt>
                <c:pt idx="22">
                  <c:v>Morning Gym </c:v>
                </c:pt>
                <c:pt idx="23">
                  <c:v>Coffee Game</c:v>
                </c:pt>
                <c:pt idx="24">
                  <c:v>Club Dance</c:v>
                </c:pt>
                <c:pt idx="25">
                  <c:v>Pool Game</c:v>
                </c:pt>
              </c:strCache>
            </c:strRef>
          </c:cat>
          <c:val>
            <c:numRef>
              <c:f>'Уровень использования сервисов'!$D$5:$D$30</c:f>
              <c:numCache>
                <c:formatCode>0%</c:formatCode>
                <c:ptCount val="26"/>
                <c:pt idx="0">
                  <c:v>1.1764705882352941E-2</c:v>
                </c:pt>
                <c:pt idx="1">
                  <c:v>5.8823529411764705E-3</c:v>
                </c:pt>
                <c:pt idx="2">
                  <c:v>0.55294117647058827</c:v>
                </c:pt>
                <c:pt idx="3">
                  <c:v>0.52941176470588236</c:v>
                </c:pt>
                <c:pt idx="4">
                  <c:v>0.5117647058823529</c:v>
                </c:pt>
                <c:pt idx="5">
                  <c:v>0.39411764705882357</c:v>
                </c:pt>
                <c:pt idx="6">
                  <c:v>0.35294117647058826</c:v>
                </c:pt>
                <c:pt idx="7">
                  <c:v>0.32352941176470584</c:v>
                </c:pt>
                <c:pt idx="8">
                  <c:v>0.31764705882352939</c:v>
                </c:pt>
                <c:pt idx="9">
                  <c:v>0.31176470588235294</c:v>
                </c:pt>
                <c:pt idx="10">
                  <c:v>0.30588235294117649</c:v>
                </c:pt>
                <c:pt idx="11">
                  <c:v>0.30588235294117649</c:v>
                </c:pt>
                <c:pt idx="12">
                  <c:v>0.3</c:v>
                </c:pt>
                <c:pt idx="13">
                  <c:v>0.28823529411764703</c:v>
                </c:pt>
                <c:pt idx="14">
                  <c:v>0.28235294117647058</c:v>
                </c:pt>
                <c:pt idx="15">
                  <c:v>0.29411764705882354</c:v>
                </c:pt>
                <c:pt idx="16">
                  <c:v>0.28235294117647058</c:v>
                </c:pt>
                <c:pt idx="17">
                  <c:v>0.27058823529411763</c:v>
                </c:pt>
                <c:pt idx="18">
                  <c:v>0.25294117647058822</c:v>
                </c:pt>
                <c:pt idx="19">
                  <c:v>0.27058823529411763</c:v>
                </c:pt>
                <c:pt idx="20">
                  <c:v>0.22941176470588234</c:v>
                </c:pt>
                <c:pt idx="21">
                  <c:v>0.22352941176470589</c:v>
                </c:pt>
                <c:pt idx="22">
                  <c:v>0.21764705882352942</c:v>
                </c:pt>
                <c:pt idx="23">
                  <c:v>0.14117647058823529</c:v>
                </c:pt>
                <c:pt idx="24">
                  <c:v>0.14705882352941177</c:v>
                </c:pt>
                <c:pt idx="25">
                  <c:v>0.13529411764705881</c:v>
                </c:pt>
              </c:numCache>
            </c:numRef>
          </c:val>
          <c:extLst>
            <c:ext xmlns:c16="http://schemas.microsoft.com/office/drawing/2014/chart" uri="{C3380CC4-5D6E-409C-BE32-E72D297353CC}">
              <c16:uniqueId val="{00000002-DEF7-4F2E-BF92-64FDB8801954}"/>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сервисов'!$A$5:$A$30</c:f>
              <c:strCache>
                <c:ptCount val="26"/>
                <c:pt idx="0">
                  <c:v>Olympic Games </c:v>
                </c:pt>
                <c:pt idx="1">
                  <c:v>Sea aqua aerobic</c:v>
                </c:pt>
                <c:pt idx="2">
                  <c:v>15% discount for SPA </c:v>
                </c:pt>
                <c:pt idx="3">
                  <c:v>Paid SPA center services </c:v>
                </c:pt>
                <c:pt idx="4">
                  <c:v>Free  SPA services: hamam, sauna </c:v>
                </c:pt>
                <c:pt idx="5">
                  <c:v>Professional Wellness &amp; Fitness Trainers</c:v>
                </c:pt>
                <c:pt idx="6">
                  <c:v>20% discount for water sport</c:v>
                </c:pt>
                <c:pt idx="7">
                  <c:v>Air Gun </c:v>
                </c:pt>
                <c:pt idx="8">
                  <c:v>Step-aerobic</c:v>
                </c:pt>
                <c:pt idx="9">
                  <c:v>Bocce </c:v>
                </c:pt>
                <c:pt idx="10">
                  <c:v>Archery</c:v>
                </c:pt>
                <c:pt idx="11">
                  <c:v>Darts </c:v>
                </c:pt>
                <c:pt idx="12">
                  <c:v>Cardio</c:v>
                </c:pt>
                <c:pt idx="13">
                  <c:v>Stretching </c:v>
                </c:pt>
                <c:pt idx="14">
                  <c:v>Pilates</c:v>
                </c:pt>
                <c:pt idx="15">
                  <c:v>Water Polo</c:v>
                </c:pt>
                <c:pt idx="16">
                  <c:v>Tennis </c:v>
                </c:pt>
                <c:pt idx="17">
                  <c:v>Table tennis</c:v>
                </c:pt>
                <c:pt idx="18">
                  <c:v>Yoga</c:v>
                </c:pt>
                <c:pt idx="19">
                  <c:v>Beach Volleyball</c:v>
                </c:pt>
                <c:pt idx="20">
                  <c:v>Aqua-aerobic </c:v>
                </c:pt>
                <c:pt idx="21">
                  <c:v>Aerobica </c:v>
                </c:pt>
                <c:pt idx="22">
                  <c:v>Morning Gym </c:v>
                </c:pt>
                <c:pt idx="23">
                  <c:v>Coffee Game</c:v>
                </c:pt>
                <c:pt idx="24">
                  <c:v>Club Dance</c:v>
                </c:pt>
                <c:pt idx="25">
                  <c:v>Pool Game</c:v>
                </c:pt>
              </c:strCache>
            </c:strRef>
          </c:cat>
          <c:val>
            <c:numRef>
              <c:f>'Уровень использования сервисов'!$E$5:$E$30</c:f>
              <c:numCache>
                <c:formatCode>0%</c:formatCode>
                <c:ptCount val="26"/>
                <c:pt idx="0">
                  <c:v>5.8823529411764705E-3</c:v>
                </c:pt>
                <c:pt idx="1">
                  <c:v>0</c:v>
                </c:pt>
                <c:pt idx="2">
                  <c:v>5.8823529411764705E-3</c:v>
                </c:pt>
                <c:pt idx="3">
                  <c:v>1.1764705882352941E-2</c:v>
                </c:pt>
                <c:pt idx="4">
                  <c:v>5.8823529411764705E-3</c:v>
                </c:pt>
                <c:pt idx="5">
                  <c:v>1.7647058823529412E-2</c:v>
                </c:pt>
                <c:pt idx="6">
                  <c:v>1.7647058823529412E-2</c:v>
                </c:pt>
                <c:pt idx="7">
                  <c:v>1.1764705882352941E-2</c:v>
                </c:pt>
                <c:pt idx="8">
                  <c:v>1.1764705882352941E-2</c:v>
                </c:pt>
                <c:pt idx="9">
                  <c:v>5.8823529411764705E-3</c:v>
                </c:pt>
                <c:pt idx="10">
                  <c:v>1.1764705882352941E-2</c:v>
                </c:pt>
                <c:pt idx="11">
                  <c:v>5.8823529411764705E-3</c:v>
                </c:pt>
                <c:pt idx="12">
                  <c:v>1.7647058823529412E-2</c:v>
                </c:pt>
                <c:pt idx="13">
                  <c:v>1.7647058823529412E-2</c:v>
                </c:pt>
                <c:pt idx="14">
                  <c:v>1.7647058823529412E-2</c:v>
                </c:pt>
                <c:pt idx="15">
                  <c:v>5.8823529411764705E-3</c:v>
                </c:pt>
                <c:pt idx="16">
                  <c:v>5.8823529411764705E-3</c:v>
                </c:pt>
                <c:pt idx="17">
                  <c:v>5.8823529411764705E-3</c:v>
                </c:pt>
                <c:pt idx="18">
                  <c:v>1.7647058823529412E-2</c:v>
                </c:pt>
                <c:pt idx="19">
                  <c:v>5.8823529411764705E-3</c:v>
                </c:pt>
                <c:pt idx="20">
                  <c:v>1.7647058823529412E-2</c:v>
                </c:pt>
                <c:pt idx="21">
                  <c:v>1.7647058823529412E-2</c:v>
                </c:pt>
                <c:pt idx="22">
                  <c:v>1.7647058823529412E-2</c:v>
                </c:pt>
                <c:pt idx="23">
                  <c:v>1.1764705882352941E-2</c:v>
                </c:pt>
                <c:pt idx="24">
                  <c:v>1.1764705882352941E-2</c:v>
                </c:pt>
                <c:pt idx="25">
                  <c:v>2.3529411764705882E-2</c:v>
                </c:pt>
              </c:numCache>
            </c:numRef>
          </c:val>
          <c:extLst>
            <c:ext xmlns:c16="http://schemas.microsoft.com/office/drawing/2014/chart" uri="{C3380CC4-5D6E-409C-BE32-E72D297353CC}">
              <c16:uniqueId val="{00000003-DEF7-4F2E-BF92-64FDB8801954}"/>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сервисов'!$A$5:$A$30</c:f>
              <c:strCache>
                <c:ptCount val="26"/>
                <c:pt idx="0">
                  <c:v>Olympic Games </c:v>
                </c:pt>
                <c:pt idx="1">
                  <c:v>Sea aqua aerobic</c:v>
                </c:pt>
                <c:pt idx="2">
                  <c:v>15% discount for SPA </c:v>
                </c:pt>
                <c:pt idx="3">
                  <c:v>Paid SPA center services </c:v>
                </c:pt>
                <c:pt idx="4">
                  <c:v>Free  SPA services: hamam, sauna </c:v>
                </c:pt>
                <c:pt idx="5">
                  <c:v>Professional Wellness &amp; Fitness Trainers</c:v>
                </c:pt>
                <c:pt idx="6">
                  <c:v>20% discount for water sport</c:v>
                </c:pt>
                <c:pt idx="7">
                  <c:v>Air Gun </c:v>
                </c:pt>
                <c:pt idx="8">
                  <c:v>Step-aerobic</c:v>
                </c:pt>
                <c:pt idx="9">
                  <c:v>Bocce </c:v>
                </c:pt>
                <c:pt idx="10">
                  <c:v>Archery</c:v>
                </c:pt>
                <c:pt idx="11">
                  <c:v>Darts </c:v>
                </c:pt>
                <c:pt idx="12">
                  <c:v>Cardio</c:v>
                </c:pt>
                <c:pt idx="13">
                  <c:v>Stretching </c:v>
                </c:pt>
                <c:pt idx="14">
                  <c:v>Pilates</c:v>
                </c:pt>
                <c:pt idx="15">
                  <c:v>Water Polo</c:v>
                </c:pt>
                <c:pt idx="16">
                  <c:v>Tennis </c:v>
                </c:pt>
                <c:pt idx="17">
                  <c:v>Table tennis</c:v>
                </c:pt>
                <c:pt idx="18">
                  <c:v>Yoga</c:v>
                </c:pt>
                <c:pt idx="19">
                  <c:v>Beach Volleyball</c:v>
                </c:pt>
                <c:pt idx="20">
                  <c:v>Aqua-aerobic </c:v>
                </c:pt>
                <c:pt idx="21">
                  <c:v>Aerobica </c:v>
                </c:pt>
                <c:pt idx="22">
                  <c:v>Morning Gym </c:v>
                </c:pt>
                <c:pt idx="23">
                  <c:v>Coffee Game</c:v>
                </c:pt>
                <c:pt idx="24">
                  <c:v>Club Dance</c:v>
                </c:pt>
                <c:pt idx="25">
                  <c:v>Pool Game</c:v>
                </c:pt>
              </c:strCache>
            </c:strRef>
          </c:cat>
          <c:val>
            <c:numRef>
              <c:f>'Уровень использования сервисов'!$F$5:$F$30</c:f>
              <c:numCache>
                <c:formatCode>0%</c:formatCode>
                <c:ptCount val="26"/>
                <c:pt idx="0">
                  <c:v>0.98235294117647054</c:v>
                </c:pt>
                <c:pt idx="1">
                  <c:v>0.99411764705882344</c:v>
                </c:pt>
                <c:pt idx="2">
                  <c:v>0</c:v>
                </c:pt>
                <c:pt idx="3">
                  <c:v>0</c:v>
                </c:pt>
                <c:pt idx="4">
                  <c:v>0</c:v>
                </c:pt>
                <c:pt idx="5">
                  <c:v>0</c:v>
                </c:pt>
                <c:pt idx="6">
                  <c:v>0</c:v>
                </c:pt>
                <c:pt idx="7">
                  <c:v>5.8823529411764705E-3</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5.8823529411764705E-3</c:v>
                </c:pt>
                <c:pt idx="24">
                  <c:v>0</c:v>
                </c:pt>
                <c:pt idx="25">
                  <c:v>0</c:v>
                </c:pt>
              </c:numCache>
            </c:numRef>
          </c:val>
          <c:extLst>
            <c:ext xmlns:c16="http://schemas.microsoft.com/office/drawing/2014/chart" uri="{C3380CC4-5D6E-409C-BE32-E72D297353CC}">
              <c16:uniqueId val="{00000004-DEF7-4F2E-BF92-64FDB8801954}"/>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сервисов'!$A$5:$A$19</c:f>
              <c:strCache>
                <c:ptCount val="15"/>
                <c:pt idx="0">
                  <c:v>A la carte restaurant: National</c:v>
                </c:pt>
                <c:pt idx="1">
                  <c:v>A la carte restaurant: Fish</c:v>
                </c:pt>
                <c:pt idx="2">
                  <c:v>A la carte restaurant: Italian</c:v>
                </c:pt>
                <c:pt idx="3">
                  <c:v>Imported Alcohol ( 3 types) 24/7</c:v>
                </c:pt>
                <c:pt idx="4">
                  <c:v>Coffee shop</c:v>
                </c:pt>
                <c:pt idx="5">
                  <c:v>Snack Bar Menu </c:v>
                </c:pt>
                <c:pt idx="6">
                  <c:v>Dessert Bar with Coffee, Tea, Desserts  </c:v>
                </c:pt>
                <c:pt idx="7">
                  <c:v>Russian Menu, developed to meet the needs of adults and children</c:v>
                </c:pt>
                <c:pt idx="8">
                  <c:v>Russian / Ukrainian ТV channels </c:v>
                </c:pt>
                <c:pt idx="9">
                  <c:v>Tea &amp; Coffee Set in the rooms </c:v>
                </c:pt>
                <c:pt idx="10">
                  <c:v>Ice Cream during the day </c:v>
                </c:pt>
                <c:pt idx="11">
                  <c:v>Fresh orange juice for breakfast</c:v>
                </c:pt>
                <c:pt idx="12">
                  <c:v>Bathrobe &amp; Slippers for adults</c:v>
                </c:pt>
                <c:pt idx="13">
                  <c:v>Wi-Fi in the hotel territory and in the rooms</c:v>
                </c:pt>
                <c:pt idx="14">
                  <c:v>Mini Bar with soft drinks and with a water replenished</c:v>
                </c:pt>
              </c:strCache>
            </c:strRef>
          </c:cat>
          <c:val>
            <c:numRef>
              <c:f>'Уровень использования сервисов'!$B$5:$B$19</c:f>
              <c:numCache>
                <c:formatCode>0%</c:formatCode>
                <c:ptCount val="15"/>
                <c:pt idx="0">
                  <c:v>4.3795620437956206E-2</c:v>
                </c:pt>
                <c:pt idx="1">
                  <c:v>6.2043795620437957E-2</c:v>
                </c:pt>
                <c:pt idx="2">
                  <c:v>0.19343065693430658</c:v>
                </c:pt>
                <c:pt idx="3">
                  <c:v>0.354014598540146</c:v>
                </c:pt>
                <c:pt idx="4">
                  <c:v>0.5948905109489051</c:v>
                </c:pt>
                <c:pt idx="5">
                  <c:v>0.73357664233576647</c:v>
                </c:pt>
                <c:pt idx="6">
                  <c:v>0.74817518248175185</c:v>
                </c:pt>
                <c:pt idx="7">
                  <c:v>0.79562043795620441</c:v>
                </c:pt>
                <c:pt idx="8">
                  <c:v>0.82846715328467158</c:v>
                </c:pt>
                <c:pt idx="9">
                  <c:v>0.85401459854014594</c:v>
                </c:pt>
                <c:pt idx="10">
                  <c:v>0.85766423357664234</c:v>
                </c:pt>
                <c:pt idx="11">
                  <c:v>0.86496350364963503</c:v>
                </c:pt>
                <c:pt idx="12">
                  <c:v>0.91240875912408748</c:v>
                </c:pt>
                <c:pt idx="13">
                  <c:v>0.97080291970802923</c:v>
                </c:pt>
                <c:pt idx="14">
                  <c:v>0.97810218978102181</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сервисов'!$A$5:$A$19</c:f>
              <c:strCache>
                <c:ptCount val="15"/>
                <c:pt idx="0">
                  <c:v>A la carte restaurant: National</c:v>
                </c:pt>
                <c:pt idx="1">
                  <c:v>A la carte restaurant: Fish</c:v>
                </c:pt>
                <c:pt idx="2">
                  <c:v>A la carte restaurant: Italian</c:v>
                </c:pt>
                <c:pt idx="3">
                  <c:v>Imported Alcohol ( 3 types) 24/7</c:v>
                </c:pt>
                <c:pt idx="4">
                  <c:v>Coffee shop</c:v>
                </c:pt>
                <c:pt idx="5">
                  <c:v>Snack Bar Menu </c:v>
                </c:pt>
                <c:pt idx="6">
                  <c:v>Dessert Bar with Coffee, Tea, Desserts  </c:v>
                </c:pt>
                <c:pt idx="7">
                  <c:v>Russian Menu, developed to meet the needs of adults and children</c:v>
                </c:pt>
                <c:pt idx="8">
                  <c:v>Russian / Ukrainian ТV channels </c:v>
                </c:pt>
                <c:pt idx="9">
                  <c:v>Tea &amp; Coffee Set in the rooms </c:v>
                </c:pt>
                <c:pt idx="10">
                  <c:v>Ice Cream during the day </c:v>
                </c:pt>
                <c:pt idx="11">
                  <c:v>Fresh orange juice for breakfast</c:v>
                </c:pt>
                <c:pt idx="12">
                  <c:v>Bathrobe &amp; Slippers for adults</c:v>
                </c:pt>
                <c:pt idx="13">
                  <c:v>Wi-Fi in the hotel territory and in the rooms</c:v>
                </c:pt>
                <c:pt idx="14">
                  <c:v>Mini Bar with soft drinks and with a water replenished</c:v>
                </c:pt>
              </c:strCache>
            </c:strRef>
          </c:cat>
          <c:val>
            <c:numRef>
              <c:f>'Уровень использования сервисов'!$C$5:$C$19</c:f>
              <c:numCache>
                <c:formatCode>0%</c:formatCode>
                <c:ptCount val="15"/>
                <c:pt idx="0">
                  <c:v>1.824817518248175E-2</c:v>
                </c:pt>
                <c:pt idx="1">
                  <c:v>1.824817518248175E-2</c:v>
                </c:pt>
                <c:pt idx="2">
                  <c:v>1.824817518248175E-2</c:v>
                </c:pt>
                <c:pt idx="3">
                  <c:v>7.6642335766423361E-2</c:v>
                </c:pt>
                <c:pt idx="4">
                  <c:v>9.4890510948905091E-2</c:v>
                </c:pt>
                <c:pt idx="5">
                  <c:v>1.0948905109489052E-2</c:v>
                </c:pt>
                <c:pt idx="6">
                  <c:v>2.1897810218978103E-2</c:v>
                </c:pt>
                <c:pt idx="7">
                  <c:v>7.2992700729927001E-2</c:v>
                </c:pt>
                <c:pt idx="8">
                  <c:v>0</c:v>
                </c:pt>
                <c:pt idx="9">
                  <c:v>0</c:v>
                </c:pt>
                <c:pt idx="10">
                  <c:v>3.6496350364963502E-3</c:v>
                </c:pt>
                <c:pt idx="11">
                  <c:v>3.6496350364963502E-3</c:v>
                </c:pt>
                <c:pt idx="12">
                  <c:v>0</c:v>
                </c:pt>
                <c:pt idx="13">
                  <c:v>0</c:v>
                </c:pt>
                <c:pt idx="14">
                  <c:v>0</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сервисов'!$A$5:$A$19</c:f>
              <c:strCache>
                <c:ptCount val="15"/>
                <c:pt idx="0">
                  <c:v>A la carte restaurant: National</c:v>
                </c:pt>
                <c:pt idx="1">
                  <c:v>A la carte restaurant: Fish</c:v>
                </c:pt>
                <c:pt idx="2">
                  <c:v>A la carte restaurant: Italian</c:v>
                </c:pt>
                <c:pt idx="3">
                  <c:v>Imported Alcohol ( 3 types) 24/7</c:v>
                </c:pt>
                <c:pt idx="4">
                  <c:v>Coffee shop</c:v>
                </c:pt>
                <c:pt idx="5">
                  <c:v>Snack Bar Menu </c:v>
                </c:pt>
                <c:pt idx="6">
                  <c:v>Dessert Bar with Coffee, Tea, Desserts  </c:v>
                </c:pt>
                <c:pt idx="7">
                  <c:v>Russian Menu, developed to meet the needs of adults and children</c:v>
                </c:pt>
                <c:pt idx="8">
                  <c:v>Russian / Ukrainian ТV channels </c:v>
                </c:pt>
                <c:pt idx="9">
                  <c:v>Tea &amp; Coffee Set in the rooms </c:v>
                </c:pt>
                <c:pt idx="10">
                  <c:v>Ice Cream during the day </c:v>
                </c:pt>
                <c:pt idx="11">
                  <c:v>Fresh orange juice for breakfast</c:v>
                </c:pt>
                <c:pt idx="12">
                  <c:v>Bathrobe &amp; Slippers for adults</c:v>
                </c:pt>
                <c:pt idx="13">
                  <c:v>Wi-Fi in the hotel territory and in the rooms</c:v>
                </c:pt>
                <c:pt idx="14">
                  <c:v>Mini Bar with soft drinks and with a water replenished</c:v>
                </c:pt>
              </c:strCache>
            </c:strRef>
          </c:cat>
          <c:val>
            <c:numRef>
              <c:f>'Уровень использования сервисов'!$D$5:$D$19</c:f>
              <c:numCache>
                <c:formatCode>0%</c:formatCode>
                <c:ptCount val="15"/>
                <c:pt idx="0">
                  <c:v>0.71167883211678828</c:v>
                </c:pt>
                <c:pt idx="1">
                  <c:v>0.66423357664233573</c:v>
                </c:pt>
                <c:pt idx="2">
                  <c:v>0.4489051094890511</c:v>
                </c:pt>
                <c:pt idx="3">
                  <c:v>0.49635036496350365</c:v>
                </c:pt>
                <c:pt idx="4">
                  <c:v>0.24817518248175183</c:v>
                </c:pt>
                <c:pt idx="5">
                  <c:v>0.19343065693430661</c:v>
                </c:pt>
                <c:pt idx="6">
                  <c:v>0.18613138686131386</c:v>
                </c:pt>
                <c:pt idx="7">
                  <c:v>0.12408759124087591</c:v>
                </c:pt>
                <c:pt idx="8">
                  <c:v>0.16788321167883211</c:v>
                </c:pt>
                <c:pt idx="9">
                  <c:v>0.145985401459854</c:v>
                </c:pt>
                <c:pt idx="10">
                  <c:v>8.3941605839416053E-2</c:v>
                </c:pt>
                <c:pt idx="11">
                  <c:v>0.12043795620437957</c:v>
                </c:pt>
                <c:pt idx="12">
                  <c:v>8.3941605839416053E-2</c:v>
                </c:pt>
                <c:pt idx="13">
                  <c:v>2.9197080291970802E-2</c:v>
                </c:pt>
                <c:pt idx="14">
                  <c:v>1.824817518248175E-2</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сервисов'!$A$5:$A$19</c:f>
              <c:strCache>
                <c:ptCount val="15"/>
                <c:pt idx="0">
                  <c:v>A la carte restaurant: National</c:v>
                </c:pt>
                <c:pt idx="1">
                  <c:v>A la carte restaurant: Fish</c:v>
                </c:pt>
                <c:pt idx="2">
                  <c:v>A la carte restaurant: Italian</c:v>
                </c:pt>
                <c:pt idx="3">
                  <c:v>Imported Alcohol ( 3 types) 24/7</c:v>
                </c:pt>
                <c:pt idx="4">
                  <c:v>Coffee shop</c:v>
                </c:pt>
                <c:pt idx="5">
                  <c:v>Snack Bar Menu </c:v>
                </c:pt>
                <c:pt idx="6">
                  <c:v>Dessert Bar with Coffee, Tea, Desserts  </c:v>
                </c:pt>
                <c:pt idx="7">
                  <c:v>Russian Menu, developed to meet the needs of adults and children</c:v>
                </c:pt>
                <c:pt idx="8">
                  <c:v>Russian / Ukrainian ТV channels </c:v>
                </c:pt>
                <c:pt idx="9">
                  <c:v>Tea &amp; Coffee Set in the rooms </c:v>
                </c:pt>
                <c:pt idx="10">
                  <c:v>Ice Cream during the day </c:v>
                </c:pt>
                <c:pt idx="11">
                  <c:v>Fresh orange juice for breakfast</c:v>
                </c:pt>
                <c:pt idx="12">
                  <c:v>Bathrobe &amp; Slippers for adults</c:v>
                </c:pt>
                <c:pt idx="13">
                  <c:v>Wi-Fi in the hotel territory and in the rooms</c:v>
                </c:pt>
                <c:pt idx="14">
                  <c:v>Mini Bar with soft drinks and with a water replenished</c:v>
                </c:pt>
              </c:strCache>
            </c:strRef>
          </c:cat>
          <c:val>
            <c:numRef>
              <c:f>'Уровень использования сервисов'!$E$5:$E$19</c:f>
              <c:numCache>
                <c:formatCode>0%</c:formatCode>
                <c:ptCount val="15"/>
                <c:pt idx="0">
                  <c:v>0.22627737226277372</c:v>
                </c:pt>
                <c:pt idx="1">
                  <c:v>0.25547445255474455</c:v>
                </c:pt>
                <c:pt idx="2">
                  <c:v>0.33941605839416056</c:v>
                </c:pt>
                <c:pt idx="3">
                  <c:v>7.2992700729927001E-2</c:v>
                </c:pt>
                <c:pt idx="4">
                  <c:v>6.2043795620437957E-2</c:v>
                </c:pt>
                <c:pt idx="5">
                  <c:v>6.2043795620437957E-2</c:v>
                </c:pt>
                <c:pt idx="6">
                  <c:v>4.3795620437956206E-2</c:v>
                </c:pt>
                <c:pt idx="7">
                  <c:v>7.2992700729927005E-3</c:v>
                </c:pt>
                <c:pt idx="8">
                  <c:v>3.6496350364963502E-3</c:v>
                </c:pt>
                <c:pt idx="9">
                  <c:v>0</c:v>
                </c:pt>
                <c:pt idx="10">
                  <c:v>5.4744525547445265E-2</c:v>
                </c:pt>
                <c:pt idx="11">
                  <c:v>1.0948905109489052E-2</c:v>
                </c:pt>
                <c:pt idx="12">
                  <c:v>3.6496350364963502E-3</c:v>
                </c:pt>
                <c:pt idx="13">
                  <c:v>0</c:v>
                </c:pt>
                <c:pt idx="14">
                  <c:v>3.6496350364963502E-3</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сервисов'!$A$5:$A$19</c:f>
              <c:strCache>
                <c:ptCount val="15"/>
                <c:pt idx="0">
                  <c:v>A la carte restaurant: National</c:v>
                </c:pt>
                <c:pt idx="1">
                  <c:v>A la carte restaurant: Fish</c:v>
                </c:pt>
                <c:pt idx="2">
                  <c:v>A la carte restaurant: Italian</c:v>
                </c:pt>
                <c:pt idx="3">
                  <c:v>Imported Alcohol ( 3 types) 24/7</c:v>
                </c:pt>
                <c:pt idx="4">
                  <c:v>Coffee shop</c:v>
                </c:pt>
                <c:pt idx="5">
                  <c:v>Snack Bar Menu </c:v>
                </c:pt>
                <c:pt idx="6">
                  <c:v>Dessert Bar with Coffee, Tea, Desserts  </c:v>
                </c:pt>
                <c:pt idx="7">
                  <c:v>Russian Menu, developed to meet the needs of adults and children</c:v>
                </c:pt>
                <c:pt idx="8">
                  <c:v>Russian / Ukrainian ТV channels </c:v>
                </c:pt>
                <c:pt idx="9">
                  <c:v>Tea &amp; Coffee Set in the rooms </c:v>
                </c:pt>
                <c:pt idx="10">
                  <c:v>Ice Cream during the day </c:v>
                </c:pt>
                <c:pt idx="11">
                  <c:v>Fresh orange juice for breakfast</c:v>
                </c:pt>
                <c:pt idx="12">
                  <c:v>Bathrobe &amp; Slippers for adults</c:v>
                </c:pt>
                <c:pt idx="13">
                  <c:v>Wi-Fi in the hotel territory and in the rooms</c:v>
                </c:pt>
                <c:pt idx="14">
                  <c:v>Mini Bar with soft drinks and with a water replenished</c:v>
                </c:pt>
              </c:strCache>
            </c:strRef>
          </c:cat>
          <c:val>
            <c:numRef>
              <c:f>'Уровень использования сервисов'!$F$5:$F$19</c:f>
              <c:numCache>
                <c:formatCode>0%</c:formatCode>
                <c:ptCount val="1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сервисов'!$A$5:$A$15</c:f>
              <c:strCache>
                <c:ptCount val="11"/>
                <c:pt idx="0">
                  <c:v>Master class on hairstyles</c:v>
                </c:pt>
                <c:pt idx="1">
                  <c:v>Turkish Lessons </c:v>
                </c:pt>
                <c:pt idx="2">
                  <c:v>Master-class on mobile photography</c:v>
                </c:pt>
                <c:pt idx="3">
                  <c:v>Master class on cocktail making</c:v>
                </c:pt>
                <c:pt idx="4">
                  <c:v>Culinary master class</c:v>
                </c:pt>
                <c:pt idx="5">
                  <c:v>Dance Lessons (zumba, latina, cha-cha-cha)</c:v>
                </c:pt>
                <c:pt idx="6">
                  <c:v>Theme Days (National, Family, Mediterranean)</c:v>
                </c:pt>
                <c:pt idx="7">
                  <c:v>Disco</c:v>
                </c:pt>
                <c:pt idx="8">
                  <c:v>Live Music &amp; Concerts </c:v>
                </c:pt>
                <c:pt idx="9">
                  <c:v>Professional Evening shows </c:v>
                </c:pt>
                <c:pt idx="10">
                  <c:v>Animation in Russian </c:v>
                </c:pt>
              </c:strCache>
            </c:strRef>
          </c:cat>
          <c:val>
            <c:numRef>
              <c:f>'Уровень использования сервисов'!$B$5:$B$15</c:f>
              <c:numCache>
                <c:formatCode>0%</c:formatCode>
                <c:ptCount val="11"/>
                <c:pt idx="0">
                  <c:v>0</c:v>
                </c:pt>
                <c:pt idx="1">
                  <c:v>1.4598540145985401E-2</c:v>
                </c:pt>
                <c:pt idx="2">
                  <c:v>1.824817518248175E-2</c:v>
                </c:pt>
                <c:pt idx="3">
                  <c:v>4.0145985401459854E-2</c:v>
                </c:pt>
                <c:pt idx="4">
                  <c:v>5.8394160583941597E-2</c:v>
                </c:pt>
                <c:pt idx="5">
                  <c:v>0.19708029197080296</c:v>
                </c:pt>
                <c:pt idx="6">
                  <c:v>0.54014598540145986</c:v>
                </c:pt>
                <c:pt idx="7">
                  <c:v>0.57664233576642343</c:v>
                </c:pt>
                <c:pt idx="8">
                  <c:v>0.66058394160583944</c:v>
                </c:pt>
                <c:pt idx="9">
                  <c:v>0.83576642335766427</c:v>
                </c:pt>
                <c:pt idx="10">
                  <c:v>0.92335766423357657</c:v>
                </c:pt>
              </c:numCache>
            </c:numRef>
          </c:val>
          <c:extLst>
            <c:ext xmlns:c16="http://schemas.microsoft.com/office/drawing/2014/chart" uri="{C3380CC4-5D6E-409C-BE32-E72D297353CC}">
              <c16:uniqueId val="{00000000-3B38-4528-9F7C-3C0420CBE5EA}"/>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сервисов'!$A$5:$A$15</c:f>
              <c:strCache>
                <c:ptCount val="11"/>
                <c:pt idx="0">
                  <c:v>Master class on hairstyles</c:v>
                </c:pt>
                <c:pt idx="1">
                  <c:v>Turkish Lessons </c:v>
                </c:pt>
                <c:pt idx="2">
                  <c:v>Master-class on mobile photography</c:v>
                </c:pt>
                <c:pt idx="3">
                  <c:v>Master class on cocktail making</c:v>
                </c:pt>
                <c:pt idx="4">
                  <c:v>Culinary master class</c:v>
                </c:pt>
                <c:pt idx="5">
                  <c:v>Dance Lessons (zumba, latina, cha-cha-cha)</c:v>
                </c:pt>
                <c:pt idx="6">
                  <c:v>Theme Days (National, Family, Mediterranean)</c:v>
                </c:pt>
                <c:pt idx="7">
                  <c:v>Disco</c:v>
                </c:pt>
                <c:pt idx="8">
                  <c:v>Live Music &amp; Concerts </c:v>
                </c:pt>
                <c:pt idx="9">
                  <c:v>Professional Evening shows </c:v>
                </c:pt>
                <c:pt idx="10">
                  <c:v>Animation in Russian </c:v>
                </c:pt>
              </c:strCache>
            </c:strRef>
          </c:cat>
          <c:val>
            <c:numRef>
              <c:f>'Уровень использования сервисов'!$C$5:$C$15</c:f>
              <c:numCache>
                <c:formatCode>0%</c:formatCode>
                <c:ptCount val="11"/>
                <c:pt idx="0">
                  <c:v>0.89416058394160591</c:v>
                </c:pt>
                <c:pt idx="1">
                  <c:v>0.82116788321167888</c:v>
                </c:pt>
                <c:pt idx="2">
                  <c:v>0.8029197080291971</c:v>
                </c:pt>
                <c:pt idx="3">
                  <c:v>0.78102189781021902</c:v>
                </c:pt>
                <c:pt idx="4">
                  <c:v>0.72262773722627738</c:v>
                </c:pt>
                <c:pt idx="5">
                  <c:v>0.10583941605839416</c:v>
                </c:pt>
                <c:pt idx="6">
                  <c:v>0.37956204379562036</c:v>
                </c:pt>
                <c:pt idx="7">
                  <c:v>7.2992700729927005E-3</c:v>
                </c:pt>
                <c:pt idx="8">
                  <c:v>0.15693430656934307</c:v>
                </c:pt>
                <c:pt idx="9">
                  <c:v>7.2992700729927005E-3</c:v>
                </c:pt>
                <c:pt idx="10">
                  <c:v>1.0948905109489052E-2</c:v>
                </c:pt>
              </c:numCache>
            </c:numRef>
          </c:val>
          <c:extLst>
            <c:ext xmlns:c16="http://schemas.microsoft.com/office/drawing/2014/chart" uri="{C3380CC4-5D6E-409C-BE32-E72D297353CC}">
              <c16:uniqueId val="{00000001-3B38-4528-9F7C-3C0420CBE5EA}"/>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сервисов'!$A$5:$A$15</c:f>
              <c:strCache>
                <c:ptCount val="11"/>
                <c:pt idx="0">
                  <c:v>Master class on hairstyles</c:v>
                </c:pt>
                <c:pt idx="1">
                  <c:v>Turkish Lessons </c:v>
                </c:pt>
                <c:pt idx="2">
                  <c:v>Master-class on mobile photography</c:v>
                </c:pt>
                <c:pt idx="3">
                  <c:v>Master class on cocktail making</c:v>
                </c:pt>
                <c:pt idx="4">
                  <c:v>Culinary master class</c:v>
                </c:pt>
                <c:pt idx="5">
                  <c:v>Dance Lessons (zumba, latina, cha-cha-cha)</c:v>
                </c:pt>
                <c:pt idx="6">
                  <c:v>Theme Days (National, Family, Mediterranean)</c:v>
                </c:pt>
                <c:pt idx="7">
                  <c:v>Disco</c:v>
                </c:pt>
                <c:pt idx="8">
                  <c:v>Live Music &amp; Concerts </c:v>
                </c:pt>
                <c:pt idx="9">
                  <c:v>Professional Evening shows </c:v>
                </c:pt>
                <c:pt idx="10">
                  <c:v>Animation in Russian </c:v>
                </c:pt>
              </c:strCache>
            </c:strRef>
          </c:cat>
          <c:val>
            <c:numRef>
              <c:f>'Уровень использования сервисов'!$D$5:$D$15</c:f>
              <c:numCache>
                <c:formatCode>0%</c:formatCode>
                <c:ptCount val="11"/>
                <c:pt idx="0">
                  <c:v>9.8540145985401464E-2</c:v>
                </c:pt>
                <c:pt idx="1">
                  <c:v>0.145985401459854</c:v>
                </c:pt>
                <c:pt idx="2">
                  <c:v>0.16423357664233579</c:v>
                </c:pt>
                <c:pt idx="3">
                  <c:v>0.15693430656934307</c:v>
                </c:pt>
                <c:pt idx="4">
                  <c:v>0.18978102189781018</c:v>
                </c:pt>
                <c:pt idx="5">
                  <c:v>0.64963503649635035</c:v>
                </c:pt>
                <c:pt idx="6">
                  <c:v>7.2992700729927001E-2</c:v>
                </c:pt>
                <c:pt idx="7">
                  <c:v>0.36131386861313869</c:v>
                </c:pt>
                <c:pt idx="8">
                  <c:v>0.14233576642335766</c:v>
                </c:pt>
                <c:pt idx="9">
                  <c:v>0.12408759124087591</c:v>
                </c:pt>
                <c:pt idx="10">
                  <c:v>6.2043795620437957E-2</c:v>
                </c:pt>
              </c:numCache>
            </c:numRef>
          </c:val>
          <c:extLst>
            <c:ext xmlns:c16="http://schemas.microsoft.com/office/drawing/2014/chart" uri="{C3380CC4-5D6E-409C-BE32-E72D297353CC}">
              <c16:uniqueId val="{00000002-3B38-4528-9F7C-3C0420CBE5EA}"/>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сервисов'!$A$5:$A$15</c:f>
              <c:strCache>
                <c:ptCount val="11"/>
                <c:pt idx="0">
                  <c:v>Master class on hairstyles</c:v>
                </c:pt>
                <c:pt idx="1">
                  <c:v>Turkish Lessons </c:v>
                </c:pt>
                <c:pt idx="2">
                  <c:v>Master-class on mobile photography</c:v>
                </c:pt>
                <c:pt idx="3">
                  <c:v>Master class on cocktail making</c:v>
                </c:pt>
                <c:pt idx="4">
                  <c:v>Culinary master class</c:v>
                </c:pt>
                <c:pt idx="5">
                  <c:v>Dance Lessons (zumba, latina, cha-cha-cha)</c:v>
                </c:pt>
                <c:pt idx="6">
                  <c:v>Theme Days (National, Family, Mediterranean)</c:v>
                </c:pt>
                <c:pt idx="7">
                  <c:v>Disco</c:v>
                </c:pt>
                <c:pt idx="8">
                  <c:v>Live Music &amp; Concerts </c:v>
                </c:pt>
                <c:pt idx="9">
                  <c:v>Professional Evening shows </c:v>
                </c:pt>
                <c:pt idx="10">
                  <c:v>Animation in Russian </c:v>
                </c:pt>
              </c:strCache>
            </c:strRef>
          </c:cat>
          <c:val>
            <c:numRef>
              <c:f>'Уровень использования сервисов'!$E$5:$E$15</c:f>
              <c:numCache>
                <c:formatCode>0%</c:formatCode>
                <c:ptCount val="11"/>
                <c:pt idx="0">
                  <c:v>7.2992700729927005E-3</c:v>
                </c:pt>
                <c:pt idx="1">
                  <c:v>1.824817518248175E-2</c:v>
                </c:pt>
                <c:pt idx="2">
                  <c:v>1.4598540145985401E-2</c:v>
                </c:pt>
                <c:pt idx="3">
                  <c:v>2.1897810218978103E-2</c:v>
                </c:pt>
                <c:pt idx="4">
                  <c:v>2.9197080291970802E-2</c:v>
                </c:pt>
                <c:pt idx="5">
                  <c:v>4.7445255474452545E-2</c:v>
                </c:pt>
                <c:pt idx="6">
                  <c:v>7.2992700729927005E-3</c:v>
                </c:pt>
                <c:pt idx="7">
                  <c:v>5.4744525547445265E-2</c:v>
                </c:pt>
                <c:pt idx="8">
                  <c:v>4.0145985401459854E-2</c:v>
                </c:pt>
                <c:pt idx="9">
                  <c:v>3.2846715328467155E-2</c:v>
                </c:pt>
                <c:pt idx="10">
                  <c:v>3.6496350364963502E-3</c:v>
                </c:pt>
              </c:numCache>
            </c:numRef>
          </c:val>
          <c:extLst>
            <c:ext xmlns:c16="http://schemas.microsoft.com/office/drawing/2014/chart" uri="{C3380CC4-5D6E-409C-BE32-E72D297353CC}">
              <c16:uniqueId val="{00000003-3B38-4528-9F7C-3C0420CBE5EA}"/>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сервисов'!$A$5:$A$15</c:f>
              <c:strCache>
                <c:ptCount val="11"/>
                <c:pt idx="0">
                  <c:v>Master class on hairstyles</c:v>
                </c:pt>
                <c:pt idx="1">
                  <c:v>Turkish Lessons </c:v>
                </c:pt>
                <c:pt idx="2">
                  <c:v>Master-class on mobile photography</c:v>
                </c:pt>
                <c:pt idx="3">
                  <c:v>Master class on cocktail making</c:v>
                </c:pt>
                <c:pt idx="4">
                  <c:v>Culinary master class</c:v>
                </c:pt>
                <c:pt idx="5">
                  <c:v>Dance Lessons (zumba, latina, cha-cha-cha)</c:v>
                </c:pt>
                <c:pt idx="6">
                  <c:v>Theme Days (National, Family, Mediterranean)</c:v>
                </c:pt>
                <c:pt idx="7">
                  <c:v>Disco</c:v>
                </c:pt>
                <c:pt idx="8">
                  <c:v>Live Music &amp; Concerts </c:v>
                </c:pt>
                <c:pt idx="9">
                  <c:v>Professional Evening shows </c:v>
                </c:pt>
                <c:pt idx="10">
                  <c:v>Animation in Russian </c:v>
                </c:pt>
              </c:strCache>
            </c:strRef>
          </c:cat>
          <c:val>
            <c:numRef>
              <c:f>'Уровень использования сервисов'!$F$5:$F$15</c:f>
              <c:numCache>
                <c:formatCode>0%</c:formatCode>
                <c:ptCount val="11"/>
                <c:pt idx="0">
                  <c:v>0</c:v>
                </c:pt>
                <c:pt idx="1">
                  <c:v>0</c:v>
                </c:pt>
                <c:pt idx="2">
                  <c:v>0</c:v>
                </c:pt>
                <c:pt idx="3">
                  <c:v>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04-3B38-4528-9F7C-3C0420CBE5EA}"/>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9078133771238605"/>
          <c:y val="9.4063780899396529E-3"/>
          <c:w val="0.58615754354960614"/>
          <c:h val="0.88194611700739833"/>
        </c:manualLayout>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сервисов'!$A$5:$A$28</c:f>
              <c:strCache>
                <c:ptCount val="24"/>
                <c:pt idx="0">
                  <c:v>20% discount for water sport</c:v>
                </c:pt>
                <c:pt idx="1">
                  <c:v>Professional Wellness &amp; Fitness Trainers</c:v>
                </c:pt>
                <c:pt idx="2">
                  <c:v>15% discount for SPA </c:v>
                </c:pt>
                <c:pt idx="3">
                  <c:v>Cardio</c:v>
                </c:pt>
                <c:pt idx="4">
                  <c:v>Stretching </c:v>
                </c:pt>
                <c:pt idx="5">
                  <c:v>Pilates</c:v>
                </c:pt>
                <c:pt idx="6">
                  <c:v>Tennis </c:v>
                </c:pt>
                <c:pt idx="7">
                  <c:v>Yoga</c:v>
                </c:pt>
                <c:pt idx="8">
                  <c:v>Step-aerobic</c:v>
                </c:pt>
                <c:pt idx="9">
                  <c:v>Air Gun </c:v>
                </c:pt>
                <c:pt idx="10">
                  <c:v>Free  SPA services: hamam, sauna </c:v>
                </c:pt>
                <c:pt idx="11">
                  <c:v>Paid SPA center services </c:v>
                </c:pt>
                <c:pt idx="12">
                  <c:v>Bocce </c:v>
                </c:pt>
                <c:pt idx="13">
                  <c:v>Water Polo</c:v>
                </c:pt>
                <c:pt idx="14">
                  <c:v>Archery</c:v>
                </c:pt>
                <c:pt idx="15">
                  <c:v>Beach Volleyball</c:v>
                </c:pt>
                <c:pt idx="16">
                  <c:v>Coffee Game</c:v>
                </c:pt>
                <c:pt idx="17">
                  <c:v>Aerobica </c:v>
                </c:pt>
                <c:pt idx="18">
                  <c:v>Club Dance</c:v>
                </c:pt>
                <c:pt idx="19">
                  <c:v>Darts </c:v>
                </c:pt>
                <c:pt idx="20">
                  <c:v>Morning Gym </c:v>
                </c:pt>
                <c:pt idx="21">
                  <c:v>Aqua-aerobic </c:v>
                </c:pt>
                <c:pt idx="22">
                  <c:v>Pool Game</c:v>
                </c:pt>
                <c:pt idx="23">
                  <c:v>Table tennis</c:v>
                </c:pt>
              </c:strCache>
            </c:strRef>
          </c:cat>
          <c:val>
            <c:numRef>
              <c:f>'Уровень использования сервисов'!$B$5:$B$28</c:f>
              <c:numCache>
                <c:formatCode>0%</c:formatCode>
                <c:ptCount val="24"/>
                <c:pt idx="0">
                  <c:v>7.2992700729927005E-3</c:v>
                </c:pt>
                <c:pt idx="1">
                  <c:v>3.6496350364963508E-2</c:v>
                </c:pt>
                <c:pt idx="2">
                  <c:v>3.6496350364963508E-2</c:v>
                </c:pt>
                <c:pt idx="3">
                  <c:v>4.3795620437956206E-2</c:v>
                </c:pt>
                <c:pt idx="4">
                  <c:v>5.8394160583941604E-2</c:v>
                </c:pt>
                <c:pt idx="5">
                  <c:v>7.2992700729927001E-2</c:v>
                </c:pt>
                <c:pt idx="6">
                  <c:v>8.0291970802919707E-2</c:v>
                </c:pt>
                <c:pt idx="7">
                  <c:v>9.1240875912408759E-2</c:v>
                </c:pt>
                <c:pt idx="8">
                  <c:v>0.10948905109489053</c:v>
                </c:pt>
                <c:pt idx="9">
                  <c:v>0.16788321167883211</c:v>
                </c:pt>
                <c:pt idx="10">
                  <c:v>0.17153284671532848</c:v>
                </c:pt>
                <c:pt idx="11">
                  <c:v>0.18248175182481752</c:v>
                </c:pt>
                <c:pt idx="12">
                  <c:v>0.20072992700729927</c:v>
                </c:pt>
                <c:pt idx="13">
                  <c:v>0.21532846715328463</c:v>
                </c:pt>
                <c:pt idx="14">
                  <c:v>0.218978102189781</c:v>
                </c:pt>
                <c:pt idx="15">
                  <c:v>0.27737226277372268</c:v>
                </c:pt>
                <c:pt idx="16">
                  <c:v>0.28467153284671537</c:v>
                </c:pt>
                <c:pt idx="17">
                  <c:v>0.30291970802919704</c:v>
                </c:pt>
                <c:pt idx="18">
                  <c:v>0.3430656934306569</c:v>
                </c:pt>
                <c:pt idx="19">
                  <c:v>0.35036496350364965</c:v>
                </c:pt>
                <c:pt idx="20">
                  <c:v>0.354014598540146</c:v>
                </c:pt>
                <c:pt idx="21">
                  <c:v>0.42335766423357662</c:v>
                </c:pt>
                <c:pt idx="22">
                  <c:v>0.44890510948905116</c:v>
                </c:pt>
                <c:pt idx="23">
                  <c:v>0.53649635036496346</c:v>
                </c:pt>
              </c:numCache>
            </c:numRef>
          </c:val>
          <c:extLst>
            <c:ext xmlns:c16="http://schemas.microsoft.com/office/drawing/2014/chart" uri="{C3380CC4-5D6E-409C-BE32-E72D297353CC}">
              <c16:uniqueId val="{00000000-DEF7-4F2E-BF92-64FDB8801954}"/>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сервисов'!$A$5:$A$28</c:f>
              <c:strCache>
                <c:ptCount val="24"/>
                <c:pt idx="0">
                  <c:v>20% discount for water sport</c:v>
                </c:pt>
                <c:pt idx="1">
                  <c:v>Professional Wellness &amp; Fitness Trainers</c:v>
                </c:pt>
                <c:pt idx="2">
                  <c:v>15% discount for SPA </c:v>
                </c:pt>
                <c:pt idx="3">
                  <c:v>Cardio</c:v>
                </c:pt>
                <c:pt idx="4">
                  <c:v>Stretching </c:v>
                </c:pt>
                <c:pt idx="5">
                  <c:v>Pilates</c:v>
                </c:pt>
                <c:pt idx="6">
                  <c:v>Tennis </c:v>
                </c:pt>
                <c:pt idx="7">
                  <c:v>Yoga</c:v>
                </c:pt>
                <c:pt idx="8">
                  <c:v>Step-aerobic</c:v>
                </c:pt>
                <c:pt idx="9">
                  <c:v>Air Gun </c:v>
                </c:pt>
                <c:pt idx="10">
                  <c:v>Free  SPA services: hamam, sauna </c:v>
                </c:pt>
                <c:pt idx="11">
                  <c:v>Paid SPA center services </c:v>
                </c:pt>
                <c:pt idx="12">
                  <c:v>Bocce </c:v>
                </c:pt>
                <c:pt idx="13">
                  <c:v>Water Polo</c:v>
                </c:pt>
                <c:pt idx="14">
                  <c:v>Archery</c:v>
                </c:pt>
                <c:pt idx="15">
                  <c:v>Beach Volleyball</c:v>
                </c:pt>
                <c:pt idx="16">
                  <c:v>Coffee Game</c:v>
                </c:pt>
                <c:pt idx="17">
                  <c:v>Aerobica </c:v>
                </c:pt>
                <c:pt idx="18">
                  <c:v>Club Dance</c:v>
                </c:pt>
                <c:pt idx="19">
                  <c:v>Darts </c:v>
                </c:pt>
                <c:pt idx="20">
                  <c:v>Morning Gym </c:v>
                </c:pt>
                <c:pt idx="21">
                  <c:v>Aqua-aerobic </c:v>
                </c:pt>
                <c:pt idx="22">
                  <c:v>Pool Game</c:v>
                </c:pt>
                <c:pt idx="23">
                  <c:v>Table tennis</c:v>
                </c:pt>
              </c:strCache>
            </c:strRef>
          </c:cat>
          <c:val>
            <c:numRef>
              <c:f>'Уровень использования сервисов'!$C$5:$C$28</c:f>
              <c:numCache>
                <c:formatCode>0%</c:formatCode>
                <c:ptCount val="24"/>
                <c:pt idx="0">
                  <c:v>0.71167883211678828</c:v>
                </c:pt>
                <c:pt idx="1">
                  <c:v>0.66423357664233573</c:v>
                </c:pt>
                <c:pt idx="2">
                  <c:v>0.43065693430656926</c:v>
                </c:pt>
                <c:pt idx="3">
                  <c:v>0.43795620437956212</c:v>
                </c:pt>
                <c:pt idx="4">
                  <c:v>0.41605839416058393</c:v>
                </c:pt>
                <c:pt idx="5">
                  <c:v>0.38686131386861322</c:v>
                </c:pt>
                <c:pt idx="6">
                  <c:v>9.8540145985401464E-2</c:v>
                </c:pt>
                <c:pt idx="7">
                  <c:v>0.32846715328467158</c:v>
                </c:pt>
                <c:pt idx="8">
                  <c:v>0.13503649635036497</c:v>
                </c:pt>
                <c:pt idx="9">
                  <c:v>0.29927007299270075</c:v>
                </c:pt>
                <c:pt idx="10">
                  <c:v>6.9343065693430656E-2</c:v>
                </c:pt>
                <c:pt idx="11">
                  <c:v>3.6496350364963502E-3</c:v>
                </c:pt>
                <c:pt idx="12">
                  <c:v>0.10948905109489053</c:v>
                </c:pt>
                <c:pt idx="13">
                  <c:v>6.569343065693431E-2</c:v>
                </c:pt>
                <c:pt idx="14">
                  <c:v>5.4744525547445265E-2</c:v>
                </c:pt>
                <c:pt idx="15">
                  <c:v>1.824817518248175E-2</c:v>
                </c:pt>
                <c:pt idx="16">
                  <c:v>0.20802919708029197</c:v>
                </c:pt>
                <c:pt idx="17">
                  <c:v>3.2846715328467155E-2</c:v>
                </c:pt>
                <c:pt idx="18">
                  <c:v>0.24087591240875914</c:v>
                </c:pt>
                <c:pt idx="19">
                  <c:v>1.824817518248175E-2</c:v>
                </c:pt>
                <c:pt idx="20">
                  <c:v>2.9197080291970802E-2</c:v>
                </c:pt>
                <c:pt idx="21">
                  <c:v>1.0948905109489052E-2</c:v>
                </c:pt>
                <c:pt idx="22">
                  <c:v>6.9343065693430656E-2</c:v>
                </c:pt>
                <c:pt idx="23">
                  <c:v>1.824817518248175E-2</c:v>
                </c:pt>
              </c:numCache>
            </c:numRef>
          </c:val>
          <c:extLst>
            <c:ext xmlns:c16="http://schemas.microsoft.com/office/drawing/2014/chart" uri="{C3380CC4-5D6E-409C-BE32-E72D297353CC}">
              <c16:uniqueId val="{00000001-DEF7-4F2E-BF92-64FDB8801954}"/>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сервисов'!$A$5:$A$28</c:f>
              <c:strCache>
                <c:ptCount val="24"/>
                <c:pt idx="0">
                  <c:v>20% discount for water sport</c:v>
                </c:pt>
                <c:pt idx="1">
                  <c:v>Professional Wellness &amp; Fitness Trainers</c:v>
                </c:pt>
                <c:pt idx="2">
                  <c:v>15% discount for SPA </c:v>
                </c:pt>
                <c:pt idx="3">
                  <c:v>Cardio</c:v>
                </c:pt>
                <c:pt idx="4">
                  <c:v>Stretching </c:v>
                </c:pt>
                <c:pt idx="5">
                  <c:v>Pilates</c:v>
                </c:pt>
                <c:pt idx="6">
                  <c:v>Tennis </c:v>
                </c:pt>
                <c:pt idx="7">
                  <c:v>Yoga</c:v>
                </c:pt>
                <c:pt idx="8">
                  <c:v>Step-aerobic</c:v>
                </c:pt>
                <c:pt idx="9">
                  <c:v>Air Gun </c:v>
                </c:pt>
                <c:pt idx="10">
                  <c:v>Free  SPA services: hamam, sauna </c:v>
                </c:pt>
                <c:pt idx="11">
                  <c:v>Paid SPA center services </c:v>
                </c:pt>
                <c:pt idx="12">
                  <c:v>Bocce </c:v>
                </c:pt>
                <c:pt idx="13">
                  <c:v>Water Polo</c:v>
                </c:pt>
                <c:pt idx="14">
                  <c:v>Archery</c:v>
                </c:pt>
                <c:pt idx="15">
                  <c:v>Beach Volleyball</c:v>
                </c:pt>
                <c:pt idx="16">
                  <c:v>Coffee Game</c:v>
                </c:pt>
                <c:pt idx="17">
                  <c:v>Aerobica </c:v>
                </c:pt>
                <c:pt idx="18">
                  <c:v>Club Dance</c:v>
                </c:pt>
                <c:pt idx="19">
                  <c:v>Darts </c:v>
                </c:pt>
                <c:pt idx="20">
                  <c:v>Morning Gym </c:v>
                </c:pt>
                <c:pt idx="21">
                  <c:v>Aqua-aerobic </c:v>
                </c:pt>
                <c:pt idx="22">
                  <c:v>Pool Game</c:v>
                </c:pt>
                <c:pt idx="23">
                  <c:v>Table tennis</c:v>
                </c:pt>
              </c:strCache>
            </c:strRef>
          </c:cat>
          <c:val>
            <c:numRef>
              <c:f>'Уровень использования сервисов'!$D$5:$D$28</c:f>
              <c:numCache>
                <c:formatCode>0%</c:formatCode>
                <c:ptCount val="24"/>
                <c:pt idx="0">
                  <c:v>0.2518248175182482</c:v>
                </c:pt>
                <c:pt idx="1">
                  <c:v>0.29197080291970801</c:v>
                </c:pt>
                <c:pt idx="2">
                  <c:v>0.49270072992700731</c:v>
                </c:pt>
                <c:pt idx="3">
                  <c:v>0.50729927007299269</c:v>
                </c:pt>
                <c:pt idx="4">
                  <c:v>0.51094890510948909</c:v>
                </c:pt>
                <c:pt idx="5">
                  <c:v>0.52189781021897808</c:v>
                </c:pt>
                <c:pt idx="6">
                  <c:v>0.70802919708029188</c:v>
                </c:pt>
                <c:pt idx="7">
                  <c:v>0.56569343065693434</c:v>
                </c:pt>
                <c:pt idx="8">
                  <c:v>0.74087591240875927</c:v>
                </c:pt>
                <c:pt idx="9">
                  <c:v>0.5036496350364964</c:v>
                </c:pt>
                <c:pt idx="10">
                  <c:v>0.64233576642335766</c:v>
                </c:pt>
                <c:pt idx="11">
                  <c:v>0.74817518248175185</c:v>
                </c:pt>
                <c:pt idx="12">
                  <c:v>0.67518248175182483</c:v>
                </c:pt>
                <c:pt idx="13">
                  <c:v>0.70437956204379559</c:v>
                </c:pt>
                <c:pt idx="14">
                  <c:v>0.64963503649635035</c:v>
                </c:pt>
                <c:pt idx="15">
                  <c:v>0.64963503649635035</c:v>
                </c:pt>
                <c:pt idx="16">
                  <c:v>0.5</c:v>
                </c:pt>
                <c:pt idx="17">
                  <c:v>0.64233576642335766</c:v>
                </c:pt>
                <c:pt idx="18">
                  <c:v>0.40145985401459855</c:v>
                </c:pt>
                <c:pt idx="19">
                  <c:v>0.58759124087591241</c:v>
                </c:pt>
                <c:pt idx="20">
                  <c:v>0.6058394160583942</c:v>
                </c:pt>
                <c:pt idx="21">
                  <c:v>0.53284671532846717</c:v>
                </c:pt>
                <c:pt idx="22">
                  <c:v>0.47080291970802918</c:v>
                </c:pt>
                <c:pt idx="23">
                  <c:v>0.4087591240875913</c:v>
                </c:pt>
              </c:numCache>
            </c:numRef>
          </c:val>
          <c:extLst>
            <c:ext xmlns:c16="http://schemas.microsoft.com/office/drawing/2014/chart" uri="{C3380CC4-5D6E-409C-BE32-E72D297353CC}">
              <c16:uniqueId val="{00000002-DEF7-4F2E-BF92-64FDB8801954}"/>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сервисов'!$A$5:$A$28</c:f>
              <c:strCache>
                <c:ptCount val="24"/>
                <c:pt idx="0">
                  <c:v>20% discount for water sport</c:v>
                </c:pt>
                <c:pt idx="1">
                  <c:v>Professional Wellness &amp; Fitness Trainers</c:v>
                </c:pt>
                <c:pt idx="2">
                  <c:v>15% discount for SPA </c:v>
                </c:pt>
                <c:pt idx="3">
                  <c:v>Cardio</c:v>
                </c:pt>
                <c:pt idx="4">
                  <c:v>Stretching </c:v>
                </c:pt>
                <c:pt idx="5">
                  <c:v>Pilates</c:v>
                </c:pt>
                <c:pt idx="6">
                  <c:v>Tennis </c:v>
                </c:pt>
                <c:pt idx="7">
                  <c:v>Yoga</c:v>
                </c:pt>
                <c:pt idx="8">
                  <c:v>Step-aerobic</c:v>
                </c:pt>
                <c:pt idx="9">
                  <c:v>Air Gun </c:v>
                </c:pt>
                <c:pt idx="10">
                  <c:v>Free  SPA services: hamam, sauna </c:v>
                </c:pt>
                <c:pt idx="11">
                  <c:v>Paid SPA center services </c:v>
                </c:pt>
                <c:pt idx="12">
                  <c:v>Bocce </c:v>
                </c:pt>
                <c:pt idx="13">
                  <c:v>Water Polo</c:v>
                </c:pt>
                <c:pt idx="14">
                  <c:v>Archery</c:v>
                </c:pt>
                <c:pt idx="15">
                  <c:v>Beach Volleyball</c:v>
                </c:pt>
                <c:pt idx="16">
                  <c:v>Coffee Game</c:v>
                </c:pt>
                <c:pt idx="17">
                  <c:v>Aerobica </c:v>
                </c:pt>
                <c:pt idx="18">
                  <c:v>Club Dance</c:v>
                </c:pt>
                <c:pt idx="19">
                  <c:v>Darts </c:v>
                </c:pt>
                <c:pt idx="20">
                  <c:v>Morning Gym </c:v>
                </c:pt>
                <c:pt idx="21">
                  <c:v>Aqua-aerobic </c:v>
                </c:pt>
                <c:pt idx="22">
                  <c:v>Pool Game</c:v>
                </c:pt>
                <c:pt idx="23">
                  <c:v>Table tennis</c:v>
                </c:pt>
              </c:strCache>
            </c:strRef>
          </c:cat>
          <c:val>
            <c:numRef>
              <c:f>'Уровень использования сервисов'!$E$5:$E$28</c:f>
              <c:numCache>
                <c:formatCode>0%</c:formatCode>
                <c:ptCount val="24"/>
                <c:pt idx="0">
                  <c:v>2.9197080291970802E-2</c:v>
                </c:pt>
                <c:pt idx="1">
                  <c:v>7.2992700729927005E-3</c:v>
                </c:pt>
                <c:pt idx="2">
                  <c:v>4.0145985401459854E-2</c:v>
                </c:pt>
                <c:pt idx="3">
                  <c:v>1.0948905109489052E-2</c:v>
                </c:pt>
                <c:pt idx="4">
                  <c:v>1.4598540145985401E-2</c:v>
                </c:pt>
                <c:pt idx="5">
                  <c:v>1.824817518248175E-2</c:v>
                </c:pt>
                <c:pt idx="6">
                  <c:v>0.11313868613138686</c:v>
                </c:pt>
                <c:pt idx="7">
                  <c:v>1.4598540145985401E-2</c:v>
                </c:pt>
                <c:pt idx="8">
                  <c:v>1.4598540145985401E-2</c:v>
                </c:pt>
                <c:pt idx="9">
                  <c:v>2.9197080291970802E-2</c:v>
                </c:pt>
                <c:pt idx="10">
                  <c:v>0.11678832116788321</c:v>
                </c:pt>
                <c:pt idx="11">
                  <c:v>6.569343065693431E-2</c:v>
                </c:pt>
                <c:pt idx="12">
                  <c:v>1.4598540145985401E-2</c:v>
                </c:pt>
                <c:pt idx="13">
                  <c:v>1.4598540145985401E-2</c:v>
                </c:pt>
                <c:pt idx="14">
                  <c:v>7.6642335766423361E-2</c:v>
                </c:pt>
                <c:pt idx="15">
                  <c:v>5.4744525547445265E-2</c:v>
                </c:pt>
                <c:pt idx="16">
                  <c:v>7.2992700729927005E-3</c:v>
                </c:pt>
                <c:pt idx="17">
                  <c:v>2.1897810218978103E-2</c:v>
                </c:pt>
                <c:pt idx="18">
                  <c:v>1.4598540145985401E-2</c:v>
                </c:pt>
                <c:pt idx="19">
                  <c:v>4.3795620437956206E-2</c:v>
                </c:pt>
                <c:pt idx="20">
                  <c:v>1.0948905109489052E-2</c:v>
                </c:pt>
                <c:pt idx="21">
                  <c:v>3.2846715328467155E-2</c:v>
                </c:pt>
                <c:pt idx="22">
                  <c:v>1.0948905109489052E-2</c:v>
                </c:pt>
                <c:pt idx="23">
                  <c:v>3.6496350364963501E-2</c:v>
                </c:pt>
              </c:numCache>
            </c:numRef>
          </c:val>
          <c:extLst>
            <c:ext xmlns:c16="http://schemas.microsoft.com/office/drawing/2014/chart" uri="{C3380CC4-5D6E-409C-BE32-E72D297353CC}">
              <c16:uniqueId val="{00000003-DEF7-4F2E-BF92-64FDB8801954}"/>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сервисов'!$A$5:$A$28</c:f>
              <c:strCache>
                <c:ptCount val="24"/>
                <c:pt idx="0">
                  <c:v>20% discount for water sport</c:v>
                </c:pt>
                <c:pt idx="1">
                  <c:v>Professional Wellness &amp; Fitness Trainers</c:v>
                </c:pt>
                <c:pt idx="2">
                  <c:v>15% discount for SPA </c:v>
                </c:pt>
                <c:pt idx="3">
                  <c:v>Cardio</c:v>
                </c:pt>
                <c:pt idx="4">
                  <c:v>Stretching </c:v>
                </c:pt>
                <c:pt idx="5">
                  <c:v>Pilates</c:v>
                </c:pt>
                <c:pt idx="6">
                  <c:v>Tennis </c:v>
                </c:pt>
                <c:pt idx="7">
                  <c:v>Yoga</c:v>
                </c:pt>
                <c:pt idx="8">
                  <c:v>Step-aerobic</c:v>
                </c:pt>
                <c:pt idx="9">
                  <c:v>Air Gun </c:v>
                </c:pt>
                <c:pt idx="10">
                  <c:v>Free  SPA services: hamam, sauna </c:v>
                </c:pt>
                <c:pt idx="11">
                  <c:v>Paid SPA center services </c:v>
                </c:pt>
                <c:pt idx="12">
                  <c:v>Bocce </c:v>
                </c:pt>
                <c:pt idx="13">
                  <c:v>Water Polo</c:v>
                </c:pt>
                <c:pt idx="14">
                  <c:v>Archery</c:v>
                </c:pt>
                <c:pt idx="15">
                  <c:v>Beach Volleyball</c:v>
                </c:pt>
                <c:pt idx="16">
                  <c:v>Coffee Game</c:v>
                </c:pt>
                <c:pt idx="17">
                  <c:v>Aerobica </c:v>
                </c:pt>
                <c:pt idx="18">
                  <c:v>Club Dance</c:v>
                </c:pt>
                <c:pt idx="19">
                  <c:v>Darts </c:v>
                </c:pt>
                <c:pt idx="20">
                  <c:v>Morning Gym </c:v>
                </c:pt>
                <c:pt idx="21">
                  <c:v>Aqua-aerobic </c:v>
                </c:pt>
                <c:pt idx="22">
                  <c:v>Pool Game</c:v>
                </c:pt>
                <c:pt idx="23">
                  <c:v>Table tennis</c:v>
                </c:pt>
              </c:strCache>
            </c:strRef>
          </c:cat>
          <c:val>
            <c:numRef>
              <c:f>'Уровень использования сервисов'!$F$5:$F$28</c:f>
              <c:numCache>
                <c:formatCode>0%</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4-DEF7-4F2E-BF92-64FDB8801954}"/>
            </c:ext>
          </c:extLst>
        </c:ser>
        <c:dLbls>
          <c:dLblPos val="ctr"/>
          <c:showLegendKey val="0"/>
          <c:showVal val="1"/>
          <c:showCatName val="0"/>
          <c:showSerName val="0"/>
          <c:showPercent val="0"/>
          <c:showBubbleSize val="0"/>
        </c:dLbls>
        <c:gapWidth val="30"/>
        <c:overlap val="100"/>
        <c:axId val="308042704"/>
        <c:axId val="308042312"/>
      </c:barChart>
      <c:catAx>
        <c:axId val="308042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crossAx val="308042312"/>
        <c:crosses val="autoZero"/>
        <c:auto val="1"/>
        <c:lblAlgn val="ctr"/>
        <c:lblOffset val="100"/>
        <c:noMultiLvlLbl val="0"/>
      </c:catAx>
      <c:valAx>
        <c:axId val="308042312"/>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ru-RU"/>
          </a:p>
        </c:txPr>
        <c:crossAx val="308042704"/>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450493228396658E-2"/>
          <c:y val="2.3213207523028904E-2"/>
          <c:w val="0.95746245544543562"/>
          <c:h val="0.78506397645291226"/>
        </c:manualLayout>
      </c:layout>
      <c:barChart>
        <c:barDir val="col"/>
        <c:grouping val="percentStacked"/>
        <c:varyColors val="0"/>
        <c:ser>
          <c:idx val="0"/>
          <c:order val="0"/>
          <c:tx>
            <c:strRef>
              <c:f>Лист1!$B$1</c:f>
              <c:strCache>
                <c:ptCount val="1"/>
                <c:pt idx="0">
                  <c:v>I did not apply</c:v>
                </c:pt>
              </c:strCache>
            </c:strRef>
          </c:tx>
          <c:spPr>
            <a:solidFill>
              <a:schemeClr val="bg1">
                <a:lumMod val="75000"/>
              </a:schemeClr>
            </a:solidFill>
            <a:ln>
              <a:noFill/>
            </a:ln>
            <a:effectLst/>
          </c:spPr>
          <c:invertIfNegative val="0"/>
          <c:dLbls>
            <c:dLbl>
              <c:idx val="5"/>
              <c:delete val="1"/>
              <c:extLst>
                <c:ext xmlns:c15="http://schemas.microsoft.com/office/drawing/2012/chart" uri="{CE6537A1-D6FC-4f65-9D91-7224C49458BB}"/>
              </c:extLst>
            </c:dLbl>
            <c:spPr>
              <a:noFill/>
              <a:ln>
                <a:noFill/>
              </a:ln>
              <a:effectLst/>
            </c:spPr>
            <c:txPr>
              <a:bodyPr rot="0" vert="horz"/>
              <a:lstStyle/>
              <a:p>
                <a:pPr>
                  <a:defRPr sz="4000">
                    <a:solidFill>
                      <a:schemeClr val="tx1"/>
                    </a:solidFill>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Лист1!$A$2:$A$9</c:f>
              <c:strCache>
                <c:ptCount val="8"/>
                <c:pt idx="0">
                  <c:v>TUI FUN&amp;SUN CLUB SERRA PALACE 5*</c:v>
                </c:pt>
                <c:pt idx="1">
                  <c:v>TUI FUN&amp;SUN RIVER RESORT BELEK 5*</c:v>
                </c:pt>
                <c:pt idx="2">
                  <c:v>TUI FUN&amp;SUN CLUB BELEK 5*</c:v>
                </c:pt>
                <c:pt idx="3">
                  <c:v>TUI FUN&amp;SUN GHAZAL RESORT 5*</c:v>
                </c:pt>
                <c:pt idx="4">
                  <c:v>TUI FUN&amp;SUN Club Saphire 5*</c:v>
                </c:pt>
                <c:pt idx="5">
                  <c:v>TUI FUN&amp;SUN Panthea Waterpark 4*</c:v>
                </c:pt>
                <c:pt idx="6">
                  <c:v>TUI DAY&amp;NIGHT Connected Club Hydros HV1</c:v>
                </c:pt>
                <c:pt idx="7">
                  <c:v>TUI DAY&amp;NIGHT Connected Club Life Belek 5*</c:v>
                </c:pt>
              </c:strCache>
            </c:strRef>
          </c:cat>
          <c:val>
            <c:numRef>
              <c:f>Лист1!$B$2:$B$9</c:f>
              <c:numCache>
                <c:formatCode>0%</c:formatCode>
                <c:ptCount val="8"/>
                <c:pt idx="0">
                  <c:v>0.44585987261146498</c:v>
                </c:pt>
                <c:pt idx="1">
                  <c:v>0.24210526315789471</c:v>
                </c:pt>
                <c:pt idx="2">
                  <c:v>0.31929824561403508</c:v>
                </c:pt>
                <c:pt idx="3">
                  <c:v>0.17316017316017315</c:v>
                </c:pt>
                <c:pt idx="4">
                  <c:v>0.15384615384615385</c:v>
                </c:pt>
                <c:pt idx="5">
                  <c:v>0.39361702127659576</c:v>
                </c:pt>
                <c:pt idx="6">
                  <c:v>0.48520710059171601</c:v>
                </c:pt>
                <c:pt idx="7">
                  <c:v>0.63138686131386856</c:v>
                </c:pt>
              </c:numCache>
            </c:numRef>
          </c:val>
          <c:extLst>
            <c:ext xmlns:c16="http://schemas.microsoft.com/office/drawing/2014/chart" uri="{C3380CC4-5D6E-409C-BE32-E72D297353CC}">
              <c16:uniqueId val="{00000000-3914-4CDF-953F-F72822432985}"/>
            </c:ext>
          </c:extLst>
        </c:ser>
        <c:ser>
          <c:idx val="1"/>
          <c:order val="1"/>
          <c:tx>
            <c:strRef>
              <c:f>Лист1!$C$1</c:f>
              <c:strCache>
                <c:ptCount val="1"/>
                <c:pt idx="0">
                  <c:v>Appealed, satisfied</c:v>
                </c:pt>
              </c:strCache>
            </c:strRef>
          </c:tx>
          <c:spPr>
            <a:solidFill>
              <a:schemeClr val="accent6"/>
            </a:solidFill>
            <a:ln>
              <a:noFill/>
            </a:ln>
            <a:effectLst/>
          </c:spPr>
          <c:invertIfNegative val="0"/>
          <c:dLbls>
            <c:spPr>
              <a:noFill/>
              <a:ln>
                <a:noFill/>
              </a:ln>
              <a:effectLst/>
            </c:spPr>
            <c:txPr>
              <a:bodyPr rot="0" vert="horz"/>
              <a:lstStyle/>
              <a:p>
                <a:pPr>
                  <a:defRPr sz="4000"/>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Лист1!$A$2:$A$9</c:f>
              <c:strCache>
                <c:ptCount val="8"/>
                <c:pt idx="0">
                  <c:v>TUI FUN&amp;SUN CLUB SERRA PALACE 5*</c:v>
                </c:pt>
                <c:pt idx="1">
                  <c:v>TUI FUN&amp;SUN RIVER RESORT BELEK 5*</c:v>
                </c:pt>
                <c:pt idx="2">
                  <c:v>TUI FUN&amp;SUN CLUB BELEK 5*</c:v>
                </c:pt>
                <c:pt idx="3">
                  <c:v>TUI FUN&amp;SUN GHAZAL RESORT 5*</c:v>
                </c:pt>
                <c:pt idx="4">
                  <c:v>TUI FUN&amp;SUN Club Saphire 5*</c:v>
                </c:pt>
                <c:pt idx="5">
                  <c:v>TUI FUN&amp;SUN Panthea Waterpark 4*</c:v>
                </c:pt>
                <c:pt idx="6">
                  <c:v>TUI DAY&amp;NIGHT Connected Club Hydros HV1</c:v>
                </c:pt>
                <c:pt idx="7">
                  <c:v>TUI DAY&amp;NIGHT Connected Club Life Belek 5*</c:v>
                </c:pt>
              </c:strCache>
            </c:strRef>
          </c:cat>
          <c:val>
            <c:numRef>
              <c:f>Лист1!$C$2:$C$9</c:f>
              <c:numCache>
                <c:formatCode>0%</c:formatCode>
                <c:ptCount val="8"/>
                <c:pt idx="0">
                  <c:v>0.45859872611464975</c:v>
                </c:pt>
                <c:pt idx="1">
                  <c:v>0.71578947368421053</c:v>
                </c:pt>
                <c:pt idx="2">
                  <c:v>0.68070175438596492</c:v>
                </c:pt>
                <c:pt idx="3">
                  <c:v>0.82683982683982682</c:v>
                </c:pt>
                <c:pt idx="4">
                  <c:v>0.72307692307692306</c:v>
                </c:pt>
                <c:pt idx="5">
                  <c:v>0.56382978723404253</c:v>
                </c:pt>
                <c:pt idx="6">
                  <c:v>0.49704142011834324</c:v>
                </c:pt>
                <c:pt idx="7">
                  <c:v>0.33211678832116787</c:v>
                </c:pt>
              </c:numCache>
            </c:numRef>
          </c:val>
          <c:extLst>
            <c:ext xmlns:c16="http://schemas.microsoft.com/office/drawing/2014/chart" uri="{C3380CC4-5D6E-409C-BE32-E72D297353CC}">
              <c16:uniqueId val="{00000001-3914-4CDF-953F-F72822432985}"/>
            </c:ext>
          </c:extLst>
        </c:ser>
        <c:ser>
          <c:idx val="2"/>
          <c:order val="2"/>
          <c:tx>
            <c:strRef>
              <c:f>Лист1!$D$1</c:f>
              <c:strCache>
                <c:ptCount val="1"/>
                <c:pt idx="0">
                  <c:v>Appealed,   satisfied 50/50</c:v>
                </c:pt>
              </c:strCache>
            </c:strRef>
          </c:tx>
          <c:spPr>
            <a:solidFill>
              <a:schemeClr val="accent3"/>
            </a:solidFill>
            <a:ln>
              <a:noFill/>
            </a:ln>
            <a:effectLst/>
          </c:spPr>
          <c:invertIfNegative val="0"/>
          <c:dLbls>
            <c:dLbl>
              <c:idx val="5"/>
              <c:delete val="1"/>
              <c:extLst>
                <c:ext xmlns:c15="http://schemas.microsoft.com/office/drawing/2012/chart" uri="{CE6537A1-D6FC-4f65-9D91-7224C49458BB}"/>
              </c:extLst>
            </c:dLbl>
            <c:dLbl>
              <c:idx val="7"/>
              <c:delete val="1"/>
              <c:extLst>
                <c:ext xmlns:c15="http://schemas.microsoft.com/office/drawing/2012/chart" uri="{CE6537A1-D6FC-4f65-9D91-7224C49458BB}"/>
              </c:extLst>
            </c:dLbl>
            <c:spPr>
              <a:noFill/>
              <a:ln>
                <a:noFill/>
              </a:ln>
              <a:effectLst/>
            </c:spPr>
            <c:txPr>
              <a:bodyPr rot="0" vert="horz"/>
              <a:lstStyle/>
              <a:p>
                <a:pPr>
                  <a:defRPr sz="4000"/>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Лист1!$A$2:$A$9</c:f>
              <c:strCache>
                <c:ptCount val="8"/>
                <c:pt idx="0">
                  <c:v>TUI FUN&amp;SUN CLUB SERRA PALACE 5*</c:v>
                </c:pt>
                <c:pt idx="1">
                  <c:v>TUI FUN&amp;SUN RIVER RESORT BELEK 5*</c:v>
                </c:pt>
                <c:pt idx="2">
                  <c:v>TUI FUN&amp;SUN CLUB BELEK 5*</c:v>
                </c:pt>
                <c:pt idx="3">
                  <c:v>TUI FUN&amp;SUN GHAZAL RESORT 5*</c:v>
                </c:pt>
                <c:pt idx="4">
                  <c:v>TUI FUN&amp;SUN Club Saphire 5*</c:v>
                </c:pt>
                <c:pt idx="5">
                  <c:v>TUI FUN&amp;SUN Panthea Waterpark 4*</c:v>
                </c:pt>
                <c:pt idx="6">
                  <c:v>TUI DAY&amp;NIGHT Connected Club Hydros HV1</c:v>
                </c:pt>
                <c:pt idx="7">
                  <c:v>TUI DAY&amp;NIGHT Connected Club Life Belek 5*</c:v>
                </c:pt>
              </c:strCache>
            </c:strRef>
          </c:cat>
          <c:val>
            <c:numRef>
              <c:f>Лист1!$D$2:$D$9</c:f>
              <c:numCache>
                <c:formatCode>0%</c:formatCode>
                <c:ptCount val="8"/>
                <c:pt idx="0">
                  <c:v>5.7324840764331218E-2</c:v>
                </c:pt>
                <c:pt idx="1">
                  <c:v>3.8596491228070177E-2</c:v>
                </c:pt>
                <c:pt idx="2">
                  <c:v>0</c:v>
                </c:pt>
                <c:pt idx="3">
                  <c:v>0</c:v>
                </c:pt>
                <c:pt idx="4">
                  <c:v>0.11538461538461538</c:v>
                </c:pt>
                <c:pt idx="5">
                  <c:v>3.1914893617021274E-2</c:v>
                </c:pt>
                <c:pt idx="6">
                  <c:v>1.7751479289940829E-2</c:v>
                </c:pt>
                <c:pt idx="7">
                  <c:v>2.1897810218978103E-2</c:v>
                </c:pt>
              </c:numCache>
            </c:numRef>
          </c:val>
          <c:extLst>
            <c:ext xmlns:c16="http://schemas.microsoft.com/office/drawing/2014/chart" uri="{C3380CC4-5D6E-409C-BE32-E72D297353CC}">
              <c16:uniqueId val="{00000002-3914-4CDF-953F-F72822432985}"/>
            </c:ext>
          </c:extLst>
        </c:ser>
        <c:ser>
          <c:idx val="3"/>
          <c:order val="3"/>
          <c:tx>
            <c:strRef>
              <c:f>Лист1!$E$1</c:f>
              <c:strCache>
                <c:ptCount val="1"/>
                <c:pt idx="0">
                  <c:v>Appealed, dissatisfied</c:v>
                </c:pt>
              </c:strCache>
            </c:strRef>
          </c:tx>
          <c:spPr>
            <a:solidFill>
              <a:schemeClr val="accent4"/>
            </a:solidFill>
            <a:ln>
              <a:noFill/>
            </a:ln>
            <a:effectLst/>
          </c:spPr>
          <c:invertIfNegative val="0"/>
          <c:cat>
            <c:strRef>
              <c:f>Лист1!$A$2:$A$9</c:f>
              <c:strCache>
                <c:ptCount val="8"/>
                <c:pt idx="0">
                  <c:v>TUI FUN&amp;SUN CLUB SERRA PALACE 5*</c:v>
                </c:pt>
                <c:pt idx="1">
                  <c:v>TUI FUN&amp;SUN RIVER RESORT BELEK 5*</c:v>
                </c:pt>
                <c:pt idx="2">
                  <c:v>TUI FUN&amp;SUN CLUB BELEK 5*</c:v>
                </c:pt>
                <c:pt idx="3">
                  <c:v>TUI FUN&amp;SUN GHAZAL RESORT 5*</c:v>
                </c:pt>
                <c:pt idx="4">
                  <c:v>TUI FUN&amp;SUN Club Saphire 5*</c:v>
                </c:pt>
                <c:pt idx="5">
                  <c:v>TUI FUN&amp;SUN Panthea Waterpark 4*</c:v>
                </c:pt>
                <c:pt idx="6">
                  <c:v>TUI DAY&amp;NIGHT Connected Club Hydros HV1</c:v>
                </c:pt>
                <c:pt idx="7">
                  <c:v>TUI DAY&amp;NIGHT Connected Club Life Belek 5*</c:v>
                </c:pt>
              </c:strCache>
            </c:strRef>
          </c:cat>
          <c:val>
            <c:numRef>
              <c:f>Лист1!$E$2:$E$9</c:f>
              <c:numCache>
                <c:formatCode>0%</c:formatCode>
                <c:ptCount val="8"/>
                <c:pt idx="0">
                  <c:v>3.8216560509554139E-2</c:v>
                </c:pt>
                <c:pt idx="1">
                  <c:v>3.508771929824561E-3</c:v>
                </c:pt>
                <c:pt idx="2">
                  <c:v>0</c:v>
                </c:pt>
                <c:pt idx="3">
                  <c:v>0</c:v>
                </c:pt>
                <c:pt idx="4">
                  <c:v>7.6923076923076927E-3</c:v>
                </c:pt>
                <c:pt idx="5">
                  <c:v>0</c:v>
                </c:pt>
                <c:pt idx="6">
                  <c:v>0</c:v>
                </c:pt>
                <c:pt idx="7">
                  <c:v>1.4598540145985401E-2</c:v>
                </c:pt>
              </c:numCache>
            </c:numRef>
          </c:val>
          <c:extLst>
            <c:ext xmlns:c16="http://schemas.microsoft.com/office/drawing/2014/chart" uri="{C3380CC4-5D6E-409C-BE32-E72D297353CC}">
              <c16:uniqueId val="{00000003-3914-4CDF-953F-F72822432985}"/>
            </c:ext>
          </c:extLst>
        </c:ser>
        <c:dLbls>
          <c:showLegendKey val="0"/>
          <c:showVal val="0"/>
          <c:showCatName val="0"/>
          <c:showSerName val="0"/>
          <c:showPercent val="0"/>
          <c:showBubbleSize val="0"/>
        </c:dLbls>
        <c:gapWidth val="50"/>
        <c:overlap val="100"/>
        <c:axId val="321642272"/>
        <c:axId val="321641880"/>
      </c:barChart>
      <c:catAx>
        <c:axId val="321642272"/>
        <c:scaling>
          <c:orientation val="minMax"/>
        </c:scaling>
        <c:delete val="0"/>
        <c:axPos val="b"/>
        <c:numFmt formatCode="General" sourceLinked="1"/>
        <c:majorTickMark val="none"/>
        <c:minorTickMark val="none"/>
        <c:tickLblPos val="nextTo"/>
        <c:spPr>
          <a:noFill/>
          <a:ln w="9525" cap="flat" cmpd="sng" algn="ctr">
            <a:solidFill>
              <a:schemeClr val="bg1">
                <a:lumMod val="50000"/>
                <a:alpha val="97000"/>
              </a:schemeClr>
            </a:solidFill>
            <a:round/>
          </a:ln>
          <a:effectLst>
            <a:glow rad="12700">
              <a:schemeClr val="accent1">
                <a:alpha val="40000"/>
              </a:schemeClr>
            </a:glow>
          </a:effectLst>
        </c:spPr>
        <c:txPr>
          <a:bodyPr rot="-60000000" vert="horz"/>
          <a:lstStyle/>
          <a:p>
            <a:pPr>
              <a:defRPr sz="3000"/>
            </a:pPr>
            <a:endParaRPr lang="ru-RU"/>
          </a:p>
        </c:txPr>
        <c:crossAx val="321641880"/>
        <c:crosses val="autoZero"/>
        <c:auto val="1"/>
        <c:lblAlgn val="ctr"/>
        <c:lblOffset val="100"/>
        <c:noMultiLvlLbl val="0"/>
      </c:catAx>
      <c:valAx>
        <c:axId val="321641880"/>
        <c:scaling>
          <c:orientation val="minMax"/>
        </c:scaling>
        <c:delete val="0"/>
        <c:axPos val="l"/>
        <c:majorGridlines>
          <c:spPr>
            <a:ln w="9525" cap="flat" cmpd="sng" algn="ctr">
              <a:solidFill>
                <a:schemeClr val="bg1">
                  <a:lumMod val="85000"/>
                </a:schemeClr>
              </a:solidFill>
              <a:round/>
            </a:ln>
            <a:effectLst/>
          </c:spPr>
        </c:majorGridlines>
        <c:numFmt formatCode="0%" sourceLinked="1"/>
        <c:majorTickMark val="none"/>
        <c:minorTickMark val="none"/>
        <c:tickLblPos val="nextTo"/>
        <c:spPr>
          <a:noFill/>
          <a:ln>
            <a:noFill/>
          </a:ln>
          <a:effectLst/>
        </c:spPr>
        <c:txPr>
          <a:bodyPr rot="-60000000" vert="horz"/>
          <a:lstStyle/>
          <a:p>
            <a:pPr>
              <a:defRPr/>
            </a:pPr>
            <a:endParaRPr lang="ru-RU"/>
          </a:p>
        </c:txPr>
        <c:crossAx val="321642272"/>
        <c:crosses val="autoZero"/>
        <c:crossBetween val="between"/>
      </c:valAx>
      <c:spPr>
        <a:noFill/>
        <a:ln>
          <a:noFill/>
        </a:ln>
        <a:effectLst/>
      </c:spPr>
    </c:plotArea>
    <c:legend>
      <c:legendPos val="b"/>
      <c:layout>
        <c:manualLayout>
          <c:xMode val="edge"/>
          <c:yMode val="edge"/>
          <c:x val="3.3630990814169301E-2"/>
          <c:y val="0.95834887335867958"/>
          <c:w val="0.92939403803070009"/>
          <c:h val="4.1651126641320431E-2"/>
        </c:manualLayout>
      </c:layout>
      <c:overlay val="0"/>
      <c:spPr>
        <a:noFill/>
        <a:ln>
          <a:noFill/>
        </a:ln>
        <a:effectLst/>
      </c:spPr>
      <c:txPr>
        <a:bodyPr rot="0" vert="horz"/>
        <a:lstStyle/>
        <a:p>
          <a:pPr>
            <a:defRPr sz="3600"/>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200"/>
      </a:pPr>
      <a:endParaRPr lang="ru-RU"/>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Лист1!$B$1</c:f>
              <c:strCache>
                <c:ptCount val="1"/>
                <c:pt idx="0">
                  <c:v>yes </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Лист1!$A$2:$A$9</c:f>
              <c:strCache>
                <c:ptCount val="8"/>
                <c:pt idx="0">
                  <c:v>TUI FUN&amp;SUN Club Saphire 5*</c:v>
                </c:pt>
                <c:pt idx="1">
                  <c:v>TUI FUN&amp;SUN GHAZAL RESORT 5*</c:v>
                </c:pt>
                <c:pt idx="2">
                  <c:v>TUI FUN&amp;SUN CLUB SERRA PALACE 5*</c:v>
                </c:pt>
                <c:pt idx="3">
                  <c:v>TUI FUN&amp;SUN CLUB BELEK 5*</c:v>
                </c:pt>
                <c:pt idx="4">
                  <c:v>TUI FUN&amp;SUN RIVER RESORT BELEK 5*</c:v>
                </c:pt>
                <c:pt idx="5">
                  <c:v>TUI DAY&amp;NIGHT Connected Club Hydros HV1</c:v>
                </c:pt>
                <c:pt idx="6">
                  <c:v>TUI DAY&amp;NIGHT Connected Club Life Belek 5*?</c:v>
                </c:pt>
                <c:pt idx="7">
                  <c:v>TUI FUN&amp;SUN Panthea Waterpark 4*</c:v>
                </c:pt>
              </c:strCache>
            </c:strRef>
          </c:cat>
          <c:val>
            <c:numRef>
              <c:f>Лист1!$B$2:$B$9</c:f>
              <c:numCache>
                <c:formatCode>0%</c:formatCode>
                <c:ptCount val="8"/>
                <c:pt idx="0">
                  <c:v>0.83720930232558144</c:v>
                </c:pt>
                <c:pt idx="1">
                  <c:v>0.83690987124463523</c:v>
                </c:pt>
                <c:pt idx="2">
                  <c:v>0.81987577639751552</c:v>
                </c:pt>
                <c:pt idx="3">
                  <c:v>0.80069930069930062</c:v>
                </c:pt>
                <c:pt idx="4">
                  <c:v>0.75432525951557095</c:v>
                </c:pt>
                <c:pt idx="5">
                  <c:v>0.72941176470588232</c:v>
                </c:pt>
                <c:pt idx="6">
                  <c:v>0.70437956204379559</c:v>
                </c:pt>
                <c:pt idx="7">
                  <c:v>0.25263157894736843</c:v>
                </c:pt>
              </c:numCache>
            </c:numRef>
          </c:val>
          <c:extLst>
            <c:ext xmlns:c16="http://schemas.microsoft.com/office/drawing/2014/chart" uri="{C3380CC4-5D6E-409C-BE32-E72D297353CC}">
              <c16:uniqueId val="{00000000-3914-4CDF-953F-F72822432985}"/>
            </c:ext>
          </c:extLst>
        </c:ser>
        <c:ser>
          <c:idx val="1"/>
          <c:order val="1"/>
          <c:tx>
            <c:strRef>
              <c:f>Лист1!$C$1</c:f>
              <c:strCache>
                <c:ptCount val="1"/>
                <c:pt idx="0">
                  <c:v>no</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4400"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Лист1!$A$2:$A$9</c:f>
              <c:strCache>
                <c:ptCount val="8"/>
                <c:pt idx="0">
                  <c:v>TUI FUN&amp;SUN Club Saphire 5*</c:v>
                </c:pt>
                <c:pt idx="1">
                  <c:v>TUI FUN&amp;SUN GHAZAL RESORT 5*</c:v>
                </c:pt>
                <c:pt idx="2">
                  <c:v>TUI FUN&amp;SUN CLUB SERRA PALACE 5*</c:v>
                </c:pt>
                <c:pt idx="3">
                  <c:v>TUI FUN&amp;SUN CLUB BELEK 5*</c:v>
                </c:pt>
                <c:pt idx="4">
                  <c:v>TUI FUN&amp;SUN RIVER RESORT BELEK 5*</c:v>
                </c:pt>
                <c:pt idx="5">
                  <c:v>TUI DAY&amp;NIGHT Connected Club Hydros HV1</c:v>
                </c:pt>
                <c:pt idx="6">
                  <c:v>TUI DAY&amp;NIGHT Connected Club Life Belek 5*?</c:v>
                </c:pt>
                <c:pt idx="7">
                  <c:v>TUI FUN&amp;SUN Panthea Waterpark 4*</c:v>
                </c:pt>
              </c:strCache>
            </c:strRef>
          </c:cat>
          <c:val>
            <c:numRef>
              <c:f>Лист1!$C$2:$C$9</c:f>
              <c:numCache>
                <c:formatCode>0%</c:formatCode>
                <c:ptCount val="8"/>
                <c:pt idx="0">
                  <c:v>0.16279069767441862</c:v>
                </c:pt>
                <c:pt idx="1">
                  <c:v>0.16309012875536483</c:v>
                </c:pt>
                <c:pt idx="2">
                  <c:v>0.18012422360248448</c:v>
                </c:pt>
                <c:pt idx="3">
                  <c:v>0.1993006993006993</c:v>
                </c:pt>
                <c:pt idx="4">
                  <c:v>0.24567474048442903</c:v>
                </c:pt>
                <c:pt idx="5">
                  <c:v>0.27058823529411763</c:v>
                </c:pt>
                <c:pt idx="6">
                  <c:v>0.29562043795620441</c:v>
                </c:pt>
                <c:pt idx="7">
                  <c:v>0.74736842105263146</c:v>
                </c:pt>
              </c:numCache>
            </c:numRef>
          </c:val>
          <c:extLst>
            <c:ext xmlns:c16="http://schemas.microsoft.com/office/drawing/2014/chart" uri="{C3380CC4-5D6E-409C-BE32-E72D297353CC}">
              <c16:uniqueId val="{00000001-3914-4CDF-953F-F72822432985}"/>
            </c:ext>
          </c:extLst>
        </c:ser>
        <c:dLbls>
          <c:showLegendKey val="0"/>
          <c:showVal val="0"/>
          <c:showCatName val="0"/>
          <c:showSerName val="0"/>
          <c:showPercent val="0"/>
          <c:showBubbleSize val="0"/>
        </c:dLbls>
        <c:gapWidth val="80"/>
        <c:overlap val="100"/>
        <c:axId val="321641096"/>
        <c:axId val="321647760"/>
      </c:barChart>
      <c:catAx>
        <c:axId val="321641096"/>
        <c:scaling>
          <c:orientation val="minMax"/>
        </c:scaling>
        <c:delete val="0"/>
        <c:axPos val="b"/>
        <c:numFmt formatCode="General" sourceLinked="1"/>
        <c:majorTickMark val="none"/>
        <c:minorTickMark val="none"/>
        <c:tickLblPos val="nextTo"/>
        <c:spPr>
          <a:noFill/>
          <a:ln w="9525" cap="flat" cmpd="sng" algn="ctr">
            <a:solidFill>
              <a:schemeClr val="bg1">
                <a:lumMod val="50000"/>
                <a:alpha val="97000"/>
              </a:schemeClr>
            </a:solidFill>
            <a:round/>
          </a:ln>
          <a:effectLst>
            <a:glow rad="12700">
              <a:schemeClr val="accent1">
                <a:alpha val="40000"/>
              </a:schemeClr>
            </a:glow>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crossAx val="321647760"/>
        <c:crosses val="autoZero"/>
        <c:auto val="1"/>
        <c:lblAlgn val="ctr"/>
        <c:lblOffset val="100"/>
        <c:noMultiLvlLbl val="0"/>
      </c:catAx>
      <c:valAx>
        <c:axId val="321647760"/>
        <c:scaling>
          <c:orientation val="minMax"/>
        </c:scaling>
        <c:delete val="0"/>
        <c:axPos val="l"/>
        <c:majorGridlines>
          <c:spPr>
            <a:ln w="9525" cap="flat" cmpd="sng" algn="ctr">
              <a:solidFill>
                <a:schemeClr val="bg1">
                  <a:lumMod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crossAx val="321641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000" b="0" i="0" u="none" strike="noStrike" kern="1200" baseline="0">
              <a:solidFill>
                <a:schemeClr val="tx1"/>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solidFill>
            <a:schemeClr val="tx1"/>
          </a:solidFill>
        </a:defRPr>
      </a:pPr>
      <a:endParaRPr lang="ru-RU"/>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Лист1!$B$1</c:f>
              <c:strCache>
                <c:ptCount val="1"/>
                <c:pt idx="0">
                  <c:v>yes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Лист1!$A$2:$A$9</c:f>
              <c:strCache>
                <c:ptCount val="8"/>
                <c:pt idx="0">
                  <c:v>TUI FUN&amp;SUN CLUB SERRA PALACE 5*</c:v>
                </c:pt>
                <c:pt idx="1">
                  <c:v>TUI FUN&amp;SUN Club Saphire 5*</c:v>
                </c:pt>
                <c:pt idx="2">
                  <c:v>TUI FUN&amp;SUN Panthea Waterpark 4*</c:v>
                </c:pt>
                <c:pt idx="3">
                  <c:v>TUI DAY&amp;NIGHT Connected Club Hydros HV1</c:v>
                </c:pt>
                <c:pt idx="4">
                  <c:v>TUI FUN&amp;SUN CLUB BELEK 5*</c:v>
                </c:pt>
                <c:pt idx="5">
                  <c:v>TUI DAY&amp;NIGHT Connected Club Life Belek 5*?</c:v>
                </c:pt>
                <c:pt idx="6">
                  <c:v>TUI FUN&amp;SUN GHAZAL RESORT 5*</c:v>
                </c:pt>
                <c:pt idx="7">
                  <c:v>TUI FUN&amp;SUN RIVER RESORT BELEK 5*</c:v>
                </c:pt>
              </c:strCache>
            </c:strRef>
          </c:cat>
          <c:val>
            <c:numRef>
              <c:f>Лист1!$B$2:$B$9</c:f>
              <c:numCache>
                <c:formatCode>0%</c:formatCode>
                <c:ptCount val="8"/>
                <c:pt idx="0">
                  <c:v>0.43478260869565216</c:v>
                </c:pt>
                <c:pt idx="1">
                  <c:v>0.38211382113821135</c:v>
                </c:pt>
                <c:pt idx="2">
                  <c:v>0.36170212765957449</c:v>
                </c:pt>
                <c:pt idx="3">
                  <c:v>0.35714285714285715</c:v>
                </c:pt>
                <c:pt idx="4">
                  <c:v>0.29520295202952029</c:v>
                </c:pt>
                <c:pt idx="5">
                  <c:v>0.27007299270072993</c:v>
                </c:pt>
                <c:pt idx="6">
                  <c:v>0.21030042918454936</c:v>
                </c:pt>
                <c:pt idx="7">
                  <c:v>9.9290780141843976E-2</c:v>
                </c:pt>
              </c:numCache>
            </c:numRef>
          </c:val>
          <c:extLst>
            <c:ext xmlns:c16="http://schemas.microsoft.com/office/drawing/2014/chart" uri="{C3380CC4-5D6E-409C-BE32-E72D297353CC}">
              <c16:uniqueId val="{00000000-3914-4CDF-953F-F72822432985}"/>
            </c:ext>
          </c:extLst>
        </c:ser>
        <c:ser>
          <c:idx val="1"/>
          <c:order val="1"/>
          <c:tx>
            <c:strRef>
              <c:f>Лист1!$C$1</c:f>
              <c:strCache>
                <c:ptCount val="1"/>
                <c:pt idx="0">
                  <c:v>no</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4400"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Лист1!$A$2:$A$9</c:f>
              <c:strCache>
                <c:ptCount val="8"/>
                <c:pt idx="0">
                  <c:v>TUI FUN&amp;SUN CLUB SERRA PALACE 5*</c:v>
                </c:pt>
                <c:pt idx="1">
                  <c:v>TUI FUN&amp;SUN Club Saphire 5*</c:v>
                </c:pt>
                <c:pt idx="2">
                  <c:v>TUI FUN&amp;SUN Panthea Waterpark 4*</c:v>
                </c:pt>
                <c:pt idx="3">
                  <c:v>TUI DAY&amp;NIGHT Connected Club Hydros HV1</c:v>
                </c:pt>
                <c:pt idx="4">
                  <c:v>TUI FUN&amp;SUN CLUB BELEK 5*</c:v>
                </c:pt>
                <c:pt idx="5">
                  <c:v>TUI DAY&amp;NIGHT Connected Club Life Belek 5*?</c:v>
                </c:pt>
                <c:pt idx="6">
                  <c:v>TUI FUN&amp;SUN GHAZAL RESORT 5*</c:v>
                </c:pt>
                <c:pt idx="7">
                  <c:v>TUI FUN&amp;SUN RIVER RESORT BELEK 5*</c:v>
                </c:pt>
              </c:strCache>
            </c:strRef>
          </c:cat>
          <c:val>
            <c:numRef>
              <c:f>Лист1!$C$2:$C$9</c:f>
              <c:numCache>
                <c:formatCode>0%</c:formatCode>
                <c:ptCount val="8"/>
                <c:pt idx="0">
                  <c:v>0.56521739130434778</c:v>
                </c:pt>
                <c:pt idx="1">
                  <c:v>0.61788617886178865</c:v>
                </c:pt>
                <c:pt idx="2">
                  <c:v>0.63829787234042556</c:v>
                </c:pt>
                <c:pt idx="3">
                  <c:v>0.6428571428571429</c:v>
                </c:pt>
                <c:pt idx="4">
                  <c:v>0.70479704797047971</c:v>
                </c:pt>
                <c:pt idx="5">
                  <c:v>0.72992700729927007</c:v>
                </c:pt>
                <c:pt idx="6">
                  <c:v>0.78969957081545061</c:v>
                </c:pt>
                <c:pt idx="7">
                  <c:v>0.900709219858156</c:v>
                </c:pt>
              </c:numCache>
            </c:numRef>
          </c:val>
          <c:extLst>
            <c:ext xmlns:c16="http://schemas.microsoft.com/office/drawing/2014/chart" uri="{C3380CC4-5D6E-409C-BE32-E72D297353CC}">
              <c16:uniqueId val="{00000001-3914-4CDF-953F-F72822432985}"/>
            </c:ext>
          </c:extLst>
        </c:ser>
        <c:dLbls>
          <c:showLegendKey val="0"/>
          <c:showVal val="0"/>
          <c:showCatName val="0"/>
          <c:showSerName val="0"/>
          <c:showPercent val="0"/>
          <c:showBubbleSize val="0"/>
        </c:dLbls>
        <c:gapWidth val="80"/>
        <c:overlap val="100"/>
        <c:axId val="321641096"/>
        <c:axId val="321647760"/>
      </c:barChart>
      <c:catAx>
        <c:axId val="321641096"/>
        <c:scaling>
          <c:orientation val="minMax"/>
        </c:scaling>
        <c:delete val="0"/>
        <c:axPos val="b"/>
        <c:numFmt formatCode="General" sourceLinked="1"/>
        <c:majorTickMark val="none"/>
        <c:minorTickMark val="none"/>
        <c:tickLblPos val="nextTo"/>
        <c:spPr>
          <a:noFill/>
          <a:ln w="9525" cap="flat" cmpd="sng" algn="ctr">
            <a:solidFill>
              <a:schemeClr val="bg1">
                <a:lumMod val="50000"/>
                <a:alpha val="97000"/>
              </a:schemeClr>
            </a:solidFill>
            <a:round/>
          </a:ln>
          <a:effectLst>
            <a:glow rad="12700">
              <a:schemeClr val="accent1">
                <a:alpha val="40000"/>
              </a:schemeClr>
            </a:glow>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crossAx val="321647760"/>
        <c:crosses val="autoZero"/>
        <c:auto val="1"/>
        <c:lblAlgn val="ctr"/>
        <c:lblOffset val="100"/>
        <c:noMultiLvlLbl val="0"/>
      </c:catAx>
      <c:valAx>
        <c:axId val="321647760"/>
        <c:scaling>
          <c:orientation val="minMax"/>
        </c:scaling>
        <c:delete val="0"/>
        <c:axPos val="l"/>
        <c:majorGridlines>
          <c:spPr>
            <a:ln w="9525" cap="flat" cmpd="sng" algn="ctr">
              <a:solidFill>
                <a:schemeClr val="bg1">
                  <a:lumMod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crossAx val="321641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4000" b="0" i="0" u="none" strike="noStrike" kern="1200" baseline="0">
              <a:solidFill>
                <a:schemeClr val="tx1"/>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800">
          <a:solidFill>
            <a:schemeClr val="tx1"/>
          </a:solidFill>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636789485590096E-2"/>
          <c:y val="7.2667602227288269E-2"/>
          <c:w val="0.8712428164579471"/>
          <c:h val="0.91530410963167375"/>
        </c:manualLayout>
      </c:layout>
      <c:doughnutChart>
        <c:varyColors val="1"/>
        <c:ser>
          <c:idx val="0"/>
          <c:order val="0"/>
          <c:tx>
            <c:strRef>
              <c:f>Лист1!$B$1</c:f>
              <c:strCache>
                <c:ptCount val="1"/>
                <c:pt idx="0">
                  <c:v>Продажи</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A90B-4154-9A6F-BB25AE5A6335}"/>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A90B-4154-9A6F-BB25AE5A6335}"/>
              </c:ext>
            </c:extLst>
          </c:dPt>
          <c:dLbls>
            <c:dLbl>
              <c:idx val="0"/>
              <c:layout>
                <c:manualLayout>
                  <c:x val="0"/>
                  <c:y val="-1.5159815052426801E-2"/>
                </c:manualLayout>
              </c:layout>
              <c:tx>
                <c:rich>
                  <a:bodyPr/>
                  <a:lstStyle/>
                  <a:p>
                    <a:r>
                      <a:rPr lang="en-US" dirty="0"/>
                      <a:t>83%</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90B-4154-9A6F-BB25AE5A6335}"/>
                </c:ext>
              </c:extLst>
            </c:dLbl>
            <c:dLbl>
              <c:idx val="1"/>
              <c:tx>
                <c:rich>
                  <a:bodyPr rot="0" spcFirstLastPara="1" vertOverflow="ellipsis" vert="horz" wrap="square" lIns="38100" tIns="19050" rIns="38100" bIns="19050" anchor="ctr" anchorCtr="1">
                    <a:spAutoFit/>
                  </a:bodyPr>
                  <a:lstStyle/>
                  <a:p>
                    <a:pPr>
                      <a:defRPr sz="6000" b="0" i="0" u="none" strike="noStrike" kern="1200" baseline="0">
                        <a:solidFill>
                          <a:schemeClr val="bg1"/>
                        </a:solidFill>
                        <a:latin typeface="+mn-lt"/>
                        <a:ea typeface="+mn-ea"/>
                        <a:cs typeface="+mn-cs"/>
                      </a:defRPr>
                    </a:pPr>
                    <a:r>
                      <a:rPr lang="en-US" dirty="0"/>
                      <a:t>17%</a:t>
                    </a:r>
                  </a:p>
                </c:rich>
              </c:tx>
              <c:spPr>
                <a:noFill/>
                <a:ln>
                  <a:noFill/>
                </a:ln>
                <a:effectLst/>
              </c:spPr>
              <c:txPr>
                <a:bodyPr rot="0" spcFirstLastPara="1" vertOverflow="ellipsis" vert="horz" wrap="square" lIns="38100" tIns="19050" rIns="38100" bIns="19050" anchor="ctr" anchorCtr="1">
                  <a:spAutoFit/>
                </a:bodyPr>
                <a:lstStyle/>
                <a:p>
                  <a:pPr>
                    <a:defRPr sz="6000" b="0" i="0" u="none" strike="noStrike" kern="1200" baseline="0">
                      <a:solidFill>
                        <a:schemeClr val="bg1"/>
                      </a:solidFill>
                      <a:latin typeface="+mn-lt"/>
                      <a:ea typeface="+mn-ea"/>
                      <a:cs typeface="+mn-cs"/>
                    </a:defRPr>
                  </a:pPr>
                  <a:endParaRPr lang="ru-RU"/>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90B-4154-9A6F-BB25AE5A6335}"/>
                </c:ext>
              </c:extLst>
            </c:dLbl>
            <c:spPr>
              <a:noFill/>
              <a:ln>
                <a:noFill/>
              </a:ln>
              <a:effectLst/>
            </c:spPr>
            <c:txPr>
              <a:bodyPr rot="0" spcFirstLastPara="1" vertOverflow="ellipsis" vert="horz" wrap="square" lIns="38100" tIns="19050" rIns="38100" bIns="19050" anchor="ctr" anchorCtr="1">
                <a:spAutoFit/>
              </a:bodyPr>
              <a:lstStyle/>
              <a:p>
                <a:pPr>
                  <a:defRPr sz="6000" b="0" i="0" u="none" strike="noStrike" kern="1200" baseline="0">
                    <a:solidFill>
                      <a:schemeClr val="tx1"/>
                    </a:solidFill>
                    <a:latin typeface="+mn-lt"/>
                    <a:ea typeface="+mn-ea"/>
                    <a:cs typeface="+mn-cs"/>
                  </a:defRPr>
                </a:pPr>
                <a:endParaRPr lang="ru-RU"/>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Лист1!$A$2:$A$3</c:f>
              <c:strCache>
                <c:ptCount val="2"/>
                <c:pt idx="0">
                  <c:v>Кв. 1</c:v>
                </c:pt>
                <c:pt idx="1">
                  <c:v>Кв. 2</c:v>
                </c:pt>
              </c:strCache>
            </c:strRef>
          </c:cat>
          <c:val>
            <c:numRef>
              <c:f>Лист1!$B$2:$B$3</c:f>
              <c:numCache>
                <c:formatCode>General</c:formatCode>
                <c:ptCount val="2"/>
                <c:pt idx="0">
                  <c:v>85</c:v>
                </c:pt>
                <c:pt idx="1">
                  <c:v>15</c:v>
                </c:pt>
              </c:numCache>
            </c:numRef>
          </c:val>
          <c:extLst>
            <c:ext xmlns:c16="http://schemas.microsoft.com/office/drawing/2014/chart" uri="{C3380CC4-5D6E-409C-BE32-E72D297353CC}">
              <c16:uniqueId val="{00000004-A90B-4154-9A6F-BB25AE5A6335}"/>
            </c:ext>
          </c:extLst>
        </c:ser>
        <c:dLbls>
          <c:showLegendKey val="0"/>
          <c:showVal val="1"/>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sz="3600">
          <a:solidFill>
            <a:schemeClr val="tx1"/>
          </a:solidFill>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378655929694592E-2"/>
          <c:y val="4.7860632141499132E-2"/>
          <c:w val="0.8712428164579471"/>
          <c:h val="0.91530410963167375"/>
        </c:manualLayout>
      </c:layout>
      <c:doughnutChart>
        <c:varyColors val="1"/>
        <c:ser>
          <c:idx val="0"/>
          <c:order val="0"/>
          <c:tx>
            <c:strRef>
              <c:f>Лист1!$B$1</c:f>
              <c:strCache>
                <c:ptCount val="1"/>
                <c:pt idx="0">
                  <c:v>Продажи</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A90B-4154-9A6F-BB25AE5A6335}"/>
              </c:ext>
            </c:extLst>
          </c:dPt>
          <c:dPt>
            <c:idx val="1"/>
            <c:bubble3D val="0"/>
            <c:spPr>
              <a:solidFill>
                <a:schemeClr val="accent6">
                  <a:lumMod val="75000"/>
                </a:schemeClr>
              </a:solidFill>
              <a:ln w="19050">
                <a:solidFill>
                  <a:schemeClr val="lt1"/>
                </a:solidFill>
              </a:ln>
              <a:effectLst/>
            </c:spPr>
            <c:extLst>
              <c:ext xmlns:c16="http://schemas.microsoft.com/office/drawing/2014/chart" uri="{C3380CC4-5D6E-409C-BE32-E72D297353CC}">
                <c16:uniqueId val="{00000003-A90B-4154-9A6F-BB25AE5A633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3F3-40DD-93B2-1B7C0AF874B2}"/>
              </c:ext>
            </c:extLst>
          </c:dPt>
          <c:dPt>
            <c:idx val="3"/>
            <c:bubble3D val="0"/>
            <c:spPr>
              <a:solidFill>
                <a:schemeClr val="accent2">
                  <a:lumMod val="90000"/>
                </a:schemeClr>
              </a:solidFill>
              <a:ln w="19050">
                <a:solidFill>
                  <a:schemeClr val="lt1"/>
                </a:solidFill>
              </a:ln>
              <a:effectLst/>
            </c:spPr>
            <c:extLst>
              <c:ext xmlns:c16="http://schemas.microsoft.com/office/drawing/2014/chart" uri="{C3380CC4-5D6E-409C-BE32-E72D297353CC}">
                <c16:uniqueId val="{00000004-7A9F-4AF6-9ED1-35F5C22A6613}"/>
              </c:ext>
            </c:extLst>
          </c:dPt>
          <c:dPt>
            <c:idx val="4"/>
            <c:bubble3D val="0"/>
            <c:spPr>
              <a:solidFill>
                <a:schemeClr val="accent2">
                  <a:lumMod val="25000"/>
                </a:schemeClr>
              </a:solidFill>
              <a:ln w="19050">
                <a:solidFill>
                  <a:schemeClr val="lt1"/>
                </a:solidFill>
              </a:ln>
              <a:effectLst/>
            </c:spPr>
            <c:extLst>
              <c:ext xmlns:c16="http://schemas.microsoft.com/office/drawing/2014/chart" uri="{C3380CC4-5D6E-409C-BE32-E72D297353CC}">
                <c16:uniqueId val="{00000005-7A9F-4AF6-9ED1-35F5C22A6613}"/>
              </c:ext>
            </c:extLst>
          </c:dPt>
          <c:dPt>
            <c:idx val="5"/>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B-0355-4AA7-8B5B-02A7E31DD206}"/>
              </c:ext>
            </c:extLst>
          </c:dPt>
          <c:dLbls>
            <c:dLbl>
              <c:idx val="0"/>
              <c:layout>
                <c:manualLayout>
                  <c:x val="0"/>
                  <c:y val="-1.5159815052426801E-2"/>
                </c:manualLayout>
              </c:layout>
              <c:tx>
                <c:rich>
                  <a:bodyPr/>
                  <a:lstStyle/>
                  <a:p>
                    <a:r>
                      <a:rPr lang="en-US" dirty="0"/>
                      <a:t>21%</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90B-4154-9A6F-BB25AE5A6335}"/>
                </c:ext>
              </c:extLst>
            </c:dLbl>
            <c:dLbl>
              <c:idx val="1"/>
              <c:tx>
                <c:rich>
                  <a:bodyPr rot="0" spcFirstLastPara="1" vertOverflow="ellipsis" vert="horz" wrap="square" lIns="38100" tIns="19050" rIns="38100" bIns="19050" anchor="ctr" anchorCtr="1">
                    <a:spAutoFit/>
                  </a:bodyPr>
                  <a:lstStyle/>
                  <a:p>
                    <a:pPr>
                      <a:defRPr sz="4800" b="0" i="0" u="none" strike="noStrike" kern="1200" baseline="0">
                        <a:solidFill>
                          <a:schemeClr val="bg1"/>
                        </a:solidFill>
                        <a:latin typeface="+mn-lt"/>
                        <a:ea typeface="+mn-ea"/>
                        <a:cs typeface="+mn-cs"/>
                      </a:defRPr>
                    </a:pPr>
                    <a:r>
                      <a:rPr lang="en-US" dirty="0"/>
                      <a:t>28%</a:t>
                    </a:r>
                  </a:p>
                </c:rich>
              </c:tx>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solidFill>
                      <a:latin typeface="+mn-lt"/>
                      <a:ea typeface="+mn-ea"/>
                      <a:cs typeface="+mn-cs"/>
                    </a:defRPr>
                  </a:pPr>
                  <a:endParaRPr lang="ru-RU"/>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90B-4154-9A6F-BB25AE5A6335}"/>
                </c:ext>
              </c:extLst>
            </c:dLbl>
            <c:dLbl>
              <c:idx val="2"/>
              <c:tx>
                <c:rich>
                  <a:bodyPr/>
                  <a:lstStyle/>
                  <a:p>
                    <a:r>
                      <a:rPr lang="en-US" dirty="0"/>
                      <a:t>17%</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3F3-40DD-93B2-1B7C0AF874B2}"/>
                </c:ext>
              </c:extLst>
            </c:dLbl>
            <c:dLbl>
              <c:idx val="3"/>
              <c:tx>
                <c:rich>
                  <a:bodyPr/>
                  <a:lstStyle/>
                  <a:p>
                    <a:r>
                      <a:rPr lang="en-US" dirty="0"/>
                      <a:t>8%</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7A9F-4AF6-9ED1-35F5C22A6613}"/>
                </c:ext>
              </c:extLst>
            </c:dLbl>
            <c:dLbl>
              <c:idx val="4"/>
              <c:tx>
                <c:rich>
                  <a:bodyPr rot="0" spcFirstLastPara="1" vertOverflow="ellipsis" vert="horz" wrap="square" lIns="38100" tIns="19050" rIns="38100" bIns="19050" anchor="ctr" anchorCtr="1">
                    <a:spAutoFit/>
                  </a:bodyPr>
                  <a:lstStyle/>
                  <a:p>
                    <a:pPr>
                      <a:defRPr sz="4800" b="0" i="0" u="none" strike="noStrike" kern="1200" baseline="0">
                        <a:solidFill>
                          <a:schemeClr val="bg1"/>
                        </a:solidFill>
                        <a:latin typeface="+mn-lt"/>
                        <a:ea typeface="+mn-ea"/>
                        <a:cs typeface="+mn-cs"/>
                      </a:defRPr>
                    </a:pPr>
                    <a:r>
                      <a:rPr lang="en-US" dirty="0"/>
                      <a:t>17%</a:t>
                    </a:r>
                  </a:p>
                </c:rich>
              </c:tx>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bg1"/>
                      </a:solidFill>
                      <a:latin typeface="+mn-lt"/>
                      <a:ea typeface="+mn-ea"/>
                      <a:cs typeface="+mn-cs"/>
                    </a:defRPr>
                  </a:pPr>
                  <a:endParaRPr lang="ru-RU"/>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A9F-4AF6-9ED1-35F5C22A6613}"/>
                </c:ext>
              </c:extLst>
            </c:dLbl>
            <c:dLbl>
              <c:idx val="5"/>
              <c:tx>
                <c:rich>
                  <a:bodyPr/>
                  <a:lstStyle/>
                  <a:p>
                    <a:r>
                      <a:rPr lang="en-US" dirty="0"/>
                      <a:t>8%</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355-4AA7-8B5B-02A7E31DD206}"/>
                </c:ext>
              </c:extLst>
            </c:dLbl>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tx1"/>
                    </a:solidFill>
                    <a:latin typeface="+mn-lt"/>
                    <a:ea typeface="+mn-ea"/>
                    <a:cs typeface="+mn-cs"/>
                  </a:defRPr>
                </a:pPr>
                <a:endParaRPr lang="ru-RU"/>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Лист1!$A$2:$A$7</c:f>
              <c:strCache>
                <c:ptCount val="6"/>
                <c:pt idx="0">
                  <c:v>Very important</c:v>
                </c:pt>
                <c:pt idx="1">
                  <c:v>Rather important</c:v>
                </c:pt>
                <c:pt idx="2">
                  <c:v>Rather not important</c:v>
                </c:pt>
                <c:pt idx="3">
                  <c:v>Not important</c:v>
                </c:pt>
                <c:pt idx="4">
                  <c:v>Did't know about concept</c:v>
                </c:pt>
                <c:pt idx="5">
                  <c:v>Hard to answer</c:v>
                </c:pt>
              </c:strCache>
            </c:strRef>
          </c:cat>
          <c:val>
            <c:numRef>
              <c:f>Лист1!$B$2:$B$7</c:f>
              <c:numCache>
                <c:formatCode>0</c:formatCode>
                <c:ptCount val="6"/>
                <c:pt idx="0">
                  <c:v>21</c:v>
                </c:pt>
                <c:pt idx="1">
                  <c:v>28</c:v>
                </c:pt>
                <c:pt idx="2">
                  <c:v>17</c:v>
                </c:pt>
                <c:pt idx="3">
                  <c:v>8</c:v>
                </c:pt>
                <c:pt idx="4">
                  <c:v>17</c:v>
                </c:pt>
                <c:pt idx="5" formatCode="General">
                  <c:v>8</c:v>
                </c:pt>
              </c:numCache>
            </c:numRef>
          </c:val>
          <c:extLst>
            <c:ext xmlns:c16="http://schemas.microsoft.com/office/drawing/2014/chart" uri="{C3380CC4-5D6E-409C-BE32-E72D297353CC}">
              <c16:uniqueId val="{00000004-A90B-4154-9A6F-BB25AE5A6335}"/>
            </c:ext>
          </c:extLst>
        </c:ser>
        <c:dLbls>
          <c:showLegendKey val="0"/>
          <c:showVal val="1"/>
          <c:showCatName val="0"/>
          <c:showSerName val="0"/>
          <c:showPercent val="0"/>
          <c:showBubbleSize val="0"/>
          <c:showLeaderLines val="1"/>
        </c:dLbls>
        <c:firstSliceAng val="0"/>
        <c:holeSize val="70"/>
      </c:doughnutChart>
      <c:spPr>
        <a:noFill/>
        <a:ln>
          <a:noFill/>
        </a:ln>
        <a:effectLst/>
      </c:spPr>
    </c:plotArea>
    <c:legend>
      <c:legendPos val="r"/>
      <c:layout>
        <c:manualLayout>
          <c:xMode val="edge"/>
          <c:yMode val="edge"/>
          <c:x val="0.28328593902195909"/>
          <c:y val="0.26957081120311416"/>
          <c:w val="0.42286588735475705"/>
          <c:h val="0.5201194727987124"/>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a:noFill/>
    </a:ln>
    <a:effectLst/>
  </c:spPr>
  <c:txPr>
    <a:bodyPr/>
    <a:lstStyle/>
    <a:p>
      <a:pPr>
        <a:defRPr sz="3600">
          <a:solidFill>
            <a:schemeClr val="tx1"/>
          </a:solidFill>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9119704803274139"/>
          <c:y val="0"/>
          <c:w val="0.55137282719709602"/>
          <c:h val="1"/>
        </c:manualLayout>
      </c:layout>
      <c:barChart>
        <c:barDir val="bar"/>
        <c:grouping val="clustered"/>
        <c:varyColors val="0"/>
        <c:ser>
          <c:idx val="0"/>
          <c:order val="0"/>
          <c:tx>
            <c:strRef>
              <c:f>Лист1!$B$1</c:f>
              <c:strCache>
                <c:ptCount val="1"/>
                <c:pt idx="0">
                  <c:v>June-July</c:v>
                </c:pt>
              </c:strCache>
            </c:strRef>
          </c:tx>
          <c:spPr>
            <a:solidFill>
              <a:schemeClr val="accent3">
                <a:lumMod val="40000"/>
                <a:lumOff val="60000"/>
              </a:schemeClr>
            </a:solidFill>
            <a:ln>
              <a:noFill/>
            </a:ln>
            <a:effectLst/>
          </c:spPr>
          <c:invertIfNegative val="0"/>
          <c:dPt>
            <c:idx val="2"/>
            <c:invertIfNegative val="0"/>
            <c:bubble3D val="0"/>
            <c:spPr>
              <a:solidFill>
                <a:schemeClr val="accent3">
                  <a:lumMod val="40000"/>
                  <a:lumOff val="60000"/>
                </a:schemeClr>
              </a:solidFill>
              <a:ln>
                <a:noFill/>
              </a:ln>
              <a:effectLst/>
            </c:spPr>
          </c:dPt>
          <c:dPt>
            <c:idx val="3"/>
            <c:invertIfNegative val="0"/>
            <c:bubble3D val="0"/>
            <c:spPr>
              <a:solidFill>
                <a:schemeClr val="bg1">
                  <a:lumMod val="85000"/>
                </a:schemeClr>
              </a:solidFill>
              <a:ln>
                <a:noFill/>
              </a:ln>
              <a:effectLst/>
            </c:spPr>
            <c:extLst>
              <c:ext xmlns:c16="http://schemas.microsoft.com/office/drawing/2014/chart" uri="{C3380CC4-5D6E-409C-BE32-E72D297353CC}">
                <c16:uniqueId val="{00000005-2EB9-40BD-8B8A-0D1E9171BECD}"/>
              </c:ext>
            </c:extLst>
          </c:dPt>
          <c:dPt>
            <c:idx val="4"/>
            <c:invertIfNegative val="0"/>
            <c:bubble3D val="0"/>
            <c:spPr>
              <a:solidFill>
                <a:schemeClr val="accent3">
                  <a:lumMod val="40000"/>
                  <a:lumOff val="60000"/>
                </a:schemeClr>
              </a:solidFill>
              <a:ln>
                <a:noFill/>
              </a:ln>
              <a:effectLst/>
            </c:spPr>
            <c:extLst>
              <c:ext xmlns:c16="http://schemas.microsoft.com/office/drawing/2014/chart" uri="{C3380CC4-5D6E-409C-BE32-E72D297353CC}">
                <c16:uniqueId val="{00000005-14C9-4F7F-831C-D889511B55D6}"/>
              </c:ext>
            </c:extLst>
          </c:dPt>
          <c:dPt>
            <c:idx val="5"/>
            <c:invertIfNegative val="0"/>
            <c:bubble3D val="0"/>
            <c:spPr>
              <a:solidFill>
                <a:schemeClr val="bg1">
                  <a:lumMod val="85000"/>
                </a:schemeClr>
              </a:solidFill>
              <a:ln>
                <a:noFill/>
              </a:ln>
              <a:effectLst/>
            </c:spPr>
            <c:extLst>
              <c:ext xmlns:c16="http://schemas.microsoft.com/office/drawing/2014/chart" uri="{C3380CC4-5D6E-409C-BE32-E72D297353CC}">
                <c16:uniqueId val="{00000008-75DB-40E7-B50C-3CE56DAB8425}"/>
              </c:ext>
            </c:extLst>
          </c:dPt>
          <c:dPt>
            <c:idx val="6"/>
            <c:invertIfNegative val="0"/>
            <c:bubble3D val="0"/>
            <c:spPr>
              <a:solidFill>
                <a:schemeClr val="accent3">
                  <a:lumMod val="40000"/>
                  <a:lumOff val="60000"/>
                </a:schemeClr>
              </a:solidFill>
              <a:ln>
                <a:noFill/>
              </a:ln>
              <a:effectLst/>
            </c:spPr>
          </c:dPt>
          <c:cat>
            <c:strRef>
              <c:f>Лист1!$A$2:$A$9</c:f>
              <c:strCache>
                <c:ptCount val="8"/>
                <c:pt idx="0">
                  <c:v>TUI FUN&amp;SUN RIVER RESORT BELEK 5*</c:v>
                </c:pt>
                <c:pt idx="1">
                  <c:v>TUI DAY&amp;NIGHT Connected Club Life Belek 5*</c:v>
                </c:pt>
                <c:pt idx="2">
                  <c:v>TUI FUN&amp;SUN CLUB SERRA PALACE 5*</c:v>
                </c:pt>
                <c:pt idx="3">
                  <c:v>TUI FUN&amp;SUN Club Saphire 5*</c:v>
                </c:pt>
                <c:pt idx="4">
                  <c:v>TUI FUN&amp;SUN Panthea Waterpark 4*</c:v>
                </c:pt>
                <c:pt idx="5">
                  <c:v>TUI FUN&amp;SUN Ghazal Resort 5*</c:v>
                </c:pt>
                <c:pt idx="6">
                  <c:v>TUI DAY&amp;NIGHT Connected Club Hydros HV1</c:v>
                </c:pt>
                <c:pt idx="7">
                  <c:v>TUI FUN&amp;SUN Club Belek 5*</c:v>
                </c:pt>
              </c:strCache>
            </c:strRef>
          </c:cat>
          <c:val>
            <c:numRef>
              <c:f>Лист1!$B$2:$B$9</c:f>
              <c:numCache>
                <c:formatCode>0%</c:formatCode>
                <c:ptCount val="8"/>
                <c:pt idx="0">
                  <c:v>0.18</c:v>
                </c:pt>
                <c:pt idx="1">
                  <c:v>0.25</c:v>
                </c:pt>
                <c:pt idx="3">
                  <c:v>0.24</c:v>
                </c:pt>
                <c:pt idx="4">
                  <c:v>0.49</c:v>
                </c:pt>
                <c:pt idx="5">
                  <c:v>0.86</c:v>
                </c:pt>
                <c:pt idx="6">
                  <c:v>0.65</c:v>
                </c:pt>
                <c:pt idx="7">
                  <c:v>0.54</c:v>
                </c:pt>
              </c:numCache>
            </c:numRef>
          </c:val>
          <c:extLst>
            <c:ext xmlns:c16="http://schemas.microsoft.com/office/drawing/2014/chart" uri="{C3380CC4-5D6E-409C-BE32-E72D297353CC}">
              <c16:uniqueId val="{00000006-2EB9-40BD-8B8A-0D1E9171BECD}"/>
            </c:ext>
          </c:extLst>
        </c:ser>
        <c:ser>
          <c:idx val="1"/>
          <c:order val="1"/>
          <c:tx>
            <c:strRef>
              <c:f>Лист1!$C$1</c:f>
              <c:strCache>
                <c:ptCount val="1"/>
                <c:pt idx="0">
                  <c:v>August</c:v>
                </c:pt>
              </c:strCache>
            </c:strRef>
          </c:tx>
          <c:spPr>
            <a:solidFill>
              <a:schemeClr val="accent3">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ru-RU" sz="4000" b="1" i="0" u="none" strike="noStrike" kern="1200" baseline="0">
                    <a:solidFill>
                      <a:schemeClr val="tx1">
                        <a:lumMod val="60000"/>
                        <a:lumOff val="40000"/>
                      </a:schemeClr>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Лист1!$A$2:$A$9</c:f>
              <c:strCache>
                <c:ptCount val="8"/>
                <c:pt idx="0">
                  <c:v>TUI FUN&amp;SUN RIVER RESORT BELEK 5*</c:v>
                </c:pt>
                <c:pt idx="1">
                  <c:v>TUI DAY&amp;NIGHT Connected Club Life Belek 5*</c:v>
                </c:pt>
                <c:pt idx="2">
                  <c:v>TUI FUN&amp;SUN CLUB SERRA PALACE 5*</c:v>
                </c:pt>
                <c:pt idx="3">
                  <c:v>TUI FUN&amp;SUN Club Saphire 5*</c:v>
                </c:pt>
                <c:pt idx="4">
                  <c:v>TUI FUN&amp;SUN Panthea Waterpark 4*</c:v>
                </c:pt>
                <c:pt idx="5">
                  <c:v>TUI FUN&amp;SUN Ghazal Resort 5*</c:v>
                </c:pt>
                <c:pt idx="6">
                  <c:v>TUI DAY&amp;NIGHT Connected Club Hydros HV1</c:v>
                </c:pt>
                <c:pt idx="7">
                  <c:v>TUI FUN&amp;SUN Club Belek 5*</c:v>
                </c:pt>
              </c:strCache>
            </c:strRef>
          </c:cat>
          <c:val>
            <c:numRef>
              <c:f>Лист1!$C$2:$C$9</c:f>
              <c:numCache>
                <c:formatCode>0%</c:formatCode>
                <c:ptCount val="8"/>
                <c:pt idx="0">
                  <c:v>0.17</c:v>
                </c:pt>
                <c:pt idx="1">
                  <c:v>0.27</c:v>
                </c:pt>
                <c:pt idx="2">
                  <c:v>0.34</c:v>
                </c:pt>
                <c:pt idx="3">
                  <c:v>0.42</c:v>
                </c:pt>
                <c:pt idx="4">
                  <c:v>0.52</c:v>
                </c:pt>
                <c:pt idx="5">
                  <c:v>0.65</c:v>
                </c:pt>
                <c:pt idx="6">
                  <c:v>0.70588235294117652</c:v>
                </c:pt>
                <c:pt idx="7">
                  <c:v>0.87</c:v>
                </c:pt>
              </c:numCache>
            </c:numRef>
          </c:val>
          <c:extLst>
            <c:ext xmlns:c16="http://schemas.microsoft.com/office/drawing/2014/chart" uri="{C3380CC4-5D6E-409C-BE32-E72D297353CC}">
              <c16:uniqueId val="{00000006-75DB-40E7-B50C-3CE56DAB8425}"/>
            </c:ext>
          </c:extLst>
        </c:ser>
        <c:dLbls>
          <c:showLegendKey val="0"/>
          <c:showVal val="0"/>
          <c:showCatName val="0"/>
          <c:showSerName val="0"/>
          <c:showPercent val="0"/>
          <c:showBubbleSize val="0"/>
        </c:dLbls>
        <c:gapWidth val="40"/>
        <c:axId val="309611920"/>
        <c:axId val="309612312"/>
      </c:barChart>
      <c:catAx>
        <c:axId val="3096119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crossAx val="309612312"/>
        <c:crosses val="autoZero"/>
        <c:auto val="1"/>
        <c:lblAlgn val="ctr"/>
        <c:lblOffset val="100"/>
        <c:noMultiLvlLbl val="0"/>
      </c:catAx>
      <c:valAx>
        <c:axId val="309612312"/>
        <c:scaling>
          <c:orientation val="minMax"/>
        </c:scaling>
        <c:delete val="1"/>
        <c:axPos val="b"/>
        <c:numFmt formatCode="0%" sourceLinked="1"/>
        <c:majorTickMark val="none"/>
        <c:minorTickMark val="none"/>
        <c:tickLblPos val="nextTo"/>
        <c:crossAx val="309611920"/>
        <c:crosses val="autoZero"/>
        <c:crossBetween val="between"/>
      </c:valAx>
      <c:spPr>
        <a:noFill/>
        <a:ln>
          <a:noFill/>
        </a:ln>
        <a:effectLst/>
      </c:spPr>
    </c:plotArea>
    <c:legend>
      <c:legendPos val="b"/>
      <c:layout>
        <c:manualLayout>
          <c:xMode val="edge"/>
          <c:yMode val="edge"/>
          <c:x val="0.69430890102953602"/>
          <c:y val="0.8977644661946822"/>
          <c:w val="0.25705569434509445"/>
          <c:h val="8.1747225115078689E-2"/>
        </c:manualLayout>
      </c:layout>
      <c:overlay val="0"/>
      <c:spPr>
        <a:noFill/>
        <a:ln>
          <a:noFill/>
        </a:ln>
        <a:effectLst/>
      </c:spPr>
      <c:txPr>
        <a:bodyPr rot="0" spcFirstLastPara="1" vertOverflow="ellipsis" vert="horz" wrap="square" anchor="ctr" anchorCtr="1"/>
        <a:lstStyle/>
        <a:p>
          <a:pPr>
            <a:defRPr sz="3200" b="0" i="0" u="none" strike="noStrike" kern="1200" baseline="0">
              <a:solidFill>
                <a:schemeClr val="tx1"/>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3200">
          <a:solidFill>
            <a:schemeClr val="tx1"/>
          </a:solidFill>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8064172473423189"/>
          <c:y val="1.0364105031338991E-2"/>
          <c:w val="0.49629715652776035"/>
          <c:h val="0.85767776535948126"/>
        </c:manualLayout>
      </c:layout>
      <c:barChart>
        <c:barDir val="bar"/>
        <c:grouping val="percentStacked"/>
        <c:varyColors val="0"/>
        <c:ser>
          <c:idx val="0"/>
          <c:order val="0"/>
          <c:tx>
            <c:strRef>
              <c:f>'Уровень использования сервисов'!$B$4</c:f>
              <c:strCache>
                <c:ptCount val="1"/>
                <c:pt idx="0">
                  <c:v>Used</c:v>
                </c:pt>
              </c:strCache>
            </c:strRef>
          </c:tx>
          <c:spPr>
            <a:solidFill>
              <a:srgbClr val="AAD700"/>
            </a:solidFill>
            <a:ln w="25400">
              <a:noFill/>
            </a:ln>
          </c:spPr>
          <c:invertIfNegative val="0"/>
          <c:dLbls>
            <c:delete val="1"/>
          </c:dLbls>
          <c:cat>
            <c:strRef>
              <c:f>'Уровень использования сервисов'!$A$5:$A$19</c:f>
              <c:strCache>
                <c:ptCount val="15"/>
                <c:pt idx="0">
                  <c:v>A la carte restaurant: National</c:v>
                </c:pt>
                <c:pt idx="1">
                  <c:v>Tea &amp; Coffee Set in the rooms </c:v>
                </c:pt>
                <c:pt idx="2">
                  <c:v>A la carte restaurant: Italian</c:v>
                </c:pt>
                <c:pt idx="3">
                  <c:v>A la carte restaurant: Fish</c:v>
                </c:pt>
                <c:pt idx="4">
                  <c:v>Imported Alcohol ( 3 types) 24/7</c:v>
                </c:pt>
                <c:pt idx="5">
                  <c:v>Chill Out 18+  </c:v>
                </c:pt>
                <c:pt idx="6">
                  <c:v>Bathrobe &amp; Slippers for adults</c:v>
                </c:pt>
                <c:pt idx="7">
                  <c:v>Ice Cream during the day </c:v>
                </c:pt>
                <c:pt idx="8">
                  <c:v>Snack Bar Menu </c:v>
                </c:pt>
                <c:pt idx="9">
                  <c:v>Dessert Bar with Coffee, Tea, Desserts  </c:v>
                </c:pt>
                <c:pt idx="10">
                  <c:v>Fresh orange juice for breakfast</c:v>
                </c:pt>
                <c:pt idx="11">
                  <c:v>Russian / Ukrainian ТV channels </c:v>
                </c:pt>
                <c:pt idx="12">
                  <c:v>Mini Bar with soft drinks and with a water replenished</c:v>
                </c:pt>
                <c:pt idx="13">
                  <c:v>Russian Menu, developed to meet the needs of adults and children</c:v>
                </c:pt>
                <c:pt idx="14">
                  <c:v>Wi-Fi in the hotel territory and in the rooms</c:v>
                </c:pt>
              </c:strCache>
            </c:strRef>
          </c:cat>
          <c:val>
            <c:numRef>
              <c:f>'Уровень использования сервисов'!$B$5:$B$19</c:f>
              <c:numCache>
                <c:formatCode>0%</c:formatCode>
                <c:ptCount val="15"/>
                <c:pt idx="0">
                  <c:v>0.05</c:v>
                </c:pt>
                <c:pt idx="1">
                  <c:v>0.14906832298136646</c:v>
                </c:pt>
                <c:pt idx="2">
                  <c:v>0.15527950310559008</c:v>
                </c:pt>
                <c:pt idx="3">
                  <c:v>0.20496894409937888</c:v>
                </c:pt>
                <c:pt idx="4">
                  <c:v>0.45341614906832295</c:v>
                </c:pt>
                <c:pt idx="5">
                  <c:v>0.50931677018633537</c:v>
                </c:pt>
                <c:pt idx="6">
                  <c:v>0.6645962732919255</c:v>
                </c:pt>
                <c:pt idx="7">
                  <c:v>0.83850931677018625</c:v>
                </c:pt>
                <c:pt idx="8">
                  <c:v>0.83850931677018636</c:v>
                </c:pt>
                <c:pt idx="9">
                  <c:v>0.83850931677018636</c:v>
                </c:pt>
                <c:pt idx="10">
                  <c:v>0.85093167701863348</c:v>
                </c:pt>
                <c:pt idx="11">
                  <c:v>0.88749999999999996</c:v>
                </c:pt>
                <c:pt idx="12">
                  <c:v>0.92405063291139244</c:v>
                </c:pt>
                <c:pt idx="13">
                  <c:v>0.96894409937888204</c:v>
                </c:pt>
                <c:pt idx="14">
                  <c:v>0.98136645962732916</c:v>
                </c:pt>
              </c:numCache>
            </c:numRef>
          </c:val>
          <c:extLst>
            <c:ext xmlns:c16="http://schemas.microsoft.com/office/drawing/2014/chart" uri="{C3380CC4-5D6E-409C-BE32-E72D297353CC}">
              <c16:uniqueId val="{00000000-82A8-4CEA-AC5B-C4586BDE6AA5}"/>
            </c:ext>
          </c:extLst>
        </c:ser>
        <c:ser>
          <c:idx val="1"/>
          <c:order val="1"/>
          <c:tx>
            <c:strRef>
              <c:f>'Уровень использования сервисов'!$C$4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сервисов'!$A$5:$A$19</c:f>
              <c:strCache>
                <c:ptCount val="15"/>
                <c:pt idx="0">
                  <c:v>A la carte restaurant: National</c:v>
                </c:pt>
                <c:pt idx="1">
                  <c:v>Tea &amp; Coffee Set in the rooms </c:v>
                </c:pt>
                <c:pt idx="2">
                  <c:v>A la carte restaurant: Italian</c:v>
                </c:pt>
                <c:pt idx="3">
                  <c:v>A la carte restaurant: Fish</c:v>
                </c:pt>
                <c:pt idx="4">
                  <c:v>Imported Alcohol ( 3 types) 24/7</c:v>
                </c:pt>
                <c:pt idx="5">
                  <c:v>Chill Out 18+  </c:v>
                </c:pt>
                <c:pt idx="6">
                  <c:v>Bathrobe &amp; Slippers for adults</c:v>
                </c:pt>
                <c:pt idx="7">
                  <c:v>Ice Cream during the day </c:v>
                </c:pt>
                <c:pt idx="8">
                  <c:v>Snack Bar Menu </c:v>
                </c:pt>
                <c:pt idx="9">
                  <c:v>Dessert Bar with Coffee, Tea, Desserts  </c:v>
                </c:pt>
                <c:pt idx="10">
                  <c:v>Fresh orange juice for breakfast</c:v>
                </c:pt>
                <c:pt idx="11">
                  <c:v>Russian / Ukrainian ТV channels </c:v>
                </c:pt>
                <c:pt idx="12">
                  <c:v>Mini Bar with soft drinks and with a water replenished</c:v>
                </c:pt>
                <c:pt idx="13">
                  <c:v>Russian Menu, developed to meet the needs of adults and children</c:v>
                </c:pt>
                <c:pt idx="14">
                  <c:v>Wi-Fi in the hotel territory and in the rooms</c:v>
                </c:pt>
              </c:strCache>
            </c:strRef>
          </c:cat>
          <c:val>
            <c:numRef>
              <c:f>'Уровень использования сервисов'!$C$5:$C$19</c:f>
              <c:numCache>
                <c:formatCode>0%</c:formatCode>
                <c:ptCount val="15"/>
                <c:pt idx="0">
                  <c:v>6.2500000000000003E-3</c:v>
                </c:pt>
                <c:pt idx="1">
                  <c:v>0.60248447204968947</c:v>
                </c:pt>
                <c:pt idx="2">
                  <c:v>6.2111801242236021E-3</c:v>
                </c:pt>
                <c:pt idx="3">
                  <c:v>6.2111801242236021E-3</c:v>
                </c:pt>
                <c:pt idx="4">
                  <c:v>6.2111801242236021E-3</c:v>
                </c:pt>
                <c:pt idx="5">
                  <c:v>4.3478260869565216E-2</c:v>
                </c:pt>
                <c:pt idx="6">
                  <c:v>0.27950310559006208</c:v>
                </c:pt>
                <c:pt idx="7">
                  <c:v>1.2422360248447204E-2</c:v>
                </c:pt>
                <c:pt idx="8">
                  <c:v>1.8633540372670808E-2</c:v>
                </c:pt>
                <c:pt idx="9">
                  <c:v>1.2422360248447204E-2</c:v>
                </c:pt>
                <c:pt idx="10">
                  <c:v>3.1055900621118012E-2</c:v>
                </c:pt>
                <c:pt idx="11">
                  <c:v>0</c:v>
                </c:pt>
                <c:pt idx="12">
                  <c:v>3.7974683544303799E-2</c:v>
                </c:pt>
                <c:pt idx="13">
                  <c:v>0</c:v>
                </c:pt>
                <c:pt idx="14">
                  <c:v>0</c:v>
                </c:pt>
              </c:numCache>
            </c:numRef>
          </c:val>
          <c:extLst>
            <c:ext xmlns:c16="http://schemas.microsoft.com/office/drawing/2014/chart" uri="{C3380CC4-5D6E-409C-BE32-E72D297353CC}">
              <c16:uniqueId val="{00000001-82A8-4CEA-AC5B-C4586BDE6AA5}"/>
            </c:ext>
          </c:extLst>
        </c:ser>
        <c:ser>
          <c:idx val="2"/>
          <c:order val="2"/>
          <c:tx>
            <c:strRef>
              <c:f>'Уровень использования сервисов'!$D$4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сервисов'!$A$5:$A$19</c:f>
              <c:strCache>
                <c:ptCount val="15"/>
                <c:pt idx="0">
                  <c:v>A la carte restaurant: National</c:v>
                </c:pt>
                <c:pt idx="1">
                  <c:v>Tea &amp; Coffee Set in the rooms </c:v>
                </c:pt>
                <c:pt idx="2">
                  <c:v>A la carte restaurant: Italian</c:v>
                </c:pt>
                <c:pt idx="3">
                  <c:v>A la carte restaurant: Fish</c:v>
                </c:pt>
                <c:pt idx="4">
                  <c:v>Imported Alcohol ( 3 types) 24/7</c:v>
                </c:pt>
                <c:pt idx="5">
                  <c:v>Chill Out 18+  </c:v>
                </c:pt>
                <c:pt idx="6">
                  <c:v>Bathrobe &amp; Slippers for adults</c:v>
                </c:pt>
                <c:pt idx="7">
                  <c:v>Ice Cream during the day </c:v>
                </c:pt>
                <c:pt idx="8">
                  <c:v>Snack Bar Menu </c:v>
                </c:pt>
                <c:pt idx="9">
                  <c:v>Dessert Bar with Coffee, Tea, Desserts  </c:v>
                </c:pt>
                <c:pt idx="10">
                  <c:v>Fresh orange juice for breakfast</c:v>
                </c:pt>
                <c:pt idx="11">
                  <c:v>Russian / Ukrainian ТV channels </c:v>
                </c:pt>
                <c:pt idx="12">
                  <c:v>Mini Bar with soft drinks and with a water replenished</c:v>
                </c:pt>
                <c:pt idx="13">
                  <c:v>Russian Menu, developed to meet the needs of adults and children</c:v>
                </c:pt>
                <c:pt idx="14">
                  <c:v>Wi-Fi in the hotel territory and in the rooms</c:v>
                </c:pt>
              </c:strCache>
            </c:strRef>
          </c:cat>
          <c:val>
            <c:numRef>
              <c:f>'Уровень использования сервисов'!$D$5:$D$19</c:f>
              <c:numCache>
                <c:formatCode>0%</c:formatCode>
                <c:ptCount val="15"/>
                <c:pt idx="0">
                  <c:v>0.91249999999999998</c:v>
                </c:pt>
                <c:pt idx="1">
                  <c:v>0.24223602484472051</c:v>
                </c:pt>
                <c:pt idx="2">
                  <c:v>0.80745341614906829</c:v>
                </c:pt>
                <c:pt idx="3">
                  <c:v>0.75776397515527949</c:v>
                </c:pt>
                <c:pt idx="4">
                  <c:v>0.53416149068322982</c:v>
                </c:pt>
                <c:pt idx="5">
                  <c:v>0.42857142857142855</c:v>
                </c:pt>
                <c:pt idx="6">
                  <c:v>4.9689440993788817E-2</c:v>
                </c:pt>
                <c:pt idx="7">
                  <c:v>0.11180124223602485</c:v>
                </c:pt>
                <c:pt idx="8">
                  <c:v>0.12422360248447205</c:v>
                </c:pt>
                <c:pt idx="9">
                  <c:v>0.13664596273291926</c:v>
                </c:pt>
                <c:pt idx="10">
                  <c:v>9.3167701863354047E-2</c:v>
                </c:pt>
                <c:pt idx="11">
                  <c:v>0.1</c:v>
                </c:pt>
                <c:pt idx="12">
                  <c:v>2.5316455696202535E-2</c:v>
                </c:pt>
                <c:pt idx="13">
                  <c:v>1.2422360248447204E-2</c:v>
                </c:pt>
                <c:pt idx="14">
                  <c:v>1.8633540372670808E-2</c:v>
                </c:pt>
              </c:numCache>
            </c:numRef>
          </c:val>
          <c:extLst>
            <c:ext xmlns:c16="http://schemas.microsoft.com/office/drawing/2014/chart" uri="{C3380CC4-5D6E-409C-BE32-E72D297353CC}">
              <c16:uniqueId val="{00000002-82A8-4CEA-AC5B-C4586BDE6AA5}"/>
            </c:ext>
          </c:extLst>
        </c:ser>
        <c:ser>
          <c:idx val="3"/>
          <c:order val="3"/>
          <c:tx>
            <c:strRef>
              <c:f>'Уровень использования сервисов'!$E$4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сервисов'!$A$5:$A$19</c:f>
              <c:strCache>
                <c:ptCount val="15"/>
                <c:pt idx="0">
                  <c:v>A la carte restaurant: National</c:v>
                </c:pt>
                <c:pt idx="1">
                  <c:v>Tea &amp; Coffee Set in the rooms </c:v>
                </c:pt>
                <c:pt idx="2">
                  <c:v>A la carte restaurant: Italian</c:v>
                </c:pt>
                <c:pt idx="3">
                  <c:v>A la carte restaurant: Fish</c:v>
                </c:pt>
                <c:pt idx="4">
                  <c:v>Imported Alcohol ( 3 types) 24/7</c:v>
                </c:pt>
                <c:pt idx="5">
                  <c:v>Chill Out 18+  </c:v>
                </c:pt>
                <c:pt idx="6">
                  <c:v>Bathrobe &amp; Slippers for adults</c:v>
                </c:pt>
                <c:pt idx="7">
                  <c:v>Ice Cream during the day </c:v>
                </c:pt>
                <c:pt idx="8">
                  <c:v>Snack Bar Menu </c:v>
                </c:pt>
                <c:pt idx="9">
                  <c:v>Dessert Bar with Coffee, Tea, Desserts  </c:v>
                </c:pt>
                <c:pt idx="10">
                  <c:v>Fresh orange juice for breakfast</c:v>
                </c:pt>
                <c:pt idx="11">
                  <c:v>Russian / Ukrainian ТV channels </c:v>
                </c:pt>
                <c:pt idx="12">
                  <c:v>Mini Bar with soft drinks and with a water replenished</c:v>
                </c:pt>
                <c:pt idx="13">
                  <c:v>Russian Menu, developed to meet the needs of adults and children</c:v>
                </c:pt>
                <c:pt idx="14">
                  <c:v>Wi-Fi in the hotel territory and in the rooms</c:v>
                </c:pt>
              </c:strCache>
            </c:strRef>
          </c:cat>
          <c:val>
            <c:numRef>
              <c:f>'Уровень использования сервисов'!$E$5:$E$19</c:f>
              <c:numCache>
                <c:formatCode>0%</c:formatCode>
                <c:ptCount val="15"/>
                <c:pt idx="0">
                  <c:v>2.5000000000000001E-2</c:v>
                </c:pt>
                <c:pt idx="1">
                  <c:v>6.2111801242236021E-3</c:v>
                </c:pt>
                <c:pt idx="2">
                  <c:v>2.4844720496894408E-2</c:v>
                </c:pt>
                <c:pt idx="3">
                  <c:v>2.4844720496894408E-2</c:v>
                </c:pt>
                <c:pt idx="4">
                  <c:v>0</c:v>
                </c:pt>
                <c:pt idx="5">
                  <c:v>1.2422360248447204E-2</c:v>
                </c:pt>
                <c:pt idx="6">
                  <c:v>0</c:v>
                </c:pt>
                <c:pt idx="7">
                  <c:v>3.7267080745341616E-2</c:v>
                </c:pt>
                <c:pt idx="8">
                  <c:v>1.8633540372670808E-2</c:v>
                </c:pt>
                <c:pt idx="9">
                  <c:v>0</c:v>
                </c:pt>
                <c:pt idx="10">
                  <c:v>0</c:v>
                </c:pt>
                <c:pt idx="11">
                  <c:v>0</c:v>
                </c:pt>
                <c:pt idx="12">
                  <c:v>0</c:v>
                </c:pt>
                <c:pt idx="13">
                  <c:v>0</c:v>
                </c:pt>
                <c:pt idx="14">
                  <c:v>0</c:v>
                </c:pt>
              </c:numCache>
            </c:numRef>
          </c:val>
          <c:extLst>
            <c:ext xmlns:c16="http://schemas.microsoft.com/office/drawing/2014/chart" uri="{C3380CC4-5D6E-409C-BE32-E72D297353CC}">
              <c16:uniqueId val="{00000003-82A8-4CEA-AC5B-C4586BDE6AA5}"/>
            </c:ext>
          </c:extLst>
        </c:ser>
        <c:ser>
          <c:idx val="4"/>
          <c:order val="4"/>
          <c:tx>
            <c:strRef>
              <c:f>'Уровень использования сервисов'!$F$4</c:f>
              <c:strCache>
                <c:ptCount val="1"/>
                <c:pt idx="0">
                  <c:v>There is no such service in the hotel</c:v>
                </c:pt>
              </c:strCache>
            </c:strRef>
          </c:tx>
          <c:spPr>
            <a:solidFill>
              <a:srgbClr val="FFFFFF">
                <a:lumMod val="65000"/>
              </a:srgbClr>
            </a:solidFill>
            <a:ln w="25400">
              <a:noFill/>
            </a:ln>
          </c:spPr>
          <c:invertIfNegative val="0"/>
          <c:dLbls>
            <c:delete val="1"/>
          </c:dLbls>
          <c:cat>
            <c:strRef>
              <c:f>'Уровень использования сервисов'!$A$5:$A$19</c:f>
              <c:strCache>
                <c:ptCount val="15"/>
                <c:pt idx="0">
                  <c:v>A la carte restaurant: National</c:v>
                </c:pt>
                <c:pt idx="1">
                  <c:v>Tea &amp; Coffee Set in the rooms </c:v>
                </c:pt>
                <c:pt idx="2">
                  <c:v>A la carte restaurant: Italian</c:v>
                </c:pt>
                <c:pt idx="3">
                  <c:v>A la carte restaurant: Fish</c:v>
                </c:pt>
                <c:pt idx="4">
                  <c:v>Imported Alcohol ( 3 types) 24/7</c:v>
                </c:pt>
                <c:pt idx="5">
                  <c:v>Chill Out 18+  </c:v>
                </c:pt>
                <c:pt idx="6">
                  <c:v>Bathrobe &amp; Slippers for adults</c:v>
                </c:pt>
                <c:pt idx="7">
                  <c:v>Ice Cream during the day </c:v>
                </c:pt>
                <c:pt idx="8">
                  <c:v>Snack Bar Menu </c:v>
                </c:pt>
                <c:pt idx="9">
                  <c:v>Dessert Bar with Coffee, Tea, Desserts  </c:v>
                </c:pt>
                <c:pt idx="10">
                  <c:v>Fresh orange juice for breakfast</c:v>
                </c:pt>
                <c:pt idx="11">
                  <c:v>Russian / Ukrainian ТV channels </c:v>
                </c:pt>
                <c:pt idx="12">
                  <c:v>Mini Bar with soft drinks and with a water replenished</c:v>
                </c:pt>
                <c:pt idx="13">
                  <c:v>Russian Menu, developed to meet the needs of adults and children</c:v>
                </c:pt>
                <c:pt idx="14">
                  <c:v>Wi-Fi in the hotel territory and in the rooms</c:v>
                </c:pt>
              </c:strCache>
            </c:strRef>
          </c:cat>
          <c:val>
            <c:numRef>
              <c:f>'Уровень использования сервисов'!$F$5:$F$19</c:f>
              <c:numCache>
                <c:formatCode>0%</c:formatCode>
                <c:ptCount val="15"/>
                <c:pt idx="0">
                  <c:v>6.2500000000000003E-3</c:v>
                </c:pt>
                <c:pt idx="1">
                  <c:v>0</c:v>
                </c:pt>
                <c:pt idx="2">
                  <c:v>6.2111801242236021E-3</c:v>
                </c:pt>
                <c:pt idx="3">
                  <c:v>6.2111801242236021E-3</c:v>
                </c:pt>
                <c:pt idx="4">
                  <c:v>6.2111801242236021E-3</c:v>
                </c:pt>
                <c:pt idx="5">
                  <c:v>6.2111801242236021E-3</c:v>
                </c:pt>
                <c:pt idx="6">
                  <c:v>6.2111801242236021E-3</c:v>
                </c:pt>
                <c:pt idx="7">
                  <c:v>0</c:v>
                </c:pt>
                <c:pt idx="8">
                  <c:v>0</c:v>
                </c:pt>
                <c:pt idx="9">
                  <c:v>1.2422360248447204E-2</c:v>
                </c:pt>
                <c:pt idx="10">
                  <c:v>2.4844720496894408E-2</c:v>
                </c:pt>
                <c:pt idx="11">
                  <c:v>6.2500000000000003E-3</c:v>
                </c:pt>
                <c:pt idx="12">
                  <c:v>6.3291139240506337E-3</c:v>
                </c:pt>
                <c:pt idx="13">
                  <c:v>1.8633540372670808E-2</c:v>
                </c:pt>
                <c:pt idx="14">
                  <c:v>0</c:v>
                </c:pt>
              </c:numCache>
            </c:numRef>
          </c:val>
          <c:extLst>
            <c:ext xmlns:c16="http://schemas.microsoft.com/office/drawing/2014/chart" uri="{C3380CC4-5D6E-409C-BE32-E72D297353CC}">
              <c16:uniqueId val="{00000004-82A8-4CEA-AC5B-C4586BDE6AA5}"/>
            </c:ext>
          </c:extLst>
        </c:ser>
        <c:dLbls>
          <c:dLblPos val="ctr"/>
          <c:showLegendKey val="0"/>
          <c:showVal val="1"/>
          <c:showCatName val="0"/>
          <c:showSerName val="0"/>
          <c:showPercent val="0"/>
          <c:showBubbleSize val="0"/>
        </c:dLbls>
        <c:gapWidth val="30"/>
        <c:overlap val="100"/>
        <c:axId val="310891952"/>
        <c:axId val="310892344"/>
      </c:barChart>
      <c:catAx>
        <c:axId val="310891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crossAx val="310892344"/>
        <c:crosses val="autoZero"/>
        <c:auto val="1"/>
        <c:lblAlgn val="ctr"/>
        <c:lblOffset val="100"/>
        <c:noMultiLvlLbl val="0"/>
      </c:catAx>
      <c:valAx>
        <c:axId val="310892344"/>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ru-RU"/>
          </a:p>
        </c:txPr>
        <c:crossAx val="310891952"/>
        <c:crosses val="autoZero"/>
        <c:crossBetween val="between"/>
      </c:valAx>
      <c:spPr>
        <a:noFill/>
        <a:ln w="25400">
          <a:noFill/>
        </a:ln>
      </c:spPr>
    </c:plotArea>
    <c:legend>
      <c:legendPos val="b"/>
      <c:layout>
        <c:manualLayout>
          <c:xMode val="edge"/>
          <c:yMode val="edge"/>
          <c:x val="7.6571808115103335E-4"/>
          <c:y val="0.95681172827942873"/>
          <c:w val="0.99921141069393549"/>
          <c:h val="3.7535123521659088E-2"/>
        </c:manualLayout>
      </c:layout>
      <c:overlay val="0"/>
      <c:spPr>
        <a:noFill/>
        <a:ln w="25400">
          <a:noFill/>
        </a:ln>
      </c:spPr>
      <c:txPr>
        <a:bodyPr rot="0" spcFirstLastPara="1" vertOverflow="ellipsis" vert="horz" wrap="square" anchor="ctr" anchorCtr="1"/>
        <a:lstStyle/>
        <a:p>
          <a:pPr>
            <a:defRPr sz="2800" b="0" i="0" u="none" strike="noStrike" kern="1200" baseline="0">
              <a:solidFill>
                <a:schemeClr val="tx1">
                  <a:lumMod val="75000"/>
                </a:schemeClr>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6830255762892031"/>
          <c:y val="1.0464752623210852E-2"/>
          <c:w val="0.51005510522673025"/>
          <c:h val="0.86843775925450806"/>
        </c:manualLayout>
      </c:layout>
      <c:barChart>
        <c:barDir val="bar"/>
        <c:grouping val="percentStacked"/>
        <c:varyColors val="0"/>
        <c:ser>
          <c:idx val="0"/>
          <c:order val="0"/>
          <c:tx>
            <c:strRef>
              <c:f>'Уровень использования сервисов'!$B$24</c:f>
              <c:strCache>
                <c:ptCount val="1"/>
                <c:pt idx="0">
                  <c:v>Used</c:v>
                </c:pt>
              </c:strCache>
            </c:strRef>
          </c:tx>
          <c:spPr>
            <a:solidFill>
              <a:srgbClr val="AAD700"/>
            </a:solidFill>
            <a:ln w="25400">
              <a:noFill/>
            </a:ln>
          </c:spPr>
          <c:invertIfNegative val="0"/>
          <c:dLbls>
            <c:delete val="1"/>
          </c:dLbls>
          <c:cat>
            <c:strRef>
              <c:f>'Уровень использования сервисов'!$A$25:$A$36</c:f>
              <c:strCache>
                <c:ptCount val="12"/>
                <c:pt idx="0">
                  <c:v>Culinary master class</c:v>
                </c:pt>
                <c:pt idx="1">
                  <c:v>Turkish Lessons </c:v>
                </c:pt>
                <c:pt idx="2">
                  <c:v>Master class on cocktail making</c:v>
                </c:pt>
                <c:pt idx="3">
                  <c:v>Master class on hairstyles</c:v>
                </c:pt>
                <c:pt idx="4">
                  <c:v>Master-class on creation of origami</c:v>
                </c:pt>
                <c:pt idx="5">
                  <c:v>Master-class on mobile photography</c:v>
                </c:pt>
                <c:pt idx="6">
                  <c:v>Dance Lessons (zumba, latina, cha-cha-cha)</c:v>
                </c:pt>
                <c:pt idx="7">
                  <c:v>Disco</c:v>
                </c:pt>
                <c:pt idx="8">
                  <c:v>Theme Days (National, Family, Mediterranean)</c:v>
                </c:pt>
                <c:pt idx="9">
                  <c:v>Animation in Russian </c:v>
                </c:pt>
                <c:pt idx="10">
                  <c:v>Live Music &amp; Concerts </c:v>
                </c:pt>
                <c:pt idx="11">
                  <c:v>Professional Evening shows </c:v>
                </c:pt>
              </c:strCache>
            </c:strRef>
          </c:cat>
          <c:val>
            <c:numRef>
              <c:f>'Уровень использования сервисов'!$B$25:$B$36</c:f>
              <c:numCache>
                <c:formatCode>0%</c:formatCode>
                <c:ptCount val="12"/>
                <c:pt idx="0">
                  <c:v>2.4844720496894408E-2</c:v>
                </c:pt>
                <c:pt idx="1">
                  <c:v>2.4844720496894408E-2</c:v>
                </c:pt>
                <c:pt idx="2">
                  <c:v>2.4844720496894408E-2</c:v>
                </c:pt>
                <c:pt idx="3">
                  <c:v>2.4844720496894408E-2</c:v>
                </c:pt>
                <c:pt idx="4">
                  <c:v>3.1055900621118012E-2</c:v>
                </c:pt>
                <c:pt idx="5">
                  <c:v>4.3478260869565216E-2</c:v>
                </c:pt>
                <c:pt idx="6">
                  <c:v>6.8322981366459631E-2</c:v>
                </c:pt>
                <c:pt idx="7">
                  <c:v>0.2857142857142857</c:v>
                </c:pt>
                <c:pt idx="8">
                  <c:v>0.70000000000000007</c:v>
                </c:pt>
                <c:pt idx="9">
                  <c:v>0.73124999999999996</c:v>
                </c:pt>
                <c:pt idx="10">
                  <c:v>0.7515527950310561</c:v>
                </c:pt>
                <c:pt idx="11">
                  <c:v>0.78750000000000009</c:v>
                </c:pt>
              </c:numCache>
            </c:numRef>
          </c:val>
          <c:extLst>
            <c:ext xmlns:c16="http://schemas.microsoft.com/office/drawing/2014/chart" uri="{C3380CC4-5D6E-409C-BE32-E72D297353CC}">
              <c16:uniqueId val="{00000000-B824-43EF-AE51-8DD489E3A347}"/>
            </c:ext>
          </c:extLst>
        </c:ser>
        <c:ser>
          <c:idx val="1"/>
          <c:order val="1"/>
          <c:tx>
            <c:strRef>
              <c:f>'Уровень использования сервисов'!$C$24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сервисов'!$A$25:$A$36</c:f>
              <c:strCache>
                <c:ptCount val="12"/>
                <c:pt idx="0">
                  <c:v>Culinary master class</c:v>
                </c:pt>
                <c:pt idx="1">
                  <c:v>Turkish Lessons </c:v>
                </c:pt>
                <c:pt idx="2">
                  <c:v>Master class on cocktail making</c:v>
                </c:pt>
                <c:pt idx="3">
                  <c:v>Master class on hairstyles</c:v>
                </c:pt>
                <c:pt idx="4">
                  <c:v>Master-class on creation of origami</c:v>
                </c:pt>
                <c:pt idx="5">
                  <c:v>Master-class on mobile photography</c:v>
                </c:pt>
                <c:pt idx="6">
                  <c:v>Dance Lessons (zumba, latina, cha-cha-cha)</c:v>
                </c:pt>
                <c:pt idx="7">
                  <c:v>Disco</c:v>
                </c:pt>
                <c:pt idx="8">
                  <c:v>Theme Days (National, Family, Mediterranean)</c:v>
                </c:pt>
                <c:pt idx="9">
                  <c:v>Animation in Russian </c:v>
                </c:pt>
                <c:pt idx="10">
                  <c:v>Live Music &amp; Concerts </c:v>
                </c:pt>
                <c:pt idx="11">
                  <c:v>Professional Evening shows </c:v>
                </c:pt>
              </c:strCache>
            </c:strRef>
          </c:cat>
          <c:val>
            <c:numRef>
              <c:f>'Уровень использования сервисов'!$C$25:$C$36</c:f>
              <c:numCache>
                <c:formatCode>0%</c:formatCode>
                <c:ptCount val="12"/>
                <c:pt idx="0">
                  <c:v>0.88819875776397506</c:v>
                </c:pt>
                <c:pt idx="1">
                  <c:v>0.89440993788819878</c:v>
                </c:pt>
                <c:pt idx="2">
                  <c:v>0.89440993788819878</c:v>
                </c:pt>
                <c:pt idx="3">
                  <c:v>0.89440993788819878</c:v>
                </c:pt>
                <c:pt idx="4">
                  <c:v>0.89440993788819878</c:v>
                </c:pt>
                <c:pt idx="5">
                  <c:v>0.88198757763975155</c:v>
                </c:pt>
                <c:pt idx="6">
                  <c:v>0.13664596273291926</c:v>
                </c:pt>
                <c:pt idx="7">
                  <c:v>2.4844720496894408E-2</c:v>
                </c:pt>
                <c:pt idx="8">
                  <c:v>6.25E-2</c:v>
                </c:pt>
                <c:pt idx="9">
                  <c:v>3.125E-2</c:v>
                </c:pt>
                <c:pt idx="10">
                  <c:v>2.4844720496894408E-2</c:v>
                </c:pt>
                <c:pt idx="11">
                  <c:v>0</c:v>
                </c:pt>
              </c:numCache>
            </c:numRef>
          </c:val>
          <c:extLst>
            <c:ext xmlns:c16="http://schemas.microsoft.com/office/drawing/2014/chart" uri="{C3380CC4-5D6E-409C-BE32-E72D297353CC}">
              <c16:uniqueId val="{00000001-B824-43EF-AE51-8DD489E3A347}"/>
            </c:ext>
          </c:extLst>
        </c:ser>
        <c:ser>
          <c:idx val="2"/>
          <c:order val="2"/>
          <c:tx>
            <c:strRef>
              <c:f>'Уровень использования сервисов'!$D$24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сервисов'!$A$25:$A$36</c:f>
              <c:strCache>
                <c:ptCount val="12"/>
                <c:pt idx="0">
                  <c:v>Culinary master class</c:v>
                </c:pt>
                <c:pt idx="1">
                  <c:v>Turkish Lessons </c:v>
                </c:pt>
                <c:pt idx="2">
                  <c:v>Master class on cocktail making</c:v>
                </c:pt>
                <c:pt idx="3">
                  <c:v>Master class on hairstyles</c:v>
                </c:pt>
                <c:pt idx="4">
                  <c:v>Master-class on creation of origami</c:v>
                </c:pt>
                <c:pt idx="5">
                  <c:v>Master-class on mobile photography</c:v>
                </c:pt>
                <c:pt idx="6">
                  <c:v>Dance Lessons (zumba, latina, cha-cha-cha)</c:v>
                </c:pt>
                <c:pt idx="7">
                  <c:v>Disco</c:v>
                </c:pt>
                <c:pt idx="8">
                  <c:v>Theme Days (National, Family, Mediterranean)</c:v>
                </c:pt>
                <c:pt idx="9">
                  <c:v>Animation in Russian </c:v>
                </c:pt>
                <c:pt idx="10">
                  <c:v>Live Music &amp; Concerts </c:v>
                </c:pt>
                <c:pt idx="11">
                  <c:v>Professional Evening shows </c:v>
                </c:pt>
              </c:strCache>
            </c:strRef>
          </c:cat>
          <c:val>
            <c:numRef>
              <c:f>'Уровень использования сервисов'!$D$25:$D$36</c:f>
              <c:numCache>
                <c:formatCode>0%</c:formatCode>
                <c:ptCount val="12"/>
                <c:pt idx="0">
                  <c:v>8.6956521739130432E-2</c:v>
                </c:pt>
                <c:pt idx="1">
                  <c:v>8.0745341614906832E-2</c:v>
                </c:pt>
                <c:pt idx="2">
                  <c:v>8.0745341614906832E-2</c:v>
                </c:pt>
                <c:pt idx="3">
                  <c:v>8.0745341614906832E-2</c:v>
                </c:pt>
                <c:pt idx="4">
                  <c:v>7.4534161490683232E-2</c:v>
                </c:pt>
                <c:pt idx="5">
                  <c:v>7.4534161490683232E-2</c:v>
                </c:pt>
                <c:pt idx="6">
                  <c:v>0.79503105590062106</c:v>
                </c:pt>
                <c:pt idx="7">
                  <c:v>0.68322981366459634</c:v>
                </c:pt>
                <c:pt idx="8">
                  <c:v>0.23125000000000001</c:v>
                </c:pt>
                <c:pt idx="9">
                  <c:v>0.21875</c:v>
                </c:pt>
                <c:pt idx="10">
                  <c:v>0.21739130434782608</c:v>
                </c:pt>
                <c:pt idx="11">
                  <c:v>0.20624999999999999</c:v>
                </c:pt>
              </c:numCache>
            </c:numRef>
          </c:val>
          <c:extLst>
            <c:ext xmlns:c16="http://schemas.microsoft.com/office/drawing/2014/chart" uri="{C3380CC4-5D6E-409C-BE32-E72D297353CC}">
              <c16:uniqueId val="{00000002-B824-43EF-AE51-8DD489E3A347}"/>
            </c:ext>
          </c:extLst>
        </c:ser>
        <c:ser>
          <c:idx val="3"/>
          <c:order val="3"/>
          <c:tx>
            <c:strRef>
              <c:f>'Уровень использования сервисов'!$E$24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сервисов'!$A$25:$A$36</c:f>
              <c:strCache>
                <c:ptCount val="12"/>
                <c:pt idx="0">
                  <c:v>Culinary master class</c:v>
                </c:pt>
                <c:pt idx="1">
                  <c:v>Turkish Lessons </c:v>
                </c:pt>
                <c:pt idx="2">
                  <c:v>Master class on cocktail making</c:v>
                </c:pt>
                <c:pt idx="3">
                  <c:v>Master class on hairstyles</c:v>
                </c:pt>
                <c:pt idx="4">
                  <c:v>Master-class on creation of origami</c:v>
                </c:pt>
                <c:pt idx="5">
                  <c:v>Master-class on mobile photography</c:v>
                </c:pt>
                <c:pt idx="6">
                  <c:v>Dance Lessons (zumba, latina, cha-cha-cha)</c:v>
                </c:pt>
                <c:pt idx="7">
                  <c:v>Disco</c:v>
                </c:pt>
                <c:pt idx="8">
                  <c:v>Theme Days (National, Family, Mediterranean)</c:v>
                </c:pt>
                <c:pt idx="9">
                  <c:v>Animation in Russian </c:v>
                </c:pt>
                <c:pt idx="10">
                  <c:v>Live Music &amp; Concerts </c:v>
                </c:pt>
                <c:pt idx="11">
                  <c:v>Professional Evening shows </c:v>
                </c:pt>
              </c:strCache>
            </c:strRef>
          </c:cat>
          <c:val>
            <c:numRef>
              <c:f>'Уровень использования сервисов'!$E$25:$E$36</c:f>
              <c:numCache>
                <c:formatCode>0%</c:formatCode>
                <c:ptCount val="12"/>
                <c:pt idx="0">
                  <c:v>0</c:v>
                </c:pt>
                <c:pt idx="1">
                  <c:v>0</c:v>
                </c:pt>
                <c:pt idx="2">
                  <c:v>0</c:v>
                </c:pt>
                <c:pt idx="3">
                  <c:v>0</c:v>
                </c:pt>
                <c:pt idx="4">
                  <c:v>0</c:v>
                </c:pt>
                <c:pt idx="5">
                  <c:v>0</c:v>
                </c:pt>
                <c:pt idx="6">
                  <c:v>0</c:v>
                </c:pt>
                <c:pt idx="7">
                  <c:v>6.2111801242236021E-3</c:v>
                </c:pt>
                <c:pt idx="8">
                  <c:v>0</c:v>
                </c:pt>
                <c:pt idx="9">
                  <c:v>6.2500000000000003E-3</c:v>
                </c:pt>
                <c:pt idx="10">
                  <c:v>0</c:v>
                </c:pt>
                <c:pt idx="11">
                  <c:v>0</c:v>
                </c:pt>
              </c:numCache>
            </c:numRef>
          </c:val>
          <c:extLst>
            <c:ext xmlns:c16="http://schemas.microsoft.com/office/drawing/2014/chart" uri="{C3380CC4-5D6E-409C-BE32-E72D297353CC}">
              <c16:uniqueId val="{00000003-B824-43EF-AE51-8DD489E3A347}"/>
            </c:ext>
          </c:extLst>
        </c:ser>
        <c:ser>
          <c:idx val="4"/>
          <c:order val="4"/>
          <c:tx>
            <c:strRef>
              <c:f>'Уровень использования сервисов'!$F$24</c:f>
              <c:strCache>
                <c:ptCount val="1"/>
                <c:pt idx="0">
                  <c:v>There is no such service in the hotel</c:v>
                </c:pt>
              </c:strCache>
            </c:strRef>
          </c:tx>
          <c:invertIfNegative val="0"/>
          <c:dLbls>
            <c:delete val="1"/>
          </c:dLbls>
          <c:cat>
            <c:strRef>
              <c:f>'Уровень использования сервисов'!$A$25:$A$36</c:f>
              <c:strCache>
                <c:ptCount val="12"/>
                <c:pt idx="0">
                  <c:v>Culinary master class</c:v>
                </c:pt>
                <c:pt idx="1">
                  <c:v>Turkish Lessons </c:v>
                </c:pt>
                <c:pt idx="2">
                  <c:v>Master class on cocktail making</c:v>
                </c:pt>
                <c:pt idx="3">
                  <c:v>Master class on hairstyles</c:v>
                </c:pt>
                <c:pt idx="4">
                  <c:v>Master-class on creation of origami</c:v>
                </c:pt>
                <c:pt idx="5">
                  <c:v>Master-class on mobile photography</c:v>
                </c:pt>
                <c:pt idx="6">
                  <c:v>Dance Lessons (zumba, latina, cha-cha-cha)</c:v>
                </c:pt>
                <c:pt idx="7">
                  <c:v>Disco</c:v>
                </c:pt>
                <c:pt idx="8">
                  <c:v>Theme Days (National, Family, Mediterranean)</c:v>
                </c:pt>
                <c:pt idx="9">
                  <c:v>Animation in Russian </c:v>
                </c:pt>
                <c:pt idx="10">
                  <c:v>Live Music &amp; Concerts </c:v>
                </c:pt>
                <c:pt idx="11">
                  <c:v>Professional Evening shows </c:v>
                </c:pt>
              </c:strCache>
            </c:strRef>
          </c:cat>
          <c:val>
            <c:numRef>
              <c:f>'Уровень использования сервисов'!$F$25:$F$36</c:f>
              <c:numCache>
                <c:formatCode>0%</c:formatCode>
                <c:ptCount val="12"/>
                <c:pt idx="0">
                  <c:v>0</c:v>
                </c:pt>
                <c:pt idx="1">
                  <c:v>0</c:v>
                </c:pt>
                <c:pt idx="2">
                  <c:v>0</c:v>
                </c:pt>
                <c:pt idx="3">
                  <c:v>0</c:v>
                </c:pt>
                <c:pt idx="4">
                  <c:v>0</c:v>
                </c:pt>
                <c:pt idx="5">
                  <c:v>0</c:v>
                </c:pt>
                <c:pt idx="6">
                  <c:v>0</c:v>
                </c:pt>
                <c:pt idx="7">
                  <c:v>0</c:v>
                </c:pt>
                <c:pt idx="8">
                  <c:v>6.2500000000000003E-3</c:v>
                </c:pt>
                <c:pt idx="9">
                  <c:v>1.2500000000000001E-2</c:v>
                </c:pt>
                <c:pt idx="10">
                  <c:v>6.2111801242236021E-3</c:v>
                </c:pt>
                <c:pt idx="11">
                  <c:v>6.2500000000000003E-3</c:v>
                </c:pt>
              </c:numCache>
            </c:numRef>
          </c:val>
          <c:extLst>
            <c:ext xmlns:c16="http://schemas.microsoft.com/office/drawing/2014/chart" uri="{C3380CC4-5D6E-409C-BE32-E72D297353CC}">
              <c16:uniqueId val="{00000000-E515-448A-ACB1-DE623967737D}"/>
            </c:ext>
          </c:extLst>
        </c:ser>
        <c:dLbls>
          <c:dLblPos val="ctr"/>
          <c:showLegendKey val="0"/>
          <c:showVal val="1"/>
          <c:showCatName val="0"/>
          <c:showSerName val="0"/>
          <c:showPercent val="0"/>
          <c:showBubbleSize val="0"/>
        </c:dLbls>
        <c:gapWidth val="20"/>
        <c:overlap val="100"/>
        <c:axId val="308001136"/>
        <c:axId val="308000744"/>
      </c:barChart>
      <c:catAx>
        <c:axId val="3080011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ru-RU"/>
          </a:p>
        </c:txPr>
        <c:crossAx val="308000744"/>
        <c:crosses val="autoZero"/>
        <c:auto val="1"/>
        <c:lblAlgn val="ctr"/>
        <c:lblOffset val="100"/>
        <c:noMultiLvlLbl val="0"/>
      </c:catAx>
      <c:valAx>
        <c:axId val="308000744"/>
        <c:scaling>
          <c:orientation val="minMax"/>
          <c:min val="0"/>
        </c:scaling>
        <c:delete val="0"/>
        <c:axPos val="b"/>
        <c:majorGridlines/>
        <c:numFmt formatCode="0%" sourceLinked="1"/>
        <c:majorTickMark val="none"/>
        <c:minorTickMark val="none"/>
        <c:tickLblPos val="nextTo"/>
        <c:spPr>
          <a:ln w="6350">
            <a:noFill/>
          </a:ln>
        </c:spPr>
        <c:txPr>
          <a:bodyPr rot="-60000000" vert="horz"/>
          <a:lstStyle/>
          <a:p>
            <a:pPr>
              <a:defRPr/>
            </a:pPr>
            <a:endParaRPr lang="ru-RU"/>
          </a:p>
        </c:txPr>
        <c:crossAx val="308001136"/>
        <c:crosses val="autoZero"/>
        <c:crossBetween val="between"/>
      </c:valAx>
      <c:spPr>
        <a:noFill/>
        <a:ln w="25400">
          <a:noFill/>
        </a:ln>
      </c:spPr>
    </c:plotArea>
    <c:legend>
      <c:legendPos val="b"/>
      <c:overlay val="0"/>
    </c:legend>
    <c:plotVisOnly val="1"/>
    <c:dispBlanksAs val="gap"/>
    <c:showDLblsOverMax val="0"/>
  </c:chart>
  <c:spPr>
    <a:noFill/>
    <a:ln w="9525" cap="flat" cmpd="sng" algn="ctr">
      <a:noFill/>
      <a:round/>
    </a:ln>
    <a:effectLst/>
  </c:spPr>
  <c:txPr>
    <a:bodyPr/>
    <a:lstStyle/>
    <a:p>
      <a:pPr>
        <a:defRPr sz="2800"/>
      </a:pPr>
      <a:endParaRPr lang="ru-RU"/>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'Уровень использования сервисов'!$B$24</c:f>
              <c:strCache>
                <c:ptCount val="1"/>
                <c:pt idx="0">
                  <c:v>Used</c:v>
                </c:pt>
              </c:strCache>
            </c:strRef>
          </c:tx>
          <c:spPr>
            <a:solidFill>
              <a:srgbClr val="AAD700"/>
            </a:solidFill>
            <a:ln w="25400">
              <a:noFill/>
            </a:ln>
          </c:spPr>
          <c:invertIfNegative val="0"/>
          <c:dLbls>
            <c:delete val="1"/>
          </c:dLbls>
          <c:cat>
            <c:strRef>
              <c:f>'Уровень использования сервисов'!$A$25:$A$51</c:f>
              <c:strCache>
                <c:ptCount val="27"/>
                <c:pt idx="0">
                  <c:v>Archery</c:v>
                </c:pt>
                <c:pt idx="1">
                  <c:v>Air Gun </c:v>
                </c:pt>
                <c:pt idx="2">
                  <c:v>Coffee Game</c:v>
                </c:pt>
                <c:pt idx="3">
                  <c:v>Club Dance</c:v>
                </c:pt>
                <c:pt idx="4">
                  <c:v>Pool Game</c:v>
                </c:pt>
                <c:pt idx="5">
                  <c:v>Tennis </c:v>
                </c:pt>
                <c:pt idx="6">
                  <c:v>Step-aerobic</c:v>
                </c:pt>
                <c:pt idx="7">
                  <c:v>Sea aqua aerobic</c:v>
                </c:pt>
                <c:pt idx="8">
                  <c:v>Olympic Games </c:v>
                </c:pt>
                <c:pt idx="9">
                  <c:v>Yoga</c:v>
                </c:pt>
                <c:pt idx="10">
                  <c:v>Pilates</c:v>
                </c:pt>
                <c:pt idx="11">
                  <c:v>Stretching </c:v>
                </c:pt>
                <c:pt idx="12">
                  <c:v>Cardio</c:v>
                </c:pt>
                <c:pt idx="13">
                  <c:v>Water Polo</c:v>
                </c:pt>
                <c:pt idx="14">
                  <c:v>Morning Gym </c:v>
                </c:pt>
                <c:pt idx="15">
                  <c:v>Darts </c:v>
                </c:pt>
                <c:pt idx="16">
                  <c:v>Aerobica </c:v>
                </c:pt>
                <c:pt idx="17">
                  <c:v>Table tennis</c:v>
                </c:pt>
                <c:pt idx="18">
                  <c:v>Aqua-aerobic </c:v>
                </c:pt>
                <c:pt idx="19">
                  <c:v>Sport Academy for Kids </c:v>
                </c:pt>
                <c:pt idx="20">
                  <c:v>15% discount for SPA </c:v>
                </c:pt>
                <c:pt idx="21">
                  <c:v>Beach Volleyball</c:v>
                </c:pt>
                <c:pt idx="22">
                  <c:v>Bocce</c:v>
                </c:pt>
                <c:pt idx="23">
                  <c:v>Paid SPA center services </c:v>
                </c:pt>
                <c:pt idx="24">
                  <c:v>20% discount for water sport</c:v>
                </c:pt>
                <c:pt idx="25">
                  <c:v>Free  SPA services: hamam, sauna </c:v>
                </c:pt>
                <c:pt idx="26">
                  <c:v>Professional Wellness &amp; Fitness Trainers</c:v>
                </c:pt>
              </c:strCache>
            </c:strRef>
          </c:cat>
          <c:val>
            <c:numRef>
              <c:f>'Уровень использования сервисов'!$B$25:$B$51</c:f>
              <c:numCache>
                <c:formatCode>0%</c:formatCode>
                <c:ptCount val="27"/>
                <c:pt idx="0">
                  <c:v>2.4844720496894408E-2</c:v>
                </c:pt>
                <c:pt idx="1">
                  <c:v>2.4844720496894408E-2</c:v>
                </c:pt>
                <c:pt idx="2">
                  <c:v>3.1055900621118012E-2</c:v>
                </c:pt>
                <c:pt idx="3">
                  <c:v>3.125E-2</c:v>
                </c:pt>
                <c:pt idx="4">
                  <c:v>4.3478260869565216E-2</c:v>
                </c:pt>
                <c:pt idx="5">
                  <c:v>4.3478260869565216E-2</c:v>
                </c:pt>
                <c:pt idx="6">
                  <c:v>4.3478260869565216E-2</c:v>
                </c:pt>
                <c:pt idx="7">
                  <c:v>4.9689440993788817E-2</c:v>
                </c:pt>
                <c:pt idx="8">
                  <c:v>6.8322981366459631E-2</c:v>
                </c:pt>
                <c:pt idx="9">
                  <c:v>7.4534161490683232E-2</c:v>
                </c:pt>
                <c:pt idx="10">
                  <c:v>7.4534161490683232E-2</c:v>
                </c:pt>
                <c:pt idx="11">
                  <c:v>7.4534161490683232E-2</c:v>
                </c:pt>
                <c:pt idx="12">
                  <c:v>7.4534161490683232E-2</c:v>
                </c:pt>
                <c:pt idx="13">
                  <c:v>7.5000000000000011E-2</c:v>
                </c:pt>
                <c:pt idx="14">
                  <c:v>8.0745341614906832E-2</c:v>
                </c:pt>
                <c:pt idx="15">
                  <c:v>8.0745341614906832E-2</c:v>
                </c:pt>
                <c:pt idx="16">
                  <c:v>8.6956521739130432E-2</c:v>
                </c:pt>
                <c:pt idx="17">
                  <c:v>8.6956521739130432E-2</c:v>
                </c:pt>
                <c:pt idx="18">
                  <c:v>0.11801242236024845</c:v>
                </c:pt>
                <c:pt idx="19">
                  <c:v>0.13043478260869565</c:v>
                </c:pt>
                <c:pt idx="20">
                  <c:v>0.13043478260869565</c:v>
                </c:pt>
                <c:pt idx="21">
                  <c:v>0.14285714285714285</c:v>
                </c:pt>
                <c:pt idx="22">
                  <c:v>0.16149068322981366</c:v>
                </c:pt>
                <c:pt idx="23">
                  <c:v>0.19254658385093168</c:v>
                </c:pt>
                <c:pt idx="24">
                  <c:v>0.22981366459627331</c:v>
                </c:pt>
                <c:pt idx="25">
                  <c:v>0.25465838509316768</c:v>
                </c:pt>
                <c:pt idx="26">
                  <c:v>0.31677018633540377</c:v>
                </c:pt>
              </c:numCache>
            </c:numRef>
          </c:val>
          <c:extLst>
            <c:ext xmlns:c16="http://schemas.microsoft.com/office/drawing/2014/chart" uri="{C3380CC4-5D6E-409C-BE32-E72D297353CC}">
              <c16:uniqueId val="{00000000-B824-43EF-AE51-8DD489E3A347}"/>
            </c:ext>
          </c:extLst>
        </c:ser>
        <c:ser>
          <c:idx val="1"/>
          <c:order val="1"/>
          <c:tx>
            <c:strRef>
              <c:f>'Уровень использования сервисов'!$C$24</c:f>
              <c:strCache>
                <c:ptCount val="1"/>
                <c:pt idx="0">
                  <c:v>I did not know about this place / service</c:v>
                </c:pt>
              </c:strCache>
            </c:strRef>
          </c:tx>
          <c:spPr>
            <a:solidFill>
              <a:srgbClr val="70CBF4">
                <a:lumMod val="50000"/>
              </a:srgbClr>
            </a:solidFill>
            <a:ln w="25400">
              <a:noFill/>
            </a:ln>
          </c:spPr>
          <c:invertIfNegative val="0"/>
          <c:dLbls>
            <c:delete val="1"/>
          </c:dLbls>
          <c:cat>
            <c:strRef>
              <c:f>'Уровень использования сервисов'!$A$25:$A$51</c:f>
              <c:strCache>
                <c:ptCount val="27"/>
                <c:pt idx="0">
                  <c:v>Archery</c:v>
                </c:pt>
                <c:pt idx="1">
                  <c:v>Air Gun </c:v>
                </c:pt>
                <c:pt idx="2">
                  <c:v>Coffee Game</c:v>
                </c:pt>
                <c:pt idx="3">
                  <c:v>Club Dance</c:v>
                </c:pt>
                <c:pt idx="4">
                  <c:v>Pool Game</c:v>
                </c:pt>
                <c:pt idx="5">
                  <c:v>Tennis </c:v>
                </c:pt>
                <c:pt idx="6">
                  <c:v>Step-aerobic</c:v>
                </c:pt>
                <c:pt idx="7">
                  <c:v>Sea aqua aerobic</c:v>
                </c:pt>
                <c:pt idx="8">
                  <c:v>Olympic Games </c:v>
                </c:pt>
                <c:pt idx="9">
                  <c:v>Yoga</c:v>
                </c:pt>
                <c:pt idx="10">
                  <c:v>Pilates</c:v>
                </c:pt>
                <c:pt idx="11">
                  <c:v>Stretching </c:v>
                </c:pt>
                <c:pt idx="12">
                  <c:v>Cardio</c:v>
                </c:pt>
                <c:pt idx="13">
                  <c:v>Water Polo</c:v>
                </c:pt>
                <c:pt idx="14">
                  <c:v>Morning Gym </c:v>
                </c:pt>
                <c:pt idx="15">
                  <c:v>Darts </c:v>
                </c:pt>
                <c:pt idx="16">
                  <c:v>Aerobica </c:v>
                </c:pt>
                <c:pt idx="17">
                  <c:v>Table tennis</c:v>
                </c:pt>
                <c:pt idx="18">
                  <c:v>Aqua-aerobic </c:v>
                </c:pt>
                <c:pt idx="19">
                  <c:v>Sport Academy for Kids </c:v>
                </c:pt>
                <c:pt idx="20">
                  <c:v>15% discount for SPA </c:v>
                </c:pt>
                <c:pt idx="21">
                  <c:v>Beach Volleyball</c:v>
                </c:pt>
                <c:pt idx="22">
                  <c:v>Bocce</c:v>
                </c:pt>
                <c:pt idx="23">
                  <c:v>Paid SPA center services </c:v>
                </c:pt>
                <c:pt idx="24">
                  <c:v>20% discount for water sport</c:v>
                </c:pt>
                <c:pt idx="25">
                  <c:v>Free  SPA services: hamam, sauna </c:v>
                </c:pt>
                <c:pt idx="26">
                  <c:v>Professional Wellness &amp; Fitness Trainers</c:v>
                </c:pt>
              </c:strCache>
            </c:strRef>
          </c:cat>
          <c:val>
            <c:numRef>
              <c:f>'Уровень использования сервисов'!$C$25:$C$51</c:f>
              <c:numCache>
                <c:formatCode>0%</c:formatCode>
                <c:ptCount val="27"/>
                <c:pt idx="0">
                  <c:v>5.5900621118012424E-2</c:v>
                </c:pt>
                <c:pt idx="1">
                  <c:v>5.5900621118012424E-2</c:v>
                </c:pt>
                <c:pt idx="2">
                  <c:v>0.2484472049689441</c:v>
                </c:pt>
                <c:pt idx="3">
                  <c:v>0.24374999999999999</c:v>
                </c:pt>
                <c:pt idx="4">
                  <c:v>0.21739130434782608</c:v>
                </c:pt>
                <c:pt idx="5">
                  <c:v>6.2111801242236021E-3</c:v>
                </c:pt>
                <c:pt idx="6">
                  <c:v>3.1055900621118012E-2</c:v>
                </c:pt>
                <c:pt idx="7">
                  <c:v>8.6956521739130432E-2</c:v>
                </c:pt>
                <c:pt idx="8">
                  <c:v>0.21739130434782608</c:v>
                </c:pt>
                <c:pt idx="9">
                  <c:v>1.8633540372670808E-2</c:v>
                </c:pt>
                <c:pt idx="10">
                  <c:v>2.4844720496894408E-2</c:v>
                </c:pt>
                <c:pt idx="11">
                  <c:v>2.4844720496894408E-2</c:v>
                </c:pt>
                <c:pt idx="12">
                  <c:v>2.4844720496894408E-2</c:v>
                </c:pt>
                <c:pt idx="13">
                  <c:v>6.2500000000000003E-3</c:v>
                </c:pt>
                <c:pt idx="14">
                  <c:v>1.2422360248447204E-2</c:v>
                </c:pt>
                <c:pt idx="15">
                  <c:v>1.2422360248447204E-2</c:v>
                </c:pt>
                <c:pt idx="16">
                  <c:v>1.2422360248447204E-2</c:v>
                </c:pt>
                <c:pt idx="17">
                  <c:v>1.2422360248447204E-2</c:v>
                </c:pt>
                <c:pt idx="18">
                  <c:v>2.4844720496894408E-2</c:v>
                </c:pt>
                <c:pt idx="19">
                  <c:v>8.0745341614906832E-2</c:v>
                </c:pt>
                <c:pt idx="20">
                  <c:v>1.8633540372670808E-2</c:v>
                </c:pt>
                <c:pt idx="21">
                  <c:v>0</c:v>
                </c:pt>
                <c:pt idx="22">
                  <c:v>4.3478260869565216E-2</c:v>
                </c:pt>
                <c:pt idx="23">
                  <c:v>6.2111801242236021E-3</c:v>
                </c:pt>
                <c:pt idx="24">
                  <c:v>1.2422360248447204E-2</c:v>
                </c:pt>
                <c:pt idx="25">
                  <c:v>1.2422360248447204E-2</c:v>
                </c:pt>
                <c:pt idx="26">
                  <c:v>1.8633540372670808E-2</c:v>
                </c:pt>
              </c:numCache>
            </c:numRef>
          </c:val>
          <c:extLst>
            <c:ext xmlns:c16="http://schemas.microsoft.com/office/drawing/2014/chart" uri="{C3380CC4-5D6E-409C-BE32-E72D297353CC}">
              <c16:uniqueId val="{00000001-B824-43EF-AE51-8DD489E3A347}"/>
            </c:ext>
          </c:extLst>
        </c:ser>
        <c:ser>
          <c:idx val="2"/>
          <c:order val="2"/>
          <c:tx>
            <c:strRef>
              <c:f>'Уровень использования сервисов'!$D$24</c:f>
              <c:strCache>
                <c:ptCount val="1"/>
                <c:pt idx="0">
                  <c:v>I knew, but did not intend to use</c:v>
                </c:pt>
              </c:strCache>
            </c:strRef>
          </c:tx>
          <c:spPr>
            <a:solidFill>
              <a:srgbClr val="70CBF4"/>
            </a:solidFill>
            <a:ln w="25400">
              <a:noFill/>
            </a:ln>
          </c:spPr>
          <c:invertIfNegative val="0"/>
          <c:dLbls>
            <c:delete val="1"/>
          </c:dLbls>
          <c:cat>
            <c:strRef>
              <c:f>'Уровень использования сервисов'!$A$25:$A$51</c:f>
              <c:strCache>
                <c:ptCount val="27"/>
                <c:pt idx="0">
                  <c:v>Archery</c:v>
                </c:pt>
                <c:pt idx="1">
                  <c:v>Air Gun </c:v>
                </c:pt>
                <c:pt idx="2">
                  <c:v>Coffee Game</c:v>
                </c:pt>
                <c:pt idx="3">
                  <c:v>Club Dance</c:v>
                </c:pt>
                <c:pt idx="4">
                  <c:v>Pool Game</c:v>
                </c:pt>
                <c:pt idx="5">
                  <c:v>Tennis </c:v>
                </c:pt>
                <c:pt idx="6">
                  <c:v>Step-aerobic</c:v>
                </c:pt>
                <c:pt idx="7">
                  <c:v>Sea aqua aerobic</c:v>
                </c:pt>
                <c:pt idx="8">
                  <c:v>Olympic Games </c:v>
                </c:pt>
                <c:pt idx="9">
                  <c:v>Yoga</c:v>
                </c:pt>
                <c:pt idx="10">
                  <c:v>Pilates</c:v>
                </c:pt>
                <c:pt idx="11">
                  <c:v>Stretching </c:v>
                </c:pt>
                <c:pt idx="12">
                  <c:v>Cardio</c:v>
                </c:pt>
                <c:pt idx="13">
                  <c:v>Water Polo</c:v>
                </c:pt>
                <c:pt idx="14">
                  <c:v>Morning Gym </c:v>
                </c:pt>
                <c:pt idx="15">
                  <c:v>Darts </c:v>
                </c:pt>
                <c:pt idx="16">
                  <c:v>Aerobica </c:v>
                </c:pt>
                <c:pt idx="17">
                  <c:v>Table tennis</c:v>
                </c:pt>
                <c:pt idx="18">
                  <c:v>Aqua-aerobic </c:v>
                </c:pt>
                <c:pt idx="19">
                  <c:v>Sport Academy for Kids </c:v>
                </c:pt>
                <c:pt idx="20">
                  <c:v>15% discount for SPA </c:v>
                </c:pt>
                <c:pt idx="21">
                  <c:v>Beach Volleyball</c:v>
                </c:pt>
                <c:pt idx="22">
                  <c:v>Bocce</c:v>
                </c:pt>
                <c:pt idx="23">
                  <c:v>Paid SPA center services </c:v>
                </c:pt>
                <c:pt idx="24">
                  <c:v>20% discount for water sport</c:v>
                </c:pt>
                <c:pt idx="25">
                  <c:v>Free  SPA services: hamam, sauna </c:v>
                </c:pt>
                <c:pt idx="26">
                  <c:v>Professional Wellness &amp; Fitness Trainers</c:v>
                </c:pt>
              </c:strCache>
            </c:strRef>
          </c:cat>
          <c:val>
            <c:numRef>
              <c:f>'Уровень использования сервисов'!$D$25:$D$51</c:f>
              <c:numCache>
                <c:formatCode>0%</c:formatCode>
                <c:ptCount val="27"/>
                <c:pt idx="0">
                  <c:v>6.2111801242236024E-2</c:v>
                </c:pt>
                <c:pt idx="1">
                  <c:v>6.2111801242236024E-2</c:v>
                </c:pt>
                <c:pt idx="2">
                  <c:v>0.72049689440993792</c:v>
                </c:pt>
                <c:pt idx="3">
                  <c:v>0.72499999999999998</c:v>
                </c:pt>
                <c:pt idx="4">
                  <c:v>0.72670807453416164</c:v>
                </c:pt>
                <c:pt idx="5">
                  <c:v>0.95031055900621131</c:v>
                </c:pt>
                <c:pt idx="6">
                  <c:v>0.92546583850931663</c:v>
                </c:pt>
                <c:pt idx="7">
                  <c:v>0.8509316770186337</c:v>
                </c:pt>
                <c:pt idx="8">
                  <c:v>0.7142857142857143</c:v>
                </c:pt>
                <c:pt idx="9">
                  <c:v>0.88819875776397506</c:v>
                </c:pt>
                <c:pt idx="10">
                  <c:v>0.89440993788819878</c:v>
                </c:pt>
                <c:pt idx="11">
                  <c:v>0.89440993788819878</c:v>
                </c:pt>
                <c:pt idx="12">
                  <c:v>0.89440993788819878</c:v>
                </c:pt>
                <c:pt idx="13">
                  <c:v>0.91249999999999998</c:v>
                </c:pt>
                <c:pt idx="14">
                  <c:v>0.90062111801242239</c:v>
                </c:pt>
                <c:pt idx="15">
                  <c:v>0.90683229813664601</c:v>
                </c:pt>
                <c:pt idx="16">
                  <c:v>0.88819875776397506</c:v>
                </c:pt>
                <c:pt idx="17">
                  <c:v>0.89440993788819878</c:v>
                </c:pt>
                <c:pt idx="18">
                  <c:v>0.83229813664596275</c:v>
                </c:pt>
                <c:pt idx="19">
                  <c:v>0.78260869565217395</c:v>
                </c:pt>
                <c:pt idx="20">
                  <c:v>0.84472049689440998</c:v>
                </c:pt>
                <c:pt idx="21">
                  <c:v>0.8509316770186337</c:v>
                </c:pt>
                <c:pt idx="22">
                  <c:v>0.79503105590062106</c:v>
                </c:pt>
                <c:pt idx="23">
                  <c:v>0.79503105590062106</c:v>
                </c:pt>
                <c:pt idx="24">
                  <c:v>0.75155279503105588</c:v>
                </c:pt>
                <c:pt idx="25">
                  <c:v>0.72049689440993792</c:v>
                </c:pt>
                <c:pt idx="26">
                  <c:v>0.65838509316770188</c:v>
                </c:pt>
              </c:numCache>
            </c:numRef>
          </c:val>
          <c:extLst>
            <c:ext xmlns:c16="http://schemas.microsoft.com/office/drawing/2014/chart" uri="{C3380CC4-5D6E-409C-BE32-E72D297353CC}">
              <c16:uniqueId val="{00000002-B824-43EF-AE51-8DD489E3A347}"/>
            </c:ext>
          </c:extLst>
        </c:ser>
        <c:ser>
          <c:idx val="3"/>
          <c:order val="3"/>
          <c:tx>
            <c:strRef>
              <c:f>'Уровень использования сервисов'!$E$24</c:f>
              <c:strCache>
                <c:ptCount val="1"/>
                <c:pt idx="0">
                  <c:v>I wanted to use but I could not </c:v>
                </c:pt>
              </c:strCache>
            </c:strRef>
          </c:tx>
          <c:spPr>
            <a:solidFill>
              <a:srgbClr val="092A5E"/>
            </a:solidFill>
            <a:ln w="25400">
              <a:noFill/>
            </a:ln>
          </c:spPr>
          <c:invertIfNegative val="0"/>
          <c:dLbls>
            <c:delete val="1"/>
          </c:dLbls>
          <c:cat>
            <c:strRef>
              <c:f>'Уровень использования сервисов'!$A$25:$A$51</c:f>
              <c:strCache>
                <c:ptCount val="27"/>
                <c:pt idx="0">
                  <c:v>Archery</c:v>
                </c:pt>
                <c:pt idx="1">
                  <c:v>Air Gun </c:v>
                </c:pt>
                <c:pt idx="2">
                  <c:v>Coffee Game</c:v>
                </c:pt>
                <c:pt idx="3">
                  <c:v>Club Dance</c:v>
                </c:pt>
                <c:pt idx="4">
                  <c:v>Pool Game</c:v>
                </c:pt>
                <c:pt idx="5">
                  <c:v>Tennis </c:v>
                </c:pt>
                <c:pt idx="6">
                  <c:v>Step-aerobic</c:v>
                </c:pt>
                <c:pt idx="7">
                  <c:v>Sea aqua aerobic</c:v>
                </c:pt>
                <c:pt idx="8">
                  <c:v>Olympic Games </c:v>
                </c:pt>
                <c:pt idx="9">
                  <c:v>Yoga</c:v>
                </c:pt>
                <c:pt idx="10">
                  <c:v>Pilates</c:v>
                </c:pt>
                <c:pt idx="11">
                  <c:v>Stretching </c:v>
                </c:pt>
                <c:pt idx="12">
                  <c:v>Cardio</c:v>
                </c:pt>
                <c:pt idx="13">
                  <c:v>Water Polo</c:v>
                </c:pt>
                <c:pt idx="14">
                  <c:v>Morning Gym </c:v>
                </c:pt>
                <c:pt idx="15">
                  <c:v>Darts </c:v>
                </c:pt>
                <c:pt idx="16">
                  <c:v>Aerobica </c:v>
                </c:pt>
                <c:pt idx="17">
                  <c:v>Table tennis</c:v>
                </c:pt>
                <c:pt idx="18">
                  <c:v>Aqua-aerobic </c:v>
                </c:pt>
                <c:pt idx="19">
                  <c:v>Sport Academy for Kids </c:v>
                </c:pt>
                <c:pt idx="20">
                  <c:v>15% discount for SPA </c:v>
                </c:pt>
                <c:pt idx="21">
                  <c:v>Beach Volleyball</c:v>
                </c:pt>
                <c:pt idx="22">
                  <c:v>Bocce</c:v>
                </c:pt>
                <c:pt idx="23">
                  <c:v>Paid SPA center services </c:v>
                </c:pt>
                <c:pt idx="24">
                  <c:v>20% discount for water sport</c:v>
                </c:pt>
                <c:pt idx="25">
                  <c:v>Free  SPA services: hamam, sauna </c:v>
                </c:pt>
                <c:pt idx="26">
                  <c:v>Professional Wellness &amp; Fitness Trainers</c:v>
                </c:pt>
              </c:strCache>
            </c:strRef>
          </c:cat>
          <c:val>
            <c:numRef>
              <c:f>'Уровень использования сервисов'!$E$25:$E$51</c:f>
              <c:numCache>
                <c:formatCode>0%</c:formatCode>
                <c:ptCount val="27"/>
                <c:pt idx="0">
                  <c:v>0</c:v>
                </c:pt>
                <c:pt idx="1">
                  <c:v>0</c:v>
                </c:pt>
                <c:pt idx="2">
                  <c:v>0</c:v>
                </c:pt>
                <c:pt idx="3">
                  <c:v>0</c:v>
                </c:pt>
                <c:pt idx="4">
                  <c:v>0</c:v>
                </c:pt>
                <c:pt idx="5">
                  <c:v>0</c:v>
                </c:pt>
                <c:pt idx="6">
                  <c:v>0</c:v>
                </c:pt>
                <c:pt idx="7">
                  <c:v>1.2422360248447204E-2</c:v>
                </c:pt>
                <c:pt idx="8">
                  <c:v>0</c:v>
                </c:pt>
                <c:pt idx="9">
                  <c:v>1.8633540372670808E-2</c:v>
                </c:pt>
                <c:pt idx="10">
                  <c:v>6.2111801242236021E-3</c:v>
                </c:pt>
                <c:pt idx="11">
                  <c:v>6.2111801242236021E-3</c:v>
                </c:pt>
                <c:pt idx="12">
                  <c:v>6.2111801242236021E-3</c:v>
                </c:pt>
                <c:pt idx="13">
                  <c:v>6.2500000000000003E-3</c:v>
                </c:pt>
                <c:pt idx="14">
                  <c:v>6.2111801242236021E-3</c:v>
                </c:pt>
                <c:pt idx="15">
                  <c:v>0</c:v>
                </c:pt>
                <c:pt idx="16">
                  <c:v>1.2422360248447204E-2</c:v>
                </c:pt>
                <c:pt idx="17">
                  <c:v>6.2111801242236021E-3</c:v>
                </c:pt>
                <c:pt idx="18">
                  <c:v>1.8633540372670808E-2</c:v>
                </c:pt>
                <c:pt idx="19">
                  <c:v>0</c:v>
                </c:pt>
                <c:pt idx="20">
                  <c:v>6.2111801242236021E-3</c:v>
                </c:pt>
                <c:pt idx="21">
                  <c:v>0</c:v>
                </c:pt>
                <c:pt idx="22">
                  <c:v>0</c:v>
                </c:pt>
                <c:pt idx="23">
                  <c:v>6.2111801242236021E-3</c:v>
                </c:pt>
                <c:pt idx="24">
                  <c:v>0</c:v>
                </c:pt>
                <c:pt idx="25">
                  <c:v>6.2111801242236021E-3</c:v>
                </c:pt>
                <c:pt idx="26">
                  <c:v>0</c:v>
                </c:pt>
              </c:numCache>
            </c:numRef>
          </c:val>
          <c:extLst>
            <c:ext xmlns:c16="http://schemas.microsoft.com/office/drawing/2014/chart" uri="{C3380CC4-5D6E-409C-BE32-E72D297353CC}">
              <c16:uniqueId val="{00000003-B824-43EF-AE51-8DD489E3A347}"/>
            </c:ext>
          </c:extLst>
        </c:ser>
        <c:ser>
          <c:idx val="4"/>
          <c:order val="4"/>
          <c:tx>
            <c:strRef>
              <c:f>'Уровень использования сервисов'!$F$24</c:f>
              <c:strCache>
                <c:ptCount val="1"/>
                <c:pt idx="0">
                  <c:v>There is no such service in the hotel</c:v>
                </c:pt>
              </c:strCache>
            </c:strRef>
          </c:tx>
          <c:spPr>
            <a:solidFill>
              <a:srgbClr val="FFFFFF">
                <a:lumMod val="75000"/>
              </a:srgbClr>
            </a:solidFill>
            <a:ln w="25400">
              <a:noFill/>
            </a:ln>
          </c:spPr>
          <c:invertIfNegative val="0"/>
          <c:dLbls>
            <c:delete val="1"/>
          </c:dLbls>
          <c:cat>
            <c:strRef>
              <c:f>'Уровень использования сервисов'!$A$25:$A$51</c:f>
              <c:strCache>
                <c:ptCount val="27"/>
                <c:pt idx="0">
                  <c:v>Archery</c:v>
                </c:pt>
                <c:pt idx="1">
                  <c:v>Air Gun </c:v>
                </c:pt>
                <c:pt idx="2">
                  <c:v>Coffee Game</c:v>
                </c:pt>
                <c:pt idx="3">
                  <c:v>Club Dance</c:v>
                </c:pt>
                <c:pt idx="4">
                  <c:v>Pool Game</c:v>
                </c:pt>
                <c:pt idx="5">
                  <c:v>Tennis </c:v>
                </c:pt>
                <c:pt idx="6">
                  <c:v>Step-aerobic</c:v>
                </c:pt>
                <c:pt idx="7">
                  <c:v>Sea aqua aerobic</c:v>
                </c:pt>
                <c:pt idx="8">
                  <c:v>Olympic Games </c:v>
                </c:pt>
                <c:pt idx="9">
                  <c:v>Yoga</c:v>
                </c:pt>
                <c:pt idx="10">
                  <c:v>Pilates</c:v>
                </c:pt>
                <c:pt idx="11">
                  <c:v>Stretching </c:v>
                </c:pt>
                <c:pt idx="12">
                  <c:v>Cardio</c:v>
                </c:pt>
                <c:pt idx="13">
                  <c:v>Water Polo</c:v>
                </c:pt>
                <c:pt idx="14">
                  <c:v>Morning Gym </c:v>
                </c:pt>
                <c:pt idx="15">
                  <c:v>Darts </c:v>
                </c:pt>
                <c:pt idx="16">
                  <c:v>Aerobica </c:v>
                </c:pt>
                <c:pt idx="17">
                  <c:v>Table tennis</c:v>
                </c:pt>
                <c:pt idx="18">
                  <c:v>Aqua-aerobic </c:v>
                </c:pt>
                <c:pt idx="19">
                  <c:v>Sport Academy for Kids </c:v>
                </c:pt>
                <c:pt idx="20">
                  <c:v>15% discount for SPA </c:v>
                </c:pt>
                <c:pt idx="21">
                  <c:v>Beach Volleyball</c:v>
                </c:pt>
                <c:pt idx="22">
                  <c:v>Bocce</c:v>
                </c:pt>
                <c:pt idx="23">
                  <c:v>Paid SPA center services </c:v>
                </c:pt>
                <c:pt idx="24">
                  <c:v>20% discount for water sport</c:v>
                </c:pt>
                <c:pt idx="25">
                  <c:v>Free  SPA services: hamam, sauna </c:v>
                </c:pt>
                <c:pt idx="26">
                  <c:v>Professional Wellness &amp; Fitness Trainers</c:v>
                </c:pt>
              </c:strCache>
            </c:strRef>
          </c:cat>
          <c:val>
            <c:numRef>
              <c:f>'Уровень использования сервисов'!$F$25:$F$51</c:f>
              <c:numCache>
                <c:formatCode>0%</c:formatCode>
                <c:ptCount val="27"/>
                <c:pt idx="0">
                  <c:v>0.8571428571428571</c:v>
                </c:pt>
                <c:pt idx="1">
                  <c:v>0.8571428571428571</c:v>
                </c:pt>
                <c:pt idx="2">
                  <c:v>0</c:v>
                </c:pt>
                <c:pt idx="3">
                  <c:v>0</c:v>
                </c:pt>
                <c:pt idx="4">
                  <c:v>1.2422360248447204E-2</c:v>
                </c:pt>
                <c:pt idx="5">
                  <c:v>0</c:v>
                </c:pt>
                <c:pt idx="6">
                  <c:v>0</c:v>
                </c:pt>
                <c:pt idx="7">
                  <c:v>0</c:v>
                </c:pt>
                <c:pt idx="8">
                  <c:v>0</c:v>
                </c:pt>
                <c:pt idx="9">
                  <c:v>0</c:v>
                </c:pt>
                <c:pt idx="10">
                  <c:v>0</c:v>
                </c:pt>
                <c:pt idx="11">
                  <c:v>0</c:v>
                </c:pt>
                <c:pt idx="12">
                  <c:v>0</c:v>
                </c:pt>
                <c:pt idx="13">
                  <c:v>0</c:v>
                </c:pt>
                <c:pt idx="14">
                  <c:v>0</c:v>
                </c:pt>
                <c:pt idx="15">
                  <c:v>0</c:v>
                </c:pt>
                <c:pt idx="16">
                  <c:v>0</c:v>
                </c:pt>
                <c:pt idx="17">
                  <c:v>0</c:v>
                </c:pt>
                <c:pt idx="18">
                  <c:v>6.2111801242236021E-3</c:v>
                </c:pt>
                <c:pt idx="19">
                  <c:v>6.2111801242236021E-3</c:v>
                </c:pt>
                <c:pt idx="20">
                  <c:v>0</c:v>
                </c:pt>
                <c:pt idx="21">
                  <c:v>6.2111801242236021E-3</c:v>
                </c:pt>
                <c:pt idx="22">
                  <c:v>0</c:v>
                </c:pt>
                <c:pt idx="23">
                  <c:v>0</c:v>
                </c:pt>
                <c:pt idx="24">
                  <c:v>6.2111801242236021E-3</c:v>
                </c:pt>
                <c:pt idx="25">
                  <c:v>6.2111801242236021E-3</c:v>
                </c:pt>
                <c:pt idx="26">
                  <c:v>6.2111801242236021E-3</c:v>
                </c:pt>
              </c:numCache>
            </c:numRef>
          </c:val>
          <c:extLst>
            <c:ext xmlns:c16="http://schemas.microsoft.com/office/drawing/2014/chart" uri="{C3380CC4-5D6E-409C-BE32-E72D297353CC}">
              <c16:uniqueId val="{00000004-B824-43EF-AE51-8DD489E3A347}"/>
            </c:ext>
          </c:extLst>
        </c:ser>
        <c:dLbls>
          <c:dLblPos val="ctr"/>
          <c:showLegendKey val="0"/>
          <c:showVal val="1"/>
          <c:showCatName val="0"/>
          <c:showSerName val="0"/>
          <c:showPercent val="0"/>
          <c:showBubbleSize val="0"/>
        </c:dLbls>
        <c:gapWidth val="20"/>
        <c:overlap val="100"/>
        <c:axId val="308926224"/>
        <c:axId val="308926616"/>
      </c:barChart>
      <c:catAx>
        <c:axId val="3089262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ru-RU"/>
          </a:p>
        </c:txPr>
        <c:crossAx val="308926616"/>
        <c:crosses val="autoZero"/>
        <c:auto val="1"/>
        <c:lblAlgn val="ctr"/>
        <c:lblOffset val="100"/>
        <c:noMultiLvlLbl val="0"/>
      </c:catAx>
      <c:valAx>
        <c:axId val="308926616"/>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ln w="6350">
            <a:noFill/>
          </a:ln>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ru-RU"/>
          </a:p>
        </c:txPr>
        <c:crossAx val="308926224"/>
        <c:crosses val="autoZero"/>
        <c:crossBetween val="between"/>
      </c:valAx>
      <c:spPr>
        <a:noFill/>
        <a:ln w="25400">
          <a:noFill/>
        </a:ln>
      </c:spPr>
    </c:plotArea>
    <c:legend>
      <c:legendPos val="b"/>
      <c:overlay val="0"/>
      <c:spPr>
        <a:noFill/>
        <a:ln w="25400">
          <a:noFill/>
        </a:ln>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w="9525" cap="flat" cmpd="sng" algn="ctr">
      <a:noFill/>
      <a:round/>
    </a:ln>
    <a:effectLst/>
  </c:spPr>
  <c:txPr>
    <a:bodyPr/>
    <a:lstStyle/>
    <a:p>
      <a:pPr>
        <a:defRPr/>
      </a:pPr>
      <a:endParaRPr lang="ru-RU"/>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3EE2BE69-D698-4FF4-9A64-81970010656C}" type="datetimeFigureOut">
              <a:rPr lang="ru-RU" smtClean="0"/>
              <a:pPr/>
              <a:t>26.08.2018</a:t>
            </a:fld>
            <a:endParaRPr lang="ru-RU"/>
          </a:p>
        </p:txBody>
      </p:sp>
      <p:sp>
        <p:nvSpPr>
          <p:cNvPr id="4" name="Образ слайда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6F31F0C1-17F6-4A24-A9BE-F6BC4C59CAA0}" type="slidenum">
              <a:rPr lang="ru-RU" smtClean="0"/>
              <a:pPr/>
              <a:t>‹#›</a:t>
            </a:fld>
            <a:endParaRPr lang="ru-RU"/>
          </a:p>
        </p:txBody>
      </p:sp>
    </p:spTree>
    <p:extLst>
      <p:ext uri="{BB962C8B-B14F-4D97-AF65-F5344CB8AC3E}">
        <p14:creationId xmlns:p14="http://schemas.microsoft.com/office/powerpoint/2010/main" val="560804594"/>
      </p:ext>
    </p:extLst>
  </p:cSld>
  <p:clrMap bg1="lt1" tx1="dk1" bg2="lt2" tx2="dk2" accent1="accent1" accent2="accent2" accent3="accent3" accent4="accent4" accent5="accent5" accent6="accent6" hlink="hlink" folHlink="folHlink"/>
  <p:notesStyle>
    <a:lvl1pPr marL="0" algn="l" defTabSz="2807940" rtl="0" eaLnBrk="1" latinLnBrk="0" hangingPunct="1">
      <a:defRPr sz="3685" kern="1200">
        <a:solidFill>
          <a:schemeClr val="tx1"/>
        </a:solidFill>
        <a:latin typeface="+mn-lt"/>
        <a:ea typeface="+mn-ea"/>
        <a:cs typeface="+mn-cs"/>
      </a:defRPr>
    </a:lvl1pPr>
    <a:lvl2pPr marL="1403970" algn="l" defTabSz="2807940" rtl="0" eaLnBrk="1" latinLnBrk="0" hangingPunct="1">
      <a:defRPr sz="3685" kern="1200">
        <a:solidFill>
          <a:schemeClr val="tx1"/>
        </a:solidFill>
        <a:latin typeface="+mn-lt"/>
        <a:ea typeface="+mn-ea"/>
        <a:cs typeface="+mn-cs"/>
      </a:defRPr>
    </a:lvl2pPr>
    <a:lvl3pPr marL="2807940" algn="l" defTabSz="2807940" rtl="0" eaLnBrk="1" latinLnBrk="0" hangingPunct="1">
      <a:defRPr sz="3685" kern="1200">
        <a:solidFill>
          <a:schemeClr val="tx1"/>
        </a:solidFill>
        <a:latin typeface="+mn-lt"/>
        <a:ea typeface="+mn-ea"/>
        <a:cs typeface="+mn-cs"/>
      </a:defRPr>
    </a:lvl3pPr>
    <a:lvl4pPr marL="4211909" algn="l" defTabSz="2807940" rtl="0" eaLnBrk="1" latinLnBrk="0" hangingPunct="1">
      <a:defRPr sz="3685" kern="1200">
        <a:solidFill>
          <a:schemeClr val="tx1"/>
        </a:solidFill>
        <a:latin typeface="+mn-lt"/>
        <a:ea typeface="+mn-ea"/>
        <a:cs typeface="+mn-cs"/>
      </a:defRPr>
    </a:lvl4pPr>
    <a:lvl5pPr marL="5615879" algn="l" defTabSz="2807940" rtl="0" eaLnBrk="1" latinLnBrk="0" hangingPunct="1">
      <a:defRPr sz="3685" kern="1200">
        <a:solidFill>
          <a:schemeClr val="tx1"/>
        </a:solidFill>
        <a:latin typeface="+mn-lt"/>
        <a:ea typeface="+mn-ea"/>
        <a:cs typeface="+mn-cs"/>
      </a:defRPr>
    </a:lvl5pPr>
    <a:lvl6pPr marL="7019849" algn="l" defTabSz="2807940" rtl="0" eaLnBrk="1" latinLnBrk="0" hangingPunct="1">
      <a:defRPr sz="3685" kern="1200">
        <a:solidFill>
          <a:schemeClr val="tx1"/>
        </a:solidFill>
        <a:latin typeface="+mn-lt"/>
        <a:ea typeface="+mn-ea"/>
        <a:cs typeface="+mn-cs"/>
      </a:defRPr>
    </a:lvl6pPr>
    <a:lvl7pPr marL="8423819" algn="l" defTabSz="2807940" rtl="0" eaLnBrk="1" latinLnBrk="0" hangingPunct="1">
      <a:defRPr sz="3685" kern="1200">
        <a:solidFill>
          <a:schemeClr val="tx1"/>
        </a:solidFill>
        <a:latin typeface="+mn-lt"/>
        <a:ea typeface="+mn-ea"/>
        <a:cs typeface="+mn-cs"/>
      </a:defRPr>
    </a:lvl7pPr>
    <a:lvl8pPr marL="9827788" algn="l" defTabSz="2807940" rtl="0" eaLnBrk="1" latinLnBrk="0" hangingPunct="1">
      <a:defRPr sz="3685" kern="1200">
        <a:solidFill>
          <a:schemeClr val="tx1"/>
        </a:solidFill>
        <a:latin typeface="+mn-lt"/>
        <a:ea typeface="+mn-ea"/>
        <a:cs typeface="+mn-cs"/>
      </a:defRPr>
    </a:lvl8pPr>
    <a:lvl9pPr marL="11231758" algn="l" defTabSz="2807940" rtl="0" eaLnBrk="1" latinLnBrk="0" hangingPunct="1">
      <a:defRPr sz="36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 </a:t>
            </a:r>
            <a:endParaRPr lang="ru-RU" dirty="0"/>
          </a:p>
        </p:txBody>
      </p:sp>
    </p:spTree>
    <p:extLst>
      <p:ext uri="{BB962C8B-B14F-4D97-AF65-F5344CB8AC3E}">
        <p14:creationId xmlns:p14="http://schemas.microsoft.com/office/powerpoint/2010/main" val="1307515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6.emf"/><Relationship Id="rId4" Type="http://schemas.openxmlformats.org/officeDocument/2006/relationships/oleObject" Target="../embeddings/oleObject7.bin"/></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6.emf"/><Relationship Id="rId4" Type="http://schemas.openxmlformats.org/officeDocument/2006/relationships/oleObject" Target="../embeddings/oleObject8.bin"/></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5.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6.emf"/><Relationship Id="rId4" Type="http://schemas.openxmlformats.org/officeDocument/2006/relationships/oleObject" Target="../embeddings/oleObject11.bin"/></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6.emf"/><Relationship Id="rId4" Type="http://schemas.openxmlformats.org/officeDocument/2006/relationships/oleObject" Target="../embeddings/oleObject12.bin"/></Relationships>
</file>

<file path=ppt/slideLayouts/_rels/slideLayout20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6.emf"/><Relationship Id="rId4" Type="http://schemas.openxmlformats.org/officeDocument/2006/relationships/oleObject" Target="../embeddings/oleObject13.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6.emf"/><Relationship Id="rId4" Type="http://schemas.openxmlformats.org/officeDocument/2006/relationships/oleObject" Target="../embeddings/oleObject4.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6.emf"/><Relationship Id="rId4" Type="http://schemas.openxmlformats.org/officeDocument/2006/relationships/oleObject" Target="../embeddings/oleObject5.bin"/></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227604787"/>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4251317870"/>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 xmlns:ma14="http://schemas.microsoft.com/office/mac/drawingml/2011/main"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dirty="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80946213"/>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a:t>Headline</a:t>
            </a:r>
          </a:p>
        </p:txBody>
      </p:sp>
      <p:sp>
        <p:nvSpPr>
          <p:cNvPr id="4" name="Fußzeilenplatzhalter 3"/>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de-DE" sz="5527" b="0" i="0" u="none" strike="noStrike" kern="1200" cap="none" spc="0" normalizeH="0" baseline="0" noProof="0">
              <a:ln>
                <a:noFill/>
              </a:ln>
              <a:solidFill>
                <a:srgbClr val="092A5E"/>
              </a:solidFill>
              <a:effectLst/>
              <a:uLnTx/>
              <a:uFillTx/>
              <a:latin typeface="TUIType Light"/>
              <a:ea typeface="+mn-ea"/>
              <a:cs typeface="+mn-cs"/>
            </a:endParaRPr>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en-GB" sz="5847" b="0" i="0" u="none" strike="noStrike" kern="1200" cap="none" spc="0" normalizeH="0" baseline="0" noProof="0">
              <a:ln>
                <a:noFill/>
              </a:ln>
              <a:solidFill>
                <a:srgbClr val="092A5E"/>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019008161"/>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a:p>
        </p:txBody>
      </p:sp>
      <p:sp>
        <p:nvSpPr>
          <p:cNvPr id="4" name="Fußzeilenplatzhalter 3"/>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de-DE" sz="5527" b="0" i="0" u="none" strike="noStrike" kern="1200" cap="none" spc="0" normalizeH="0" baseline="0" noProof="0">
              <a:ln>
                <a:noFill/>
              </a:ln>
              <a:solidFill>
                <a:srgbClr val="092A5E"/>
              </a:solidFill>
              <a:effectLst/>
              <a:uLnTx/>
              <a:uFillTx/>
              <a:latin typeface="TUIType Light"/>
              <a:ea typeface="+mn-ea"/>
              <a:cs typeface="+mn-cs"/>
            </a:endParaRPr>
          </a:p>
        </p:txBody>
      </p:sp>
      <p:sp>
        <p:nvSpPr>
          <p:cNvPr id="5"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a:t>&lt; Source, Reference, Footnote etc. (Click to activate) &gt;</a:t>
            </a:r>
          </a:p>
        </p:txBody>
      </p:sp>
    </p:spTree>
    <p:extLst>
      <p:ext uri="{BB962C8B-B14F-4D97-AF65-F5344CB8AC3E}">
        <p14:creationId xmlns:p14="http://schemas.microsoft.com/office/powerpoint/2010/main" val="358117570"/>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prin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992078866"/>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3915627942"/>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Объект 1" hidden="1"/>
          <p:cNvGraphicFramePr>
            <a:graphicFrameLocks noChangeAspect="1"/>
          </p:cNvGraphicFramePr>
          <p:nvPr userDrawn="1">
            <p:custDataLst>
              <p:tags r:id="rId2"/>
            </p:custDataLst>
            <p:extLst/>
          </p:nvPr>
        </p:nvGraphicFramePr>
        <p:xfrm>
          <a:off x="5162" y="5160"/>
          <a:ext cx="5157" cy="5155"/>
        </p:xfrm>
        <a:graphic>
          <a:graphicData uri="http://schemas.openxmlformats.org/presentationml/2006/ole">
            <mc:AlternateContent xmlns:mc="http://schemas.openxmlformats.org/markup-compatibility/2006">
              <mc:Choice xmlns:v="urn:schemas-microsoft-com:vml" Requires="v">
                <p:oleObj spid="_x0000_s931986" name="think-cell Slide" r:id="rId4" imgW="360" imgH="360" progId="">
                  <p:embed/>
                </p:oleObj>
              </mc:Choice>
              <mc:Fallback>
                <p:oleObj name="think-cell Slide" r:id="rId4" imgW="360" imgH="360" progId="">
                  <p:embed/>
                  <p:pic>
                    <p:nvPicPr>
                      <p:cNvPr id="0" name="Picture 10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 y="5160"/>
                        <a:ext cx="5157" cy="5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el 2"/>
          <p:cNvSpPr>
            <a:spLocks noGrp="1"/>
          </p:cNvSpPr>
          <p:nvPr>
            <p:ph type="title" hasCustomPrompt="1"/>
          </p:nvPr>
        </p:nvSpPr>
        <p:spPr/>
        <p:txBody>
          <a:bodyPr/>
          <a:lstStyle>
            <a:lvl1pPr>
              <a:defRPr/>
            </a:lvl1pPr>
          </a:lstStyle>
          <a:p>
            <a:r>
              <a:rPr lang="de-DE" noProof="0" dirty="0"/>
              <a:t>Headline</a:t>
            </a:r>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47230016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1573550397"/>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144391076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180840917"/>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51472940"/>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l" defTabSz="2970246" rtl="0" eaLnBrk="1" fontAlgn="auto" latinLnBrk="0" hangingPunct="1">
              <a:lnSpc>
                <a:spcPct val="80000"/>
              </a:lnSpc>
              <a:spcBef>
                <a:spcPts val="0"/>
              </a:spcBef>
              <a:spcAft>
                <a:spcPts val="0"/>
              </a:spcAft>
              <a:buClrTx/>
              <a:buSzTx/>
              <a:buFontTx/>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208922967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190641615"/>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2 columns)">
    <p:spTree>
      <p:nvGrpSpPr>
        <p:cNvPr id="1" name=""/>
        <p:cNvGrpSpPr/>
        <p:nvPr/>
      </p:nvGrpSpPr>
      <p:grpSpPr>
        <a:xfrm>
          <a:off x="0" y="0"/>
          <a:ext cx="0" cy="0"/>
          <a:chOff x="0" y="0"/>
          <a:chExt cx="0" cy="0"/>
        </a:xfrm>
      </p:grpSpPr>
      <p:sp>
        <p:nvSpPr>
          <p:cNvPr id="115" name="Shape 115"/>
          <p:cNvSpPr>
            <a:spLocks noGrp="1"/>
          </p:cNvSpPr>
          <p:nvPr>
            <p:ph type="body" sz="half" idx="1"/>
          </p:nvPr>
        </p:nvSpPr>
        <p:spPr>
          <a:xfrm>
            <a:off x="1640826" y="4568115"/>
            <a:ext cx="16733274" cy="1287847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6" name="Shape 116"/>
          <p:cNvSpPr>
            <a:spLocks noGrp="1"/>
          </p:cNvSpPr>
          <p:nvPr>
            <p:ph type="body" sz="half" idx="13"/>
          </p:nvPr>
        </p:nvSpPr>
        <p:spPr>
          <a:xfrm>
            <a:off x="19075828" y="4568115"/>
            <a:ext cx="16733277" cy="12878476"/>
          </a:xfrm>
          <a:prstGeom prst="rect">
            <a:avLst/>
          </a:prstGeom>
        </p:spPr>
        <p:txBody>
          <a:bodyPr/>
          <a:lstStyle/>
          <a:p>
            <a:endParaRPr/>
          </a:p>
        </p:txBody>
      </p:sp>
      <p:sp>
        <p:nvSpPr>
          <p:cNvPr id="117" name="Shape 117"/>
          <p:cNvSpPr>
            <a:spLocks noGrp="1"/>
          </p:cNvSpPr>
          <p:nvPr>
            <p:ph type="title"/>
          </p:nvPr>
        </p:nvSpPr>
        <p:spPr>
          <a:prstGeom prst="rect">
            <a:avLst/>
          </a:prstGeom>
        </p:spPr>
        <p:txBody>
          <a:bodyPr/>
          <a:lstStyle/>
          <a:p>
            <a:r>
              <a:t>Текст заголовка</a:t>
            </a:r>
          </a:p>
        </p:txBody>
      </p:sp>
      <p:sp>
        <p:nvSpPr>
          <p:cNvPr id="119" name="Shape 119"/>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925212635"/>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Slide - Headline, Picture and Text">
    <p:spTree>
      <p:nvGrpSpPr>
        <p:cNvPr id="1" name=""/>
        <p:cNvGrpSpPr/>
        <p:nvPr/>
      </p:nvGrpSpPr>
      <p:grpSpPr>
        <a:xfrm>
          <a:off x="0" y="0"/>
          <a:ext cx="0" cy="0"/>
          <a:chOff x="0" y="0"/>
          <a:chExt cx="0" cy="0"/>
        </a:xfrm>
      </p:grpSpPr>
      <p:sp>
        <p:nvSpPr>
          <p:cNvPr id="126" name="Shape 126"/>
          <p:cNvSpPr>
            <a:spLocks noGrp="1"/>
          </p:cNvSpPr>
          <p:nvPr>
            <p:ph type="body" sz="half" idx="1"/>
          </p:nvPr>
        </p:nvSpPr>
        <p:spPr>
          <a:xfrm>
            <a:off x="19075830" y="4568115"/>
            <a:ext cx="16733274" cy="1287847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7" name="Shape 127"/>
          <p:cNvSpPr>
            <a:spLocks noGrp="1"/>
          </p:cNvSpPr>
          <p:nvPr>
            <p:ph type="pic" sz="half" idx="13"/>
          </p:nvPr>
        </p:nvSpPr>
        <p:spPr>
          <a:xfrm>
            <a:off x="1640826" y="4568115"/>
            <a:ext cx="16733274" cy="12878476"/>
          </a:xfrm>
          <a:prstGeom prst="rect">
            <a:avLst/>
          </a:prstGeom>
        </p:spPr>
        <p:txBody>
          <a:bodyPr lIns="91439" tIns="45719" rIns="91439" bIns="45719">
            <a:noAutofit/>
          </a:bodyPr>
          <a:lstStyle/>
          <a:p>
            <a:endParaRPr/>
          </a:p>
        </p:txBody>
      </p:sp>
      <p:sp>
        <p:nvSpPr>
          <p:cNvPr id="128" name="Shape 128"/>
          <p:cNvSpPr>
            <a:spLocks noGrp="1"/>
          </p:cNvSpPr>
          <p:nvPr>
            <p:ph type="title"/>
          </p:nvPr>
        </p:nvSpPr>
        <p:spPr>
          <a:prstGeom prst="rect">
            <a:avLst/>
          </a:prstGeom>
        </p:spPr>
        <p:txBody>
          <a:bodyPr/>
          <a:lstStyle/>
          <a:p>
            <a:r>
              <a:t>Текст заголовка</a:t>
            </a:r>
          </a:p>
        </p:txBody>
      </p:sp>
      <p:sp>
        <p:nvSpPr>
          <p:cNvPr id="130" name="Shape 130"/>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23991223"/>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 xmlns:ma14="http://schemas.microsoft.com/office/mac/drawingml/2011/main"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prin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4184309304"/>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dirty="0"/>
              <a:t>Headline</a:t>
            </a:r>
          </a:p>
        </p:txBody>
      </p:sp>
      <p:sp>
        <p:nvSpPr>
          <p:cNvPr id="4" name="Fußzeilenplatzhalter 3"/>
          <p:cNvSpPr>
            <a:spLocks noGrp="1"/>
          </p:cNvSpPr>
          <p:nvPr>
            <p:ph type="ftr" sz="quarter" idx="10"/>
          </p:nvPr>
        </p:nvSpPr>
        <p:spPr/>
        <p:txBody>
          <a:bodyPr/>
          <a:lstStyle/>
          <a:p>
            <a:pPr marL="0" marR="0" lvl="0" indent="0" algn="ctr"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de-DE" sz="7797" b="0" i="0" u="none" strike="noStrike" kern="1200" cap="none" spc="0" normalizeH="0" baseline="0" noProof="0" dirty="0">
              <a:ln>
                <a:noFill/>
              </a:ln>
              <a:solidFill>
                <a:srgbClr val="092A5E"/>
              </a:solidFill>
              <a:effectLst/>
              <a:uLnTx/>
              <a:uFillTx/>
              <a:latin typeface="TUIType" pitchFamily="34" charset="0"/>
              <a:ea typeface="+mn-ea"/>
              <a:cs typeface="+mn-cs"/>
            </a:endParaRPr>
          </a:p>
        </p:txBody>
      </p:sp>
      <p:sp>
        <p:nvSpPr>
          <p:cNvPr id="6" name="Rechteck 5"/>
          <p:cNvSpPr/>
          <p:nvPr userDrawn="1"/>
        </p:nvSpPr>
        <p:spPr bwMode="gray">
          <a:xfrm>
            <a:off x="1873142" y="4121300"/>
            <a:ext cx="33693312" cy="13893475"/>
          </a:xfrm>
          <a:prstGeom prst="rect">
            <a:avLst/>
          </a:prstGeom>
          <a:noFill/>
          <a:ln w="19050" cap="flat" cmpd="sng" algn="ctr">
            <a:noFill/>
            <a:prstDash val="solid"/>
            <a:round/>
            <a:headEnd type="none" w="med" len="med"/>
            <a:tailEnd type="none" w="med" len="med"/>
          </a:ln>
          <a:effectLst/>
          <a:extLst/>
        </p:spPr>
        <p:txBody>
          <a:bodyPr vert="horz" wrap="square" lIns="268867" tIns="151968" rIns="268867" bIns="151968" numCol="1" rtlCol="0" anchor="ctr" anchorCtr="0" compatLnSpc="1">
            <a:prstTxWarp prst="textNoShape">
              <a:avLst/>
            </a:prstTxWarp>
          </a:bodyPr>
          <a:lstStyle/>
          <a:p>
            <a:pPr marL="0" marR="0" lvl="0" indent="0" algn="ctr" defTabSz="2969732"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en-GB" sz="5847" b="0" i="0" u="none" strike="noStrike" kern="1200" cap="none" spc="0" normalizeH="0" baseline="0" noProof="0" dirty="0">
              <a:ln>
                <a:noFill/>
              </a:ln>
              <a:solidFill>
                <a:srgbClr val="092A5E"/>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246849690"/>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0"/>
          </p:nvPr>
        </p:nvSpPr>
        <p:spPr/>
        <p:txBody>
          <a:bodyPr/>
          <a:lstStyle/>
          <a:p>
            <a:pPr marL="0" marR="0" lvl="0" indent="0" algn="ctr"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de-DE" sz="7797" b="0" i="0" u="none" strike="noStrike" kern="1200" cap="none" spc="0" normalizeH="0" baseline="0" noProof="0" dirty="0">
              <a:ln>
                <a:noFill/>
              </a:ln>
              <a:solidFill>
                <a:srgbClr val="092A5E"/>
              </a:solidFill>
              <a:effectLst/>
              <a:uLnTx/>
              <a:uFillTx/>
              <a:latin typeface="TUIType" pitchFamily="34" charset="0"/>
              <a:ea typeface="+mn-ea"/>
              <a:cs typeface="+mn-cs"/>
            </a:endParaRPr>
          </a:p>
        </p:txBody>
      </p:sp>
      <p:sp>
        <p:nvSpPr>
          <p:cNvPr id="5"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Tree>
    <p:extLst>
      <p:ext uri="{BB962C8B-B14F-4D97-AF65-F5344CB8AC3E}">
        <p14:creationId xmlns:p14="http://schemas.microsoft.com/office/powerpoint/2010/main" val="2402223507"/>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69732"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69732"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900724333"/>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ontent Slide - Headline, Picture and Text">
    <p:spTree>
      <p:nvGrpSpPr>
        <p:cNvPr id="1" name=""/>
        <p:cNvGrpSpPr/>
        <p:nvPr/>
      </p:nvGrpSpPr>
      <p:grpSpPr>
        <a:xfrm>
          <a:off x="0" y="0"/>
          <a:ext cx="0" cy="0"/>
          <a:chOff x="0" y="0"/>
          <a:chExt cx="0" cy="0"/>
        </a:xfrm>
      </p:grpSpPr>
      <p:sp>
        <p:nvSpPr>
          <p:cNvPr id="5" name="Textplatzhalter 5"/>
          <p:cNvSpPr>
            <a:spLocks noGrp="1"/>
          </p:cNvSpPr>
          <p:nvPr>
            <p:ph type="body" sz="quarter" idx="12" hasCustomPrompt="1"/>
          </p:nvPr>
        </p:nvSpPr>
        <p:spPr bwMode="gray">
          <a:xfrm>
            <a:off x="19070572" y="4563644"/>
            <a:ext cx="16728660" cy="12865850"/>
          </a:xfrm>
          <a:prstGeom prst="rect">
            <a:avLst/>
          </a:prstGeom>
        </p:spPr>
        <p:txBody>
          <a:bodyPr/>
          <a:lstStyle>
            <a:lvl1pPr>
              <a:spcBef>
                <a:spcPts val="1624"/>
              </a:spcBef>
              <a:defRPr/>
            </a:lvl1pPr>
            <a:lvl2pPr>
              <a:spcBef>
                <a:spcPts val="1624"/>
              </a:spcBef>
              <a:defRPr/>
            </a:lvl2pPr>
            <a:lvl3pPr>
              <a:spcBef>
                <a:spcPts val="1624"/>
              </a:spcBef>
              <a:defRPr/>
            </a:lvl3pPr>
            <a:lvl4pPr>
              <a:spcBef>
                <a:spcPts val="1624"/>
              </a:spcBef>
              <a:defRPr/>
            </a:lvl4pPr>
            <a:lvl5pPr>
              <a:spcBef>
                <a:spcPts val="1624"/>
              </a:spcBef>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7" name="Bildplatzhalter 6"/>
          <p:cNvSpPr>
            <a:spLocks noGrp="1"/>
          </p:cNvSpPr>
          <p:nvPr>
            <p:ph type="pic" sz="quarter" idx="13"/>
          </p:nvPr>
        </p:nvSpPr>
        <p:spPr bwMode="gray">
          <a:xfrm>
            <a:off x="1640370" y="4563644"/>
            <a:ext cx="16728663" cy="12865850"/>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3" name="Titel 2"/>
          <p:cNvSpPr>
            <a:spLocks noGrp="1"/>
          </p:cNvSpPr>
          <p:nvPr>
            <p:ph type="title"/>
          </p:nvPr>
        </p:nvSpPr>
        <p:spPr/>
        <p:txBody>
          <a:bodyPr/>
          <a:lstStyle>
            <a:lvl1pPr>
              <a:defRPr/>
            </a:lvl1pPr>
          </a:lstStyle>
          <a:p>
            <a:r>
              <a:rPr lang="ru-RU" noProof="0"/>
              <a:t>Образец заголовка</a:t>
            </a:r>
            <a:endParaRPr lang="de-DE" noProof="0" dirty="0"/>
          </a:p>
        </p:txBody>
      </p:sp>
      <p:sp>
        <p:nvSpPr>
          <p:cNvPr id="4" name="Fußzeilenplatzhalter 3"/>
          <p:cNvSpPr>
            <a:spLocks noGrp="1"/>
          </p:cNvSpPr>
          <p:nvPr>
            <p:ph type="ftr" sz="quarter" idx="14"/>
          </p:nvPr>
        </p:nvSpPr>
        <p:spPr/>
        <p:txBody>
          <a:bodyPr/>
          <a:lstStyle/>
          <a:p>
            <a:pPr marL="0" marR="0" lvl="0" indent="0" algn="ctr"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de-DE" sz="7797" b="0" i="0" u="none" strike="noStrike" kern="1200" cap="none" spc="0" normalizeH="0" baseline="0" noProof="0" dirty="0">
              <a:ln>
                <a:noFill/>
              </a:ln>
              <a:solidFill>
                <a:srgbClr val="092A5E"/>
              </a:solidFill>
              <a:effectLst/>
              <a:uLnTx/>
              <a:uFillTx/>
              <a:latin typeface="TUIType" pitchFamily="34" charset="0"/>
              <a:ea typeface="+mn-ea"/>
              <a:cs typeface="+mn-cs"/>
            </a:endParaRPr>
          </a:p>
        </p:txBody>
      </p:sp>
      <p:sp>
        <p:nvSpPr>
          <p:cNvPr id="8" name="Textplatzhalter 7"/>
          <p:cNvSpPr>
            <a:spLocks noGrp="1"/>
          </p:cNvSpPr>
          <p:nvPr>
            <p:ph type="body" sz="quarter" idx="15"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Tree>
    <p:extLst>
      <p:ext uri="{BB962C8B-B14F-4D97-AF65-F5344CB8AC3E}">
        <p14:creationId xmlns:p14="http://schemas.microsoft.com/office/powerpoint/2010/main" val="1748648772"/>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367" b="1" i="0">
                <a:solidFill>
                  <a:schemeClr val="bg1"/>
                </a:solidFill>
                <a:latin typeface="TUIType"/>
                <a:cs typeface="TUIType"/>
              </a:defRPr>
            </a:lvl1pPr>
          </a:lstStyle>
          <a:p>
            <a:endParaRPr/>
          </a:p>
        </p:txBody>
      </p:sp>
      <p:sp>
        <p:nvSpPr>
          <p:cNvPr id="3" name="Holder 3"/>
          <p:cNvSpPr>
            <a:spLocks noGrp="1"/>
          </p:cNvSpPr>
          <p:nvPr>
            <p:ph sz="half" idx="2"/>
          </p:nvPr>
        </p:nvSpPr>
        <p:spPr>
          <a:xfrm>
            <a:off x="1871986" y="4843748"/>
            <a:ext cx="16286227" cy="85495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9281397" y="4843748"/>
            <a:ext cx="16286227" cy="85495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456" b="0" i="0">
                <a:solidFill>
                  <a:srgbClr val="092A5E"/>
                </a:solidFill>
                <a:latin typeface="TUIType"/>
                <a:cs typeface="TUIType"/>
              </a:defRPr>
            </a:lvl1pPr>
          </a:lstStyle>
          <a:p>
            <a:pPr marL="38983" marR="0" lvl="0" indent="0" algn="ctr" defTabSz="914400" rtl="0" eaLnBrk="0" fontAlgn="base" latinLnBrk="0" hangingPunct="0">
              <a:lnSpc>
                <a:spcPct val="100000"/>
              </a:lnSpc>
              <a:spcBef>
                <a:spcPts val="62"/>
              </a:spcBef>
              <a:spcAft>
                <a:spcPct val="0"/>
              </a:spcAft>
              <a:buClr>
                <a:srgbClr val="A7A7A7"/>
              </a:buClr>
              <a:buSzPct val="70000"/>
              <a:buFont typeface="Wingdings" pitchFamily="2" charset="2"/>
              <a:buNone/>
              <a:tabLst/>
              <a:defRPr/>
            </a:pPr>
            <a:endParaRPr kumimoji="0" lang="en-US" sz="2456" b="0" i="0" u="none" strike="noStrike" kern="1200" cap="none" spc="0" normalizeH="0" baseline="0" noProof="0" dirty="0">
              <a:ln>
                <a:noFill/>
              </a:ln>
              <a:solidFill>
                <a:srgbClr val="092A5E"/>
              </a:solidFill>
              <a:effectLst/>
              <a:uLnTx/>
              <a:uFillTx/>
              <a:latin typeface="TUIType"/>
              <a:ea typeface="+mn-ea"/>
            </a:endParaRPr>
          </a:p>
        </p:txBody>
      </p:sp>
      <p:sp>
        <p:nvSpPr>
          <p:cNvPr id="6" name="Holder 6"/>
          <p:cNvSpPr>
            <a:spLocks noGrp="1"/>
          </p:cNvSpPr>
          <p:nvPr>
            <p:ph type="dt" sz="half" idx="6"/>
          </p:nvPr>
        </p:nvSpPr>
        <p:spPr>
          <a:xfrm>
            <a:off x="23795988" y="20108214"/>
            <a:ext cx="9310497" cy="423144"/>
          </a:xfrm>
          <a:prstGeom prst="rect">
            <a:avLst/>
          </a:prstGeom>
        </p:spPr>
        <p:txBody>
          <a:bodyPr lIns="0" tIns="0" rIns="0" bIns="0"/>
          <a:lstStyle>
            <a:lvl1pPr>
              <a:defRPr sz="2456" b="0" i="0">
                <a:solidFill>
                  <a:srgbClr val="092A5E"/>
                </a:solidFill>
                <a:latin typeface="TUIType"/>
                <a:cs typeface="TUIType"/>
              </a:defRPr>
            </a:lvl1pPr>
          </a:lstStyle>
          <a:p>
            <a:pPr marL="38983" marR="0" lvl="0" indent="0" algn="ctr" defTabSz="914400" rtl="0" eaLnBrk="0" fontAlgn="base" latinLnBrk="0" hangingPunct="0">
              <a:lnSpc>
                <a:spcPct val="95000"/>
              </a:lnSpc>
              <a:spcBef>
                <a:spcPts val="62"/>
              </a:spcBef>
              <a:spcAft>
                <a:spcPct val="0"/>
              </a:spcAft>
              <a:buClr>
                <a:srgbClr val="A7A7A7"/>
              </a:buClr>
              <a:buSzPct val="70000"/>
              <a:buFont typeface="Wingdings" pitchFamily="2" charset="2"/>
              <a:buNone/>
              <a:tabLst/>
              <a:defRPr/>
            </a:pPr>
            <a:endParaRPr kumimoji="0" lang="en-US" sz="2456" b="0" i="0" u="none" strike="noStrike" kern="1200" cap="none" spc="-16" normalizeH="0" baseline="0" noProof="0" dirty="0">
              <a:ln>
                <a:noFill/>
              </a:ln>
              <a:solidFill>
                <a:srgbClr val="092A5E"/>
              </a:solidFill>
              <a:effectLst/>
              <a:uLnTx/>
              <a:uFillTx/>
              <a:latin typeface="TUIType"/>
              <a:ea typeface="+mn-ea"/>
            </a:endParaRPr>
          </a:p>
        </p:txBody>
      </p:sp>
      <p:sp>
        <p:nvSpPr>
          <p:cNvPr id="7" name="Holder 7"/>
          <p:cNvSpPr>
            <a:spLocks noGrp="1"/>
          </p:cNvSpPr>
          <p:nvPr>
            <p:ph type="sldNum" sz="quarter" idx="7"/>
          </p:nvPr>
        </p:nvSpPr>
        <p:spPr>
          <a:xfrm>
            <a:off x="18412484" y="20165794"/>
            <a:ext cx="465833" cy="359009"/>
          </a:xfrm>
          <a:prstGeom prst="rect">
            <a:avLst/>
          </a:prstGeom>
        </p:spPr>
        <p:txBody>
          <a:bodyPr lIns="0" tIns="0" rIns="0" bIns="0"/>
          <a:lstStyle>
            <a:lvl1pPr>
              <a:defRPr sz="2456" b="0" i="0">
                <a:solidFill>
                  <a:srgbClr val="092A5E"/>
                </a:solidFill>
                <a:latin typeface="TUIType"/>
                <a:cs typeface="TUIType"/>
              </a:defRPr>
            </a:lvl1pPr>
          </a:lstStyle>
          <a:p>
            <a:pPr marL="81864" marR="0" lvl="0" indent="0" algn="l" defTabSz="914400" rtl="0" eaLnBrk="0" fontAlgn="base" latinLnBrk="0" hangingPunct="0">
              <a:lnSpc>
                <a:spcPct val="95000"/>
              </a:lnSpc>
              <a:spcBef>
                <a:spcPts val="62"/>
              </a:spcBef>
              <a:spcAft>
                <a:spcPct val="0"/>
              </a:spcAft>
              <a:buClr>
                <a:srgbClr val="A7A7A7"/>
              </a:buClr>
              <a:buSzPct val="70000"/>
              <a:buFont typeface="Wingdings" pitchFamily="2" charset="2"/>
              <a:buNone/>
              <a:tabLst/>
              <a:defRPr/>
            </a:pPr>
            <a:fld id="{81D60167-4931-47E6-BA6A-407CBD079E47}" type="slidenum">
              <a:rPr kumimoji="0" lang="ru-RU" sz="2456" b="0" i="0" u="none" strike="noStrike" kern="1200" cap="none" spc="0" normalizeH="0" baseline="0" noProof="0" smtClean="0">
                <a:ln>
                  <a:noFill/>
                </a:ln>
                <a:solidFill>
                  <a:srgbClr val="092A5E"/>
                </a:solidFill>
                <a:effectLst/>
                <a:uLnTx/>
                <a:uFillTx/>
                <a:ea typeface="+mn-ea"/>
              </a:rPr>
              <a:pPr marL="81864" marR="0" lvl="0" indent="0" algn="l" defTabSz="914400" rtl="0" eaLnBrk="0" fontAlgn="base" latinLnBrk="0" hangingPunct="0">
                <a:lnSpc>
                  <a:spcPct val="95000"/>
                </a:lnSpc>
                <a:spcBef>
                  <a:spcPts val="62"/>
                </a:spcBef>
                <a:spcAft>
                  <a:spcPct val="0"/>
                </a:spcAft>
                <a:buClr>
                  <a:srgbClr val="A7A7A7"/>
                </a:buClr>
                <a:buSzPct val="70000"/>
                <a:buFont typeface="Wingdings" pitchFamily="2" charset="2"/>
                <a:buNone/>
                <a:tabLst/>
                <a:defRPr/>
              </a:pPr>
              <a:t>‹#›</a:t>
            </a:fld>
            <a:endParaRPr kumimoji="0" lang="ru-RU" sz="2456" b="0" i="0" u="none" strike="noStrike" kern="1200" cap="none" spc="0" normalizeH="0" baseline="0" noProof="0" dirty="0">
              <a:ln>
                <a:noFill/>
              </a:ln>
              <a:solidFill>
                <a:srgbClr val="092A5E"/>
              </a:solidFill>
              <a:effectLst/>
              <a:uLnTx/>
              <a:uFillTx/>
              <a:ea typeface="+mn-ea"/>
            </a:endParaRPr>
          </a:p>
        </p:txBody>
      </p:sp>
    </p:spTree>
    <p:extLst>
      <p:ext uri="{BB962C8B-B14F-4D97-AF65-F5344CB8AC3E}">
        <p14:creationId xmlns:p14="http://schemas.microsoft.com/office/powerpoint/2010/main" val="20848594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4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2" y="4563647"/>
            <a:ext cx="34158865" cy="12865849"/>
          </a:xfrm>
          <a:prstGeom prst="rect">
            <a:avLst/>
          </a:prstGeom>
        </p:spPr>
        <p:txBody>
          <a:bodyPr/>
          <a:lstStyle>
            <a:lvl1pPr marL="649944" indent="-649944">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pPr marL="0" marR="0" lvl="0" indent="0" algn="ctr"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en-GB" sz="7797" b="0" i="0" u="none" strike="noStrike" kern="1200" cap="none" spc="0" normalizeH="0" baseline="0" noProof="0" dirty="0">
              <a:ln>
                <a:noFill/>
              </a:ln>
              <a:solidFill>
                <a:srgbClr val="092A5E"/>
              </a:solidFill>
              <a:effectLst/>
              <a:uLnTx/>
              <a:uFillTx/>
              <a:latin typeface="TUIType" pitchFamily="34" charset="0"/>
              <a:ea typeface="+mn-ea"/>
              <a:cs typeface="+mn-cs"/>
            </a:endParaRPr>
          </a:p>
        </p:txBody>
      </p:sp>
      <p:sp>
        <p:nvSpPr>
          <p:cNvPr id="7" name="Textplatzhalter 7"/>
          <p:cNvSpPr>
            <a:spLocks noGrp="1"/>
          </p:cNvSpPr>
          <p:nvPr>
            <p:ph type="body" sz="quarter" idx="14" hasCustomPrompt="1"/>
          </p:nvPr>
        </p:nvSpPr>
        <p:spPr>
          <a:xfrm>
            <a:off x="2297100" y="18855171"/>
            <a:ext cx="27337684" cy="554126"/>
          </a:xfrm>
        </p:spPr>
        <p:txBody>
          <a:bodyPr anchor="b"/>
          <a:lstStyle>
            <a:lvl1pPr marL="0" indent="0">
              <a:lnSpc>
                <a:spcPct val="100000"/>
              </a:lnSpc>
              <a:spcBef>
                <a:spcPts val="0"/>
              </a:spcBef>
              <a:buFont typeface="Arial" pitchFamily="34" charset="0"/>
              <a:buNone/>
              <a:defRPr sz="1950" baseline="0">
                <a:solidFill>
                  <a:schemeClr val="bg1"/>
                </a:solidFill>
              </a:defRPr>
            </a:lvl1pPr>
            <a:lvl2pPr marL="1524274" indent="0">
              <a:buNone/>
              <a:defRPr sz="1950"/>
            </a:lvl2pPr>
            <a:lvl3pPr marL="2797081" indent="0">
              <a:buNone/>
              <a:defRPr sz="1950"/>
            </a:lvl3pPr>
            <a:lvl4pPr marL="4189821" indent="0">
              <a:buNone/>
              <a:defRPr sz="1950"/>
            </a:lvl4pPr>
            <a:lvl5pPr marL="5582558" indent="0">
              <a:buNone/>
              <a:defRPr sz="1950"/>
            </a:lvl5pPr>
          </a:lstStyle>
          <a:p>
            <a:pPr lvl="0"/>
            <a:r>
              <a:rPr lang="en-GB" dirty="0"/>
              <a:t>&lt; Source, Reference, Footnote etc. (Click to activate) &gt;</a:t>
            </a:r>
          </a:p>
        </p:txBody>
      </p:sp>
    </p:spTree>
    <p:extLst>
      <p:ext uri="{BB962C8B-B14F-4D97-AF65-F5344CB8AC3E}">
        <p14:creationId xmlns:p14="http://schemas.microsoft.com/office/powerpoint/2010/main" val="282087642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008599439"/>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marL="0" marR="0" lvl="0" indent="0" algn="ctr"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en-GB" sz="7797" b="0" i="0" u="none" strike="noStrike" kern="1200" cap="none" spc="0" normalizeH="0" baseline="0" noProof="0" dirty="0">
              <a:ln>
                <a:noFill/>
              </a:ln>
              <a:solidFill>
                <a:srgbClr val="092A5E"/>
              </a:solidFill>
              <a:effectLst/>
              <a:uLnTx/>
              <a:uFillTx/>
              <a:latin typeface="TUIType" pitchFamily="34" charset="0"/>
              <a:ea typeface="+mn-ea"/>
              <a:cs typeface="+mn-cs"/>
            </a:endParaRPr>
          </a:p>
        </p:txBody>
      </p:sp>
    </p:spTree>
    <p:extLst>
      <p:ext uri="{BB962C8B-B14F-4D97-AF65-F5344CB8AC3E}">
        <p14:creationId xmlns:p14="http://schemas.microsoft.com/office/powerpoint/2010/main" val="310450556"/>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ltle and Text">
    <p:spTree>
      <p:nvGrpSpPr>
        <p:cNvPr id="1" name=""/>
        <p:cNvGrpSpPr/>
        <p:nvPr/>
      </p:nvGrpSpPr>
      <p:grpSpPr>
        <a:xfrm>
          <a:off x="0" y="0"/>
          <a:ext cx="0" cy="0"/>
          <a:chOff x="0" y="0"/>
          <a:chExt cx="0" cy="0"/>
        </a:xfrm>
      </p:grpSpPr>
      <p:graphicFrame>
        <p:nvGraphicFramePr>
          <p:cNvPr id="2" name="Объект 1" hidden="1"/>
          <p:cNvGraphicFramePr>
            <a:graphicFrameLocks noChangeAspect="1"/>
          </p:cNvGraphicFramePr>
          <p:nvPr userDrawn="1">
            <p:custDataLst>
              <p:tags r:id="rId2"/>
            </p:custDataLst>
            <p:extLst/>
          </p:nvPr>
        </p:nvGraphicFramePr>
        <p:xfrm>
          <a:off x="5162" y="5160"/>
          <a:ext cx="5157" cy="5155"/>
        </p:xfrm>
        <a:graphic>
          <a:graphicData uri="http://schemas.openxmlformats.org/presentationml/2006/ole">
            <mc:AlternateContent xmlns:mc="http://schemas.openxmlformats.org/markup-compatibility/2006">
              <mc:Choice xmlns:v="urn:schemas-microsoft-com:vml" Requires="v">
                <p:oleObj spid="_x0000_s933010" name="think-cell Slide" r:id="rId4" imgW="360" imgH="360" progId="">
                  <p:embed/>
                </p:oleObj>
              </mc:Choice>
              <mc:Fallback>
                <p:oleObj name="think-cell Slide" r:id="rId4" imgW="360" imgH="360" progId="">
                  <p:embed/>
                  <p:pic>
                    <p:nvPicPr>
                      <p:cNvPr id="0" name="Picture 10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 y="5160"/>
                        <a:ext cx="5157" cy="5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platzhalter 5"/>
          <p:cNvSpPr>
            <a:spLocks noGrp="1"/>
          </p:cNvSpPr>
          <p:nvPr>
            <p:ph type="body" sz="quarter" idx="11" hasCustomPrompt="1"/>
          </p:nvPr>
        </p:nvSpPr>
        <p:spPr bwMode="gray">
          <a:xfrm>
            <a:off x="1917485" y="4200901"/>
            <a:ext cx="33604639" cy="14070406"/>
          </a:xfrm>
          <a:prstGeom prst="rect">
            <a:avLst/>
          </a:prstGeom>
        </p:spPr>
        <p:txBody>
          <a:bodyPr/>
          <a:lstStyle>
            <a:lvl1pPr marL="819020" indent="-819020">
              <a:defRPr/>
            </a:lvl1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p:txBody>
      </p:sp>
      <p:sp>
        <p:nvSpPr>
          <p:cNvPr id="3" name="Titel 2"/>
          <p:cNvSpPr>
            <a:spLocks noGrp="1"/>
          </p:cNvSpPr>
          <p:nvPr>
            <p:ph type="title" hasCustomPrompt="1"/>
          </p:nvPr>
        </p:nvSpPr>
        <p:spPr/>
        <p:txBody>
          <a:bodyPr/>
          <a:lstStyle>
            <a:lvl1pPr>
              <a:defRPr/>
            </a:lvl1pPr>
          </a:lstStyle>
          <a:p>
            <a:r>
              <a:rPr lang="de-DE" noProof="0"/>
              <a:t>Headline</a:t>
            </a:r>
          </a:p>
        </p:txBody>
      </p:sp>
      <p:sp>
        <p:nvSpPr>
          <p:cNvPr id="5" name="Rectangle 176"/>
          <p:cNvSpPr>
            <a:spLocks noGrp="1" noChangeArrowheads="1"/>
          </p:cNvSpPr>
          <p:nvPr>
            <p:ph type="ftr" sz="quarter" idx="3"/>
          </p:nvPr>
        </p:nvSpPr>
        <p:spPr bwMode="gray">
          <a:xfrm>
            <a:off x="2798831" y="19976434"/>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456">
                <a:solidFill>
                  <a:schemeClr val="accent1"/>
                </a:solidFill>
              </a:defRPr>
            </a:lvl1pPr>
          </a:lstStyle>
          <a:p>
            <a:pPr marL="0" marR="0" lvl="0" indent="0" algn="l" defTabSz="2970246" rtl="0" eaLnBrk="0" fontAlgn="base" latinLnBrk="0" hangingPunct="0">
              <a:lnSpc>
                <a:spcPct val="95000"/>
              </a:lnSpc>
              <a:spcBef>
                <a:spcPct val="0"/>
              </a:spcBef>
              <a:spcAft>
                <a:spcPct val="0"/>
              </a:spcAft>
              <a:buClrTx/>
              <a:buSzTx/>
              <a:buFontTx/>
              <a:buNone/>
              <a:tabLst/>
              <a:defRPr/>
            </a:pPr>
            <a:endParaRPr kumimoji="0" lang="de-DE" sz="2456" b="0" i="0" u="none" strike="noStrike" kern="1200" cap="none" spc="0" normalizeH="0" baseline="0" noProof="0">
              <a:ln>
                <a:noFill/>
              </a:ln>
              <a:solidFill>
                <a:srgbClr val="092A5E"/>
              </a:solidFill>
              <a:effectLst/>
              <a:uLnTx/>
              <a:uFillTx/>
              <a:latin typeface="TUIType" pitchFamily="34" charset="0"/>
              <a:ea typeface="+mn-ea"/>
              <a:cs typeface="+mn-cs"/>
            </a:endParaRPr>
          </a:p>
        </p:txBody>
      </p:sp>
    </p:spTree>
    <p:extLst>
      <p:ext uri="{BB962C8B-B14F-4D97-AF65-F5344CB8AC3E}">
        <p14:creationId xmlns:p14="http://schemas.microsoft.com/office/powerpoint/2010/main" val="111061166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2"/>
          <p:cNvSpPr>
            <a:spLocks noGrp="1" noChangeArrowheads="1"/>
          </p:cNvSpPr>
          <p:nvPr>
            <p:ph type="ftr" sz="quarter" idx="10"/>
          </p:nvPr>
        </p:nvSpPr>
        <p:spPr>
          <a:ln/>
        </p:spPr>
        <p:txBody>
          <a:bodyPr/>
          <a:lstStyle>
            <a:lvl1pPr>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ru-RU" sz="2599" b="0" i="0" u="none" strike="noStrike" kern="1200" cap="none" spc="0" normalizeH="0" baseline="0" noProof="0">
              <a:ln>
                <a:noFill/>
              </a:ln>
              <a:solidFill>
                <a:srgbClr val="FFFFFF"/>
              </a:solidFill>
              <a:effectLst/>
              <a:uLnTx/>
              <a:uFillTx/>
              <a:ea typeface="+mn-ea"/>
              <a:cs typeface="+mn-cs"/>
            </a:endParaRPr>
          </a:p>
        </p:txBody>
      </p:sp>
      <p:sp>
        <p:nvSpPr>
          <p:cNvPr id="5" name="Rectangle 3"/>
          <p:cNvSpPr>
            <a:spLocks noGrp="1" noChangeArrowheads="1"/>
          </p:cNvSpPr>
          <p:nvPr>
            <p:ph type="sldNum" sz="quarter" idx="11"/>
          </p:nvPr>
        </p:nvSpPr>
        <p:spPr>
          <a:ln/>
        </p:spPr>
        <p:txBody>
          <a:bodyPr/>
          <a:lstStyle>
            <a:lvl1pPr>
              <a:defRPr/>
            </a:lvl1pPr>
          </a:lstStyle>
          <a:p>
            <a:pPr marL="0" marR="0" lvl="0" indent="0" algn="ctr" defTabSz="914400" rtl="0" eaLnBrk="0" fontAlgn="base" latinLnBrk="0" hangingPunct="0">
              <a:lnSpc>
                <a:spcPct val="95000"/>
              </a:lnSpc>
              <a:spcBef>
                <a:spcPct val="0"/>
              </a:spcBef>
              <a:spcAft>
                <a:spcPct val="0"/>
              </a:spcAft>
              <a:buClr>
                <a:srgbClr val="737373"/>
              </a:buClr>
              <a:buSzPct val="70000"/>
              <a:buFont typeface="Wingdings" pitchFamily="2" charset="2"/>
              <a:buNone/>
              <a:tabLst/>
              <a:defRPr/>
            </a:pPr>
            <a:fld id="{3171BC4B-700C-4AC6-8E03-24E8068CE614}" type="slidenum">
              <a:rPr kumimoji="0" lang="ru-RU" sz="7797" b="0" i="0" u="none" strike="noStrike" kern="1200" cap="none" spc="0" normalizeH="0" baseline="0" noProof="0">
                <a:ln>
                  <a:noFill/>
                </a:ln>
                <a:solidFill>
                  <a:srgbClr val="092A5E"/>
                </a:solidFill>
                <a:effectLst/>
                <a:uLnTx/>
                <a:uFillTx/>
                <a:ea typeface="+mn-ea"/>
                <a:cs typeface="+mn-cs"/>
              </a:rPr>
              <a:pPr marL="0" marR="0" lvl="0" indent="0" algn="ctr" defTabSz="914400" rtl="0" eaLnBrk="0" fontAlgn="base" latinLnBrk="0" hangingPunct="0">
                <a:lnSpc>
                  <a:spcPct val="95000"/>
                </a:lnSpc>
                <a:spcBef>
                  <a:spcPct val="0"/>
                </a:spcBef>
                <a:spcAft>
                  <a:spcPct val="0"/>
                </a:spcAft>
                <a:buClr>
                  <a:srgbClr val="737373"/>
                </a:buClr>
                <a:buSzPct val="70000"/>
                <a:buFont typeface="Wingdings" pitchFamily="2" charset="2"/>
                <a:buNone/>
                <a:tabLst/>
                <a:defRPr/>
              </a:pPr>
              <a:t>‹#›</a:t>
            </a:fld>
            <a:endParaRPr kumimoji="0" lang="ru-RU" sz="7797" b="0" i="0" u="none" strike="noStrike" kern="1200" cap="none" spc="0" normalizeH="0" baseline="0" noProof="0">
              <a:ln>
                <a:noFill/>
              </a:ln>
              <a:solidFill>
                <a:srgbClr val="092A5E"/>
              </a:solidFill>
              <a:effectLst/>
              <a:uLnTx/>
              <a:uFillTx/>
              <a:ea typeface="+mn-ea"/>
              <a:cs typeface="+mn-cs"/>
            </a:endParaRPr>
          </a:p>
        </p:txBody>
      </p:sp>
    </p:spTree>
    <p:extLst>
      <p:ext uri="{BB962C8B-B14F-4D97-AF65-F5344CB8AC3E}">
        <p14:creationId xmlns:p14="http://schemas.microsoft.com/office/powerpoint/2010/main" val="16130115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1859938834"/>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defTabSz="2970246" latinLnBrk="0">
              <a:lnSpc>
                <a:spcPct val="80000"/>
              </a:lnSpc>
              <a:buClrTx/>
              <a:buSzTx/>
              <a:buNone/>
              <a:tabLst/>
            </a:pPr>
            <a:endParaRPr kumimoji="0" lang="de-DE" sz="4548" b="1" i="0" u="none" strike="noStrike" kern="0" cap="none" spc="0" normalizeH="0" baseline="0" dirty="0">
              <a:ln>
                <a:noFill/>
              </a:ln>
              <a:solidFill>
                <a:srgbClr val="092A5E"/>
              </a:solidFill>
              <a:effectLst/>
              <a:uLnTx/>
              <a:uFillTx/>
              <a:latin typeface="TUIType"/>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3686679987"/>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2384134376"/>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1198429397"/>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827854"/>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670205800"/>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3184569636"/>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767635060"/>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230963092"/>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 xmlns:ma14="http://schemas.microsoft.com/office/mac/drawingml/2011/main"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dirty="0"/>
          </a:p>
        </p:txBody>
      </p:sp>
    </p:spTree>
    <p:extLst>
      <p:ext uri="{BB962C8B-B14F-4D97-AF65-F5344CB8AC3E}">
        <p14:creationId xmlns:p14="http://schemas.microsoft.com/office/powerpoint/2010/main" val="2301893499"/>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a:t>Headline</a:t>
            </a:r>
          </a:p>
        </p:txBody>
      </p:sp>
      <p:sp>
        <p:nvSpPr>
          <p:cNvPr id="4" name="Fußzeilenplatzhalter 3"/>
          <p:cNvSpPr>
            <a:spLocks noGrp="1"/>
          </p:cNvSpPr>
          <p:nvPr>
            <p:ph type="ftr" sz="quarter" idx="10"/>
          </p:nvPr>
        </p:nvSpPr>
        <p:spPr/>
        <p:txBody>
          <a:bodyPr/>
          <a:lstStyle/>
          <a:p>
            <a:endParaRPr lang="de-DE" noProof="0"/>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indent="0" algn="ctr" defTabSz="2970246" rtl="0" eaLnBrk="0" fontAlgn="base" latinLnBrk="0" hangingPunct="0">
              <a:lnSpc>
                <a:spcPct val="95000"/>
              </a:lnSpc>
              <a:spcBef>
                <a:spcPct val="0"/>
              </a:spcBef>
              <a:spcAft>
                <a:spcPct val="0"/>
              </a:spcAft>
              <a:buClr>
                <a:schemeClr val="tx2"/>
              </a:buClr>
              <a:buSzPct val="70000"/>
              <a:buFont typeface="Wingdings" pitchFamily="2" charset="2"/>
              <a:buNone/>
              <a:tabLst/>
            </a:pPr>
            <a:endParaRPr kumimoji="0" lang="en-GB" sz="5847" b="0" i="0" u="none" strike="noStrike" cap="none" normalizeH="0" baseline="0">
              <a:ln>
                <a:noFill/>
              </a:ln>
              <a:solidFill>
                <a:schemeClr val="accent1"/>
              </a:solidFill>
              <a:effectLst/>
              <a:latin typeface="Calibri" panose="020F0502020204030204" pitchFamily="34" charset="0"/>
            </a:endParaRPr>
          </a:p>
        </p:txBody>
      </p:sp>
    </p:spTree>
    <p:extLst>
      <p:ext uri="{BB962C8B-B14F-4D97-AF65-F5344CB8AC3E}">
        <p14:creationId xmlns:p14="http://schemas.microsoft.com/office/powerpoint/2010/main" val="3603474640"/>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a:p>
        </p:txBody>
      </p:sp>
      <p:sp>
        <p:nvSpPr>
          <p:cNvPr id="4" name="Fußzeilenplatzhalter 3"/>
          <p:cNvSpPr>
            <a:spLocks noGrp="1"/>
          </p:cNvSpPr>
          <p:nvPr>
            <p:ph type="ftr" sz="quarter" idx="10"/>
          </p:nvPr>
        </p:nvSpPr>
        <p:spPr/>
        <p:txBody>
          <a:bodyPr/>
          <a:lstStyle/>
          <a:p>
            <a:endParaRPr lang="de-DE" noProof="0"/>
          </a:p>
        </p:txBody>
      </p:sp>
      <p:sp>
        <p:nvSpPr>
          <p:cNvPr id="5"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a:t>&lt; Source, Reference, Footnote etc. (Click to activate) &gt;</a:t>
            </a:r>
          </a:p>
        </p:txBody>
      </p:sp>
    </p:spTree>
    <p:extLst>
      <p:ext uri="{BB962C8B-B14F-4D97-AF65-F5344CB8AC3E}">
        <p14:creationId xmlns:p14="http://schemas.microsoft.com/office/powerpoint/2010/main" val="903120598"/>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2087683462"/>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l" defTabSz="2970246" rtl="0" eaLnBrk="1" fontAlgn="auto" latinLnBrk="0" hangingPunct="1">
              <a:lnSpc>
                <a:spcPct val="80000"/>
              </a:lnSpc>
              <a:spcBef>
                <a:spcPts val="0"/>
              </a:spcBef>
              <a:spcAft>
                <a:spcPts val="0"/>
              </a:spcAft>
              <a:buClrTx/>
              <a:buSzTx/>
              <a:buFontTx/>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3705426013"/>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020851901"/>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598615369"/>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266390"/>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89488323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968271"/>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167825263"/>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023637975"/>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dirty="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4193824237"/>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3" y="4563644"/>
            <a:ext cx="34158863" cy="12865850"/>
          </a:xfrm>
          <a:prstGeom prst="rect">
            <a:avLst/>
          </a:prstGeom>
        </p:spPr>
        <p:txBody>
          <a:bodyPr/>
          <a:lstStyle>
            <a:lvl1pPr marL="866172" indent="-86617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endParaRPr lang="de-DE" noProof="0" dirty="0"/>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376" indent="0">
              <a:buNone/>
              <a:defRPr sz="2599"/>
            </a:lvl2pPr>
            <a:lvl3pPr marL="3727629" indent="0">
              <a:buNone/>
              <a:defRPr sz="2599"/>
            </a:lvl3pPr>
            <a:lvl4pPr marL="5583714" indent="0">
              <a:buNone/>
              <a:defRPr sz="2599"/>
            </a:lvl4pPr>
            <a:lvl5pPr marL="7439793" indent="0">
              <a:buNone/>
              <a:defRPr sz="2599"/>
            </a:lvl5pPr>
          </a:lstStyle>
          <a:p>
            <a:pPr lvl="0"/>
            <a:r>
              <a:rPr lang="en-GB" dirty="0"/>
              <a:t>&lt; Source, Reference, Footnote etc. (Click to activate) &gt;</a:t>
            </a:r>
          </a:p>
        </p:txBody>
      </p:sp>
      <p:sp>
        <p:nvSpPr>
          <p:cNvPr id="8"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5090604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3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0" y="4563644"/>
            <a:ext cx="34158863" cy="12865850"/>
          </a:xfrm>
          <a:prstGeom prst="rect">
            <a:avLst/>
          </a:prstGeom>
        </p:spPr>
        <p:txBody>
          <a:bodyPr/>
          <a:lstStyle>
            <a:lvl1pPr marL="866322" indent="-86632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endParaRPr lang="de-DE" noProof="0" dirty="0"/>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8"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23308283"/>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Content Slide - Headline Only">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endParaRPr lang="de-DE" noProof="0" dirty="0"/>
          </a:p>
        </p:txBody>
      </p:sp>
      <p:sp>
        <p:nvSpPr>
          <p:cNvPr id="8"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5" name="Inhaltsplatzhalter 4"/>
          <p:cNvSpPr>
            <a:spLocks noGrp="1"/>
          </p:cNvSpPr>
          <p:nvPr>
            <p:ph sz="quarter" idx="15"/>
          </p:nvPr>
        </p:nvSpPr>
        <p:spPr>
          <a:xfrm>
            <a:off x="1635215" y="4563644"/>
            <a:ext cx="34164014" cy="1285778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de-DE" dirty="0"/>
          </a:p>
        </p:txBody>
      </p:sp>
      <p:sp>
        <p:nvSpPr>
          <p:cNvPr id="6"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423400696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Divider (Picture)">
    <p:spTree>
      <p:nvGrpSpPr>
        <p:cNvPr id="1" name=""/>
        <p:cNvGrpSpPr/>
        <p:nvPr/>
      </p:nvGrpSpPr>
      <p:grpSpPr>
        <a:xfrm>
          <a:off x="0" y="0"/>
          <a:ext cx="0" cy="0"/>
          <a:chOff x="0" y="0"/>
          <a:chExt cx="0" cy="0"/>
        </a:xfrm>
      </p:grpSpPr>
      <p:sp>
        <p:nvSpPr>
          <p:cNvPr id="9" name="Rechteck 8"/>
          <p:cNvSpPr/>
          <p:nvPr userDrawn="1"/>
        </p:nvSpPr>
        <p:spPr bwMode="auto">
          <a:xfrm>
            <a:off x="818535" y="18721152"/>
            <a:ext cx="35802536" cy="1520367"/>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7" tIns="0" rIns="116937" bIns="0" rtlCol="0" anchor="ctr"/>
          <a:lstStyle/>
          <a:p>
            <a:pPr algn="ctr" eaLnBrk="0" fontAlgn="base" hangingPunct="0">
              <a:lnSpc>
                <a:spcPct val="80000"/>
              </a:lnSpc>
              <a:spcBef>
                <a:spcPct val="0"/>
              </a:spcBef>
              <a:spcAft>
                <a:spcPct val="0"/>
              </a:spcAft>
              <a:buFont typeface="Wingdings" pitchFamily="2" charset="2"/>
              <a:buNone/>
            </a:pPr>
            <a:endParaRPr lang="de-DE" sz="4548" b="1" kern="0" dirty="0">
              <a:solidFill>
                <a:srgbClr val="092A5E"/>
              </a:solidFill>
              <a:latin typeface="TUIType"/>
            </a:endParaRPr>
          </a:p>
        </p:txBody>
      </p:sp>
      <p:sp>
        <p:nvSpPr>
          <p:cNvPr id="4" name="Fußzeilenplatzhalter 3"/>
          <p:cNvSpPr>
            <a:spLocks noGrp="1"/>
          </p:cNvSpPr>
          <p:nvPr>
            <p:ph type="ftr" sz="quarter" idx="12"/>
          </p:nvPr>
        </p:nvSpPr>
        <p:spPr/>
        <p:txBody>
          <a:bodyPr/>
          <a:lstStyle>
            <a:lvl1pPr>
              <a:defRPr>
                <a:solidFill>
                  <a:schemeClr val="bg1"/>
                </a:solidFill>
              </a:defRPr>
            </a:lvl1pPr>
          </a:lstStyle>
          <a:p>
            <a:endParaRPr lang="de-DE" dirty="0">
              <a:solidFill>
                <a:srgbClr val="FFFFFF"/>
              </a:solidFill>
            </a:endParaRPr>
          </a:p>
        </p:txBody>
      </p:sp>
      <p:sp>
        <p:nvSpPr>
          <p:cNvPr id="5" name="Titel 2"/>
          <p:cNvSpPr>
            <a:spLocks noGrp="1"/>
          </p:cNvSpPr>
          <p:nvPr>
            <p:ph type="title" hasCustomPrompt="1"/>
          </p:nvPr>
        </p:nvSpPr>
        <p:spPr>
          <a:xfrm>
            <a:off x="1640365" y="3321048"/>
            <a:ext cx="34158863" cy="1990121"/>
          </a:xfrm>
        </p:spPr>
        <p:txBody>
          <a:bodyPr anchor="t" anchorCtr="0"/>
          <a:lstStyle>
            <a:lvl1pPr>
              <a:defRPr sz="12993" b="1">
                <a:solidFill>
                  <a:schemeClr val="tx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2" y="5168675"/>
            <a:ext cx="34158863" cy="4104534"/>
          </a:xfrm>
        </p:spPr>
        <p:txBody>
          <a:bodyPr/>
          <a:lstStyle>
            <a:lvl1pPr marL="0" indent="0">
              <a:buNone/>
              <a:defRPr sz="9096">
                <a:solidFill>
                  <a:schemeClr val="tx1"/>
                </a:solidFill>
              </a:defRPr>
            </a:lvl1pPr>
          </a:lstStyle>
          <a:p>
            <a:pPr lvl="0"/>
            <a:r>
              <a:rPr lang="en-GB" noProof="0" dirty="0"/>
              <a:t>Subtitle</a:t>
            </a:r>
          </a:p>
        </p:txBody>
      </p:sp>
      <p:sp>
        <p:nvSpPr>
          <p:cNvPr id="8" name="Textfeld 7"/>
          <p:cNvSpPr txBox="1"/>
          <p:nvPr userDrawn="1"/>
        </p:nvSpPr>
        <p:spPr>
          <a:xfrm>
            <a:off x="1640368" y="19507149"/>
            <a:ext cx="881348" cy="442200"/>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eaLnBrk="0" fontAlgn="base" hangingPunct="0">
              <a:lnSpc>
                <a:spcPct val="95000"/>
              </a:lnSpc>
              <a:spcBef>
                <a:spcPct val="0"/>
              </a:spcBef>
              <a:spcAft>
                <a:spcPct val="0"/>
              </a:spcAft>
            </a:pPr>
            <a:fld id="{BF68F70B-AC95-45BE-AEB8-15EAB33A653A}" type="slidenum">
              <a:rPr lang="de-DE" sz="2598" smtClean="0">
                <a:solidFill>
                  <a:srgbClr val="FFFFFF"/>
                </a:solidFill>
                <a:latin typeface="TUIType" pitchFamily="34" charset="0"/>
              </a:rPr>
              <a:pPr eaLnBrk="0" fontAlgn="base" hangingPunct="0">
                <a:lnSpc>
                  <a:spcPct val="95000"/>
                </a:lnSpc>
                <a:spcBef>
                  <a:spcPct val="0"/>
                </a:spcBef>
                <a:spcAft>
                  <a:spcPct val="0"/>
                </a:spcAft>
              </a:pPr>
              <a:t>‹#›</a:t>
            </a:fld>
            <a:endParaRPr lang="en-US" sz="2598" dirty="0">
              <a:solidFill>
                <a:srgbClr val="FFFFFF"/>
              </a:solidFill>
              <a:latin typeface="TUIType" pitchFamily="34" charset="0"/>
            </a:endParaRP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6" y="19041137"/>
            <a:ext cx="1100151" cy="880405"/>
          </a:xfrm>
          <a:prstGeom prst="rect">
            <a:avLst/>
          </a:prstGeom>
        </p:spPr>
      </p:pic>
    </p:spTree>
    <p:extLst>
      <p:ext uri="{BB962C8B-B14F-4D97-AF65-F5344CB8AC3E}">
        <p14:creationId xmlns:p14="http://schemas.microsoft.com/office/powerpoint/2010/main" val="927074606"/>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1011266868"/>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defTabSz="2970246" latinLnBrk="0">
              <a:lnSpc>
                <a:spcPct val="80000"/>
              </a:lnSpc>
              <a:buClrTx/>
              <a:buSzTx/>
              <a:buNone/>
              <a:tabLst/>
            </a:pPr>
            <a:endParaRPr kumimoji="0" lang="de-DE" sz="4548" b="1" i="0" u="none" strike="noStrike" kern="0" cap="none" spc="0" normalizeH="0" baseline="0" dirty="0">
              <a:ln>
                <a:noFill/>
              </a:ln>
              <a:solidFill>
                <a:srgbClr val="092A5E"/>
              </a:solidFill>
              <a:effectLst/>
              <a:uLnTx/>
              <a:uFillTx/>
              <a:latin typeface="TUIType"/>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1641238610"/>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103715577"/>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26442245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2711350298"/>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357742"/>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3385767097"/>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616850222"/>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744884002"/>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dirty="0"/>
          </a:p>
        </p:txBody>
      </p:sp>
    </p:spTree>
    <p:extLst>
      <p:ext uri="{BB962C8B-B14F-4D97-AF65-F5344CB8AC3E}">
        <p14:creationId xmlns:p14="http://schemas.microsoft.com/office/powerpoint/2010/main" val="3435552563"/>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a:t>Headline</a:t>
            </a:r>
          </a:p>
        </p:txBody>
      </p:sp>
      <p:sp>
        <p:nvSpPr>
          <p:cNvPr id="4" name="Fußzeilenplatzhalter 3"/>
          <p:cNvSpPr>
            <a:spLocks noGrp="1"/>
          </p:cNvSpPr>
          <p:nvPr>
            <p:ph type="ftr" sz="quarter" idx="10"/>
          </p:nvPr>
        </p:nvSpPr>
        <p:spPr/>
        <p:txBody>
          <a:bodyPr/>
          <a:lstStyle/>
          <a:p>
            <a:endParaRPr lang="de-DE" noProof="0"/>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indent="0" algn="ctr" defTabSz="2970246" rtl="0" eaLnBrk="0" fontAlgn="base" latinLnBrk="0" hangingPunct="0">
              <a:lnSpc>
                <a:spcPct val="95000"/>
              </a:lnSpc>
              <a:spcBef>
                <a:spcPct val="0"/>
              </a:spcBef>
              <a:spcAft>
                <a:spcPct val="0"/>
              </a:spcAft>
              <a:buClr>
                <a:schemeClr val="tx2"/>
              </a:buClr>
              <a:buSzPct val="70000"/>
              <a:buFont typeface="Wingdings" pitchFamily="2" charset="2"/>
              <a:buNone/>
              <a:tabLst/>
            </a:pPr>
            <a:endParaRPr kumimoji="0" lang="en-GB" sz="5847" b="0" i="0" u="none" strike="noStrike" cap="none" normalizeH="0" baseline="0">
              <a:ln>
                <a:noFill/>
              </a:ln>
              <a:solidFill>
                <a:schemeClr val="accent1"/>
              </a:solidFill>
              <a:effectLst/>
              <a:latin typeface="Calibri" panose="020F0502020204030204" pitchFamily="34" charset="0"/>
            </a:endParaRPr>
          </a:p>
        </p:txBody>
      </p:sp>
    </p:spTree>
    <p:extLst>
      <p:ext uri="{BB962C8B-B14F-4D97-AF65-F5344CB8AC3E}">
        <p14:creationId xmlns:p14="http://schemas.microsoft.com/office/powerpoint/2010/main" val="3229769681"/>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a:p>
        </p:txBody>
      </p:sp>
      <p:sp>
        <p:nvSpPr>
          <p:cNvPr id="4" name="Fußzeilenplatzhalter 3"/>
          <p:cNvSpPr>
            <a:spLocks noGrp="1"/>
          </p:cNvSpPr>
          <p:nvPr>
            <p:ph type="ftr" sz="quarter" idx="10"/>
          </p:nvPr>
        </p:nvSpPr>
        <p:spPr/>
        <p:txBody>
          <a:bodyPr/>
          <a:lstStyle/>
          <a:p>
            <a:endParaRPr lang="de-DE" noProof="0"/>
          </a:p>
        </p:txBody>
      </p:sp>
      <p:sp>
        <p:nvSpPr>
          <p:cNvPr id="5"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a:t>&lt; Source, Reference, Footnote etc. (Click to activate) &gt;</a:t>
            </a:r>
          </a:p>
        </p:txBody>
      </p:sp>
    </p:spTree>
    <p:extLst>
      <p:ext uri="{BB962C8B-B14F-4D97-AF65-F5344CB8AC3E}">
        <p14:creationId xmlns:p14="http://schemas.microsoft.com/office/powerpoint/2010/main" val="2860724298"/>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1788312"/>
            <a:ext cx="35803784" cy="8453203"/>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3211900"/>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5059525"/>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2432491778"/>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6" y="813944"/>
            <a:ext cx="35803784" cy="19427573"/>
          </a:xfrm>
          <a:prstGeom prst="rect">
            <a:avLst/>
          </a:prstGeom>
          <a:solidFill>
            <a:schemeClr val="accent3"/>
          </a:solidFill>
          <a:ln w="19050" algn="ctr">
            <a:noFill/>
            <a:miter lim="800000"/>
            <a:headEnd/>
            <a:tailEnd/>
          </a:ln>
        </p:spPr>
        <p:txBody>
          <a:bodyPr wrap="square" lIns="116938" tIns="0" rIns="116938" bIns="0" rtlCol="0" anchor="ctr"/>
          <a:lstStyle/>
          <a:p>
            <a:pPr marL="0" marR="0" lvl="0" indent="0" algn="ctr" defTabSz="914400"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sp>
        <p:nvSpPr>
          <p:cNvPr id="4" name="Fußzeilenplatzhalter 3"/>
          <p:cNvSpPr>
            <a:spLocks noGrp="1"/>
          </p:cNvSpPr>
          <p:nvPr>
            <p:ph type="ftr" sz="quarter" idx="12"/>
          </p:nvPr>
        </p:nvSpPr>
        <p:spPr/>
        <p:txBody>
          <a:bodyPr/>
          <a:lstStyle>
            <a:lvl1pPr>
              <a:defRPr>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5" name="Titel 2"/>
          <p:cNvSpPr>
            <a:spLocks noGrp="1"/>
          </p:cNvSpPr>
          <p:nvPr>
            <p:ph type="title" hasCustomPrompt="1"/>
          </p:nvPr>
        </p:nvSpPr>
        <p:spPr>
          <a:xfrm>
            <a:off x="1640367" y="3321048"/>
            <a:ext cx="34158863" cy="1990121"/>
          </a:xfrm>
        </p:spPr>
        <p:txBody>
          <a:bodyPr anchor="t" anchorCtr="0"/>
          <a:lstStyle>
            <a:lvl1pPr>
              <a:defRPr sz="12993"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0" y="5168673"/>
            <a:ext cx="34158863" cy="4104534"/>
          </a:xfrm>
        </p:spPr>
        <p:txBody>
          <a:bodyPr/>
          <a:lstStyle>
            <a:lvl1pPr marL="0" indent="0">
              <a:buNone/>
              <a:defRPr sz="9095">
                <a:solidFill>
                  <a:schemeClr val="bg1"/>
                </a:solidFill>
              </a:defRPr>
            </a:lvl1pPr>
          </a:lstStyle>
          <a:p>
            <a:pPr lvl="0"/>
            <a:r>
              <a:rPr lang="en-GB" noProof="0" dirty="0"/>
              <a:t>Subtitle</a:t>
            </a:r>
          </a:p>
        </p:txBody>
      </p:sp>
      <p:sp>
        <p:nvSpPr>
          <p:cNvPr id="8" name="Textfeld 7"/>
          <p:cNvSpPr txBox="1"/>
          <p:nvPr userDrawn="1"/>
        </p:nvSpPr>
        <p:spPr>
          <a:xfrm>
            <a:off x="1640368" y="19507151"/>
            <a:ext cx="881349" cy="442199"/>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marL="0" marR="0" lvl="0" indent="0" algn="l" defTabSz="914400" rtl="0" eaLnBrk="0" fontAlgn="base" latinLnBrk="0" hangingPunct="0">
              <a:lnSpc>
                <a:spcPct val="95000"/>
              </a:lnSpc>
              <a:spcBef>
                <a:spcPct val="0"/>
              </a:spcBef>
              <a:spcAft>
                <a:spcPct val="0"/>
              </a:spcAft>
              <a:buClrTx/>
              <a:buSzTx/>
              <a:buFontTx/>
              <a:buNone/>
              <a:tabLst/>
              <a:defRPr/>
            </a:pPr>
            <a:fld id="{BF68F70B-AC95-45BE-AEB8-15EAB33A653A}" type="slidenum">
              <a:rPr kumimoji="0" lang="de-DE" sz="2599" b="0" i="0" u="none" strike="noStrike" kern="1200" cap="none" spc="0" normalizeH="0" baseline="0" noProof="0" smtClean="0">
                <a:ln>
                  <a:noFill/>
                </a:ln>
                <a:solidFill>
                  <a:srgbClr val="FFFFFF"/>
                </a:solidFill>
                <a:effectLst/>
                <a:uLnTx/>
                <a:uFillTx/>
                <a:latin typeface="TUIType" pitchFamily="34" charset="0"/>
                <a:ea typeface="+mn-ea"/>
                <a:cs typeface="+mn-cs"/>
              </a:rPr>
              <a:pPr marL="0" marR="0" lvl="0" indent="0" algn="l" defTabSz="914400" rtl="0" eaLnBrk="0" fontAlgn="base" latinLnBrk="0" hangingPunct="0">
                <a:lnSpc>
                  <a:spcPct val="95000"/>
                </a:lnSpc>
                <a:spcBef>
                  <a:spcPct val="0"/>
                </a:spcBef>
                <a:spcAft>
                  <a:spcPct val="0"/>
                </a:spcAft>
                <a:buClrTx/>
                <a:buSzTx/>
                <a:buFontTx/>
                <a:buNone/>
                <a:tabLst/>
                <a:defRPr/>
              </a:pPr>
              <a:t>‹#›</a:t>
            </a:fld>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8" y="19041136"/>
            <a:ext cx="1100149" cy="880406"/>
          </a:xfrm>
          <a:prstGeom prst="rect">
            <a:avLst/>
          </a:prstGeom>
        </p:spPr>
      </p:pic>
    </p:spTree>
    <p:extLst>
      <p:ext uri="{BB962C8B-B14F-4D97-AF65-F5344CB8AC3E}">
        <p14:creationId xmlns:p14="http://schemas.microsoft.com/office/powerpoint/2010/main" val="140389339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108323745"/>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Divider (Picture)">
    <p:spTree>
      <p:nvGrpSpPr>
        <p:cNvPr id="1" name=""/>
        <p:cNvGrpSpPr/>
        <p:nvPr/>
      </p:nvGrpSpPr>
      <p:grpSpPr>
        <a:xfrm>
          <a:off x="0" y="0"/>
          <a:ext cx="0" cy="0"/>
          <a:chOff x="0" y="0"/>
          <a:chExt cx="0" cy="0"/>
        </a:xfrm>
      </p:grpSpPr>
      <p:sp>
        <p:nvSpPr>
          <p:cNvPr id="9" name="Rechteck 8"/>
          <p:cNvSpPr/>
          <p:nvPr userDrawn="1"/>
        </p:nvSpPr>
        <p:spPr bwMode="auto">
          <a:xfrm>
            <a:off x="818534" y="18721152"/>
            <a:ext cx="35802536" cy="1520367"/>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ctr" defTabSz="914400"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sp>
        <p:nvSpPr>
          <p:cNvPr id="4" name="Fußzeilenplatzhalter 3"/>
          <p:cNvSpPr>
            <a:spLocks noGrp="1"/>
          </p:cNvSpPr>
          <p:nvPr>
            <p:ph type="ftr" sz="quarter" idx="12"/>
          </p:nvPr>
        </p:nvSpPr>
        <p:spPr/>
        <p:txBody>
          <a:bodyPr/>
          <a:lstStyle>
            <a:lvl1pPr>
              <a:defRPr>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5" name="Titel 2"/>
          <p:cNvSpPr>
            <a:spLocks noGrp="1"/>
          </p:cNvSpPr>
          <p:nvPr>
            <p:ph type="title" hasCustomPrompt="1"/>
          </p:nvPr>
        </p:nvSpPr>
        <p:spPr>
          <a:xfrm>
            <a:off x="1640367" y="3321048"/>
            <a:ext cx="34158863" cy="1990121"/>
          </a:xfrm>
        </p:spPr>
        <p:txBody>
          <a:bodyPr anchor="t" anchorCtr="0"/>
          <a:lstStyle>
            <a:lvl1pPr>
              <a:defRPr sz="12993" b="1">
                <a:solidFill>
                  <a:schemeClr val="tx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0" y="5168673"/>
            <a:ext cx="34158863" cy="4104534"/>
          </a:xfrm>
        </p:spPr>
        <p:txBody>
          <a:bodyPr/>
          <a:lstStyle>
            <a:lvl1pPr marL="0" indent="0">
              <a:buNone/>
              <a:defRPr sz="9095">
                <a:solidFill>
                  <a:schemeClr val="tx1"/>
                </a:solidFill>
              </a:defRPr>
            </a:lvl1pPr>
          </a:lstStyle>
          <a:p>
            <a:pPr lvl="0"/>
            <a:r>
              <a:rPr lang="en-GB" noProof="0" dirty="0"/>
              <a:t>Subtitle</a:t>
            </a:r>
          </a:p>
        </p:txBody>
      </p:sp>
      <p:sp>
        <p:nvSpPr>
          <p:cNvPr id="8" name="Textfeld 7"/>
          <p:cNvSpPr txBox="1"/>
          <p:nvPr userDrawn="1"/>
        </p:nvSpPr>
        <p:spPr>
          <a:xfrm>
            <a:off x="1640368" y="19507151"/>
            <a:ext cx="881349" cy="442199"/>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marL="0" marR="0" lvl="0" indent="0" algn="l" defTabSz="914400" rtl="0" eaLnBrk="0" fontAlgn="base" latinLnBrk="0" hangingPunct="0">
              <a:lnSpc>
                <a:spcPct val="95000"/>
              </a:lnSpc>
              <a:spcBef>
                <a:spcPct val="0"/>
              </a:spcBef>
              <a:spcAft>
                <a:spcPct val="0"/>
              </a:spcAft>
              <a:buClrTx/>
              <a:buSzTx/>
              <a:buFontTx/>
              <a:buNone/>
              <a:tabLst/>
              <a:defRPr/>
            </a:pPr>
            <a:fld id="{BF68F70B-AC95-45BE-AEB8-15EAB33A653A}" type="slidenum">
              <a:rPr kumimoji="0" lang="de-DE" sz="2599" b="0" i="0" u="none" strike="noStrike" kern="1200" cap="none" spc="0" normalizeH="0" baseline="0" noProof="0" smtClean="0">
                <a:ln>
                  <a:noFill/>
                </a:ln>
                <a:solidFill>
                  <a:srgbClr val="FFFFFF"/>
                </a:solidFill>
                <a:effectLst/>
                <a:uLnTx/>
                <a:uFillTx/>
                <a:latin typeface="TUIType" pitchFamily="34" charset="0"/>
                <a:ea typeface="+mn-ea"/>
                <a:cs typeface="+mn-cs"/>
              </a:rPr>
              <a:pPr marL="0" marR="0" lvl="0" indent="0" algn="l" defTabSz="914400" rtl="0" eaLnBrk="0" fontAlgn="base" latinLnBrk="0" hangingPunct="0">
                <a:lnSpc>
                  <a:spcPct val="95000"/>
                </a:lnSpc>
                <a:spcBef>
                  <a:spcPct val="0"/>
                </a:spcBef>
                <a:spcAft>
                  <a:spcPct val="0"/>
                </a:spcAft>
                <a:buClrTx/>
                <a:buSzTx/>
                <a:buFontTx/>
                <a:buNone/>
                <a:tabLst/>
                <a:defRPr/>
              </a:pPr>
              <a:t>‹#›</a:t>
            </a:fld>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8" y="19041136"/>
            <a:ext cx="1100149" cy="880406"/>
          </a:xfrm>
          <a:prstGeom prst="rect">
            <a:avLst/>
          </a:prstGeom>
        </p:spPr>
      </p:pic>
    </p:spTree>
    <p:extLst>
      <p:ext uri="{BB962C8B-B14F-4D97-AF65-F5344CB8AC3E}">
        <p14:creationId xmlns:p14="http://schemas.microsoft.com/office/powerpoint/2010/main" val="3012886569"/>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0"/>
          </p:nvPr>
        </p:nvSpPr>
        <p:spPr/>
        <p:txBody>
          <a:body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5"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Tree>
    <p:extLst>
      <p:ext uri="{BB962C8B-B14F-4D97-AF65-F5344CB8AC3E}">
        <p14:creationId xmlns:p14="http://schemas.microsoft.com/office/powerpoint/2010/main" val="3821632437"/>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8"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5" name="Inhaltsplatzhalter 4"/>
          <p:cNvSpPr>
            <a:spLocks noGrp="1"/>
          </p:cNvSpPr>
          <p:nvPr>
            <p:ph sz="quarter" idx="15"/>
          </p:nvPr>
        </p:nvSpPr>
        <p:spPr>
          <a:xfrm>
            <a:off x="1635215" y="4563644"/>
            <a:ext cx="34164014" cy="1285778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de-DE" dirty="0"/>
          </a:p>
        </p:txBody>
      </p:sp>
    </p:spTree>
    <p:extLst>
      <p:ext uri="{BB962C8B-B14F-4D97-AF65-F5344CB8AC3E}">
        <p14:creationId xmlns:p14="http://schemas.microsoft.com/office/powerpoint/2010/main" val="1150235521"/>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0" y="4563644"/>
            <a:ext cx="34158863" cy="12865850"/>
          </a:xfrm>
          <a:prstGeom prst="rect">
            <a:avLst/>
          </a:prstGeom>
        </p:spPr>
        <p:txBody>
          <a:bodyPr/>
          <a:lstStyle>
            <a:lvl1pPr marL="866322" indent="-86632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Tree>
    <p:extLst>
      <p:ext uri="{BB962C8B-B14F-4D97-AF65-F5344CB8AC3E}">
        <p14:creationId xmlns:p14="http://schemas.microsoft.com/office/powerpoint/2010/main" val="286435777"/>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2 columns)">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0" y="4563644"/>
            <a:ext cx="16728663" cy="12865850"/>
          </a:xfrm>
          <a:prstGeom prst="rect">
            <a:avLst/>
          </a:prstGeo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5" name="Textplatzhalter 5"/>
          <p:cNvSpPr>
            <a:spLocks noGrp="1"/>
          </p:cNvSpPr>
          <p:nvPr>
            <p:ph type="body" sz="quarter" idx="12" hasCustomPrompt="1"/>
          </p:nvPr>
        </p:nvSpPr>
        <p:spPr bwMode="gray">
          <a:xfrm>
            <a:off x="19070572" y="4563644"/>
            <a:ext cx="16728660" cy="12865850"/>
          </a:xfrm>
          <a:prstGeom prst="rect">
            <a:avLst/>
          </a:prstGeo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3"/>
          </p:nvPr>
        </p:nvSpPr>
        <p:spPr/>
        <p:txBody>
          <a:body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Tree>
    <p:extLst>
      <p:ext uri="{BB962C8B-B14F-4D97-AF65-F5344CB8AC3E}">
        <p14:creationId xmlns:p14="http://schemas.microsoft.com/office/powerpoint/2010/main" val="1353093477"/>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 Slide - Headline, Picture and Text">
    <p:spTree>
      <p:nvGrpSpPr>
        <p:cNvPr id="1" name=""/>
        <p:cNvGrpSpPr/>
        <p:nvPr/>
      </p:nvGrpSpPr>
      <p:grpSpPr>
        <a:xfrm>
          <a:off x="0" y="0"/>
          <a:ext cx="0" cy="0"/>
          <a:chOff x="0" y="0"/>
          <a:chExt cx="0" cy="0"/>
        </a:xfrm>
      </p:grpSpPr>
      <p:sp>
        <p:nvSpPr>
          <p:cNvPr id="5" name="Textplatzhalter 5"/>
          <p:cNvSpPr>
            <a:spLocks noGrp="1"/>
          </p:cNvSpPr>
          <p:nvPr>
            <p:ph type="body" sz="quarter" idx="12" hasCustomPrompt="1"/>
          </p:nvPr>
        </p:nvSpPr>
        <p:spPr bwMode="gray">
          <a:xfrm>
            <a:off x="19070572" y="4563644"/>
            <a:ext cx="16728660" cy="12865850"/>
          </a:xfrm>
          <a:prstGeom prst="rect">
            <a:avLst/>
          </a:prstGeom>
        </p:spPr>
        <p:txBody>
          <a:bodyPr/>
          <a:lstStyle>
            <a:lvl1pPr>
              <a:spcBef>
                <a:spcPts val="1624"/>
              </a:spcBef>
              <a:defRPr/>
            </a:lvl1pPr>
            <a:lvl2pPr>
              <a:spcBef>
                <a:spcPts val="1624"/>
              </a:spcBef>
              <a:defRPr/>
            </a:lvl2pPr>
            <a:lvl3pPr>
              <a:spcBef>
                <a:spcPts val="1624"/>
              </a:spcBef>
              <a:defRPr/>
            </a:lvl3pPr>
            <a:lvl4pPr>
              <a:spcBef>
                <a:spcPts val="1624"/>
              </a:spcBef>
              <a:defRPr/>
            </a:lvl4pPr>
            <a:lvl5pPr>
              <a:spcBef>
                <a:spcPts val="1624"/>
              </a:spcBef>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7" name="Bildplatzhalter 6"/>
          <p:cNvSpPr>
            <a:spLocks noGrp="1"/>
          </p:cNvSpPr>
          <p:nvPr>
            <p:ph type="pic" sz="quarter" idx="13"/>
          </p:nvPr>
        </p:nvSpPr>
        <p:spPr bwMode="gray">
          <a:xfrm>
            <a:off x="1640370" y="4563644"/>
            <a:ext cx="16728663" cy="12865850"/>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3" name="Titel 2"/>
          <p:cNvSpPr>
            <a:spLocks noGrp="1"/>
          </p:cNvSpPr>
          <p:nvPr>
            <p:ph type="title"/>
          </p:nvPr>
        </p:nvSpPr>
        <p:spPr/>
        <p:txBody>
          <a:bodyPr/>
          <a:lstStyle>
            <a:lvl1pPr>
              <a:defRPr/>
            </a:lvl1pPr>
          </a:lstStyle>
          <a:p>
            <a:r>
              <a:rPr lang="ru-RU" noProof="0"/>
              <a:t>Образец заголовка</a:t>
            </a:r>
            <a:endParaRPr lang="de-DE" noProof="0" dirty="0"/>
          </a:p>
        </p:txBody>
      </p:sp>
      <p:sp>
        <p:nvSpPr>
          <p:cNvPr id="4" name="Fußzeilenplatzhalter 3"/>
          <p:cNvSpPr>
            <a:spLocks noGrp="1"/>
          </p:cNvSpPr>
          <p:nvPr>
            <p:ph type="ftr" sz="quarter" idx="14"/>
          </p:nvPr>
        </p:nvSpPr>
        <p:spPr/>
        <p:txBody>
          <a:body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8" name="Textplatzhalter 7"/>
          <p:cNvSpPr>
            <a:spLocks noGrp="1"/>
          </p:cNvSpPr>
          <p:nvPr>
            <p:ph type="body" sz="quarter" idx="15"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Tree>
    <p:extLst>
      <p:ext uri="{BB962C8B-B14F-4D97-AF65-F5344CB8AC3E}">
        <p14:creationId xmlns:p14="http://schemas.microsoft.com/office/powerpoint/2010/main" val="2172726168"/>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cSld name="pm 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lnSpc>
                <a:spcPct val="90000"/>
              </a:lnSpc>
              <a:defRPr baseline="0"/>
            </a:lvl1pPr>
          </a:lstStyle>
          <a:p>
            <a:r>
              <a:rPr lang="ru-RU" dirty="0"/>
              <a:t>Образец заголовка</a:t>
            </a:r>
          </a:p>
        </p:txBody>
      </p:sp>
    </p:spTree>
    <p:extLst>
      <p:ext uri="{BB962C8B-B14F-4D97-AF65-F5344CB8AC3E}">
        <p14:creationId xmlns:p14="http://schemas.microsoft.com/office/powerpoint/2010/main" val="374466672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solidFill>
                  <a:srgbClr val="092A5E"/>
                </a:solidFill>
              </a:defRPr>
            </a:lvl1pPr>
          </a:lstStyle>
          <a:p>
            <a:r>
              <a:rPr lang="ru-RU"/>
              <a:t>Образец заголовка</a:t>
            </a:r>
          </a:p>
        </p:txBody>
      </p:sp>
      <p:sp>
        <p:nvSpPr>
          <p:cNvPr id="3" name="Объект 2"/>
          <p:cNvSpPr>
            <a:spLocks noGrp="1"/>
          </p:cNvSpPr>
          <p:nvPr>
            <p:ph idx="1"/>
          </p:nvPr>
        </p:nvSpPr>
        <p:spPr/>
        <p:txBody>
          <a:bodyPr/>
          <a:lstStyle>
            <a:lvl1pPr marL="0" indent="0">
              <a:buNone/>
              <a:defRPr>
                <a:solidFill>
                  <a:srgbClr val="092A5E"/>
                </a:solidFill>
              </a:defRPr>
            </a:lvl1pPr>
            <a:lvl2pPr>
              <a:defRPr>
                <a:solidFill>
                  <a:srgbClr val="092A5E"/>
                </a:solidFill>
              </a:defRPr>
            </a:lvl2pPr>
            <a:lvl3pPr>
              <a:defRPr>
                <a:solidFill>
                  <a:srgbClr val="092A5E"/>
                </a:solidFill>
              </a:defRPr>
            </a:lvl3pPr>
            <a:lvl4pPr>
              <a:defRPr>
                <a:solidFill>
                  <a:srgbClr val="092A5E"/>
                </a:solidFill>
              </a:defRPr>
            </a:lvl4pPr>
            <a:lvl5pPr>
              <a:defRPr>
                <a:solidFill>
                  <a:srgbClr val="092A5E"/>
                </a:solidFill>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a:xfrm>
            <a:off x="2573973" y="560619"/>
            <a:ext cx="8423910" cy="1121238"/>
          </a:xfrm>
          <a:prstGeom prst="rect">
            <a:avLst/>
          </a:prstGeom>
        </p:spPr>
        <p:txBody>
          <a:bodyPr/>
          <a:lstStyle/>
          <a:p>
            <a:pPr marL="0" marR="0" lvl="0" indent="0" algn="ctr" defTabSz="914400" rtl="0" eaLnBrk="0" fontAlgn="base" latinLnBrk="0" hangingPunct="0">
              <a:lnSpc>
                <a:spcPct val="95000"/>
              </a:lnSpc>
              <a:spcBef>
                <a:spcPct val="0"/>
              </a:spcBef>
              <a:spcAft>
                <a:spcPct val="0"/>
              </a:spcAft>
              <a:buClr>
                <a:srgbClr val="737373"/>
              </a:buClr>
              <a:buSzPct val="70000"/>
              <a:buFont typeface="Wingdings" pitchFamily="2" charset="2"/>
              <a:buNone/>
              <a:tabLst/>
              <a:defRPr/>
            </a:pPr>
            <a:endParaRPr kumimoji="0" lang="ru-RU" sz="7797" b="0" i="0" u="none" strike="noStrike" kern="1200" cap="none" spc="0" normalizeH="0" baseline="0" noProof="0">
              <a:ln>
                <a:noFill/>
              </a:ln>
              <a:solidFill>
                <a:srgbClr val="092A5E"/>
              </a:solidFill>
              <a:effectLst/>
              <a:uLnTx/>
              <a:uFillTx/>
              <a:latin typeface="TUIType Light"/>
              <a:ea typeface="+mn-ea"/>
              <a:cs typeface="+mn-cs"/>
            </a:endParaRPr>
          </a:p>
        </p:txBody>
      </p:sp>
      <p:sp>
        <p:nvSpPr>
          <p:cNvPr id="5" name="Нижний колонтитул 4"/>
          <p:cNvSpPr>
            <a:spLocks noGrp="1"/>
          </p:cNvSpPr>
          <p:nvPr>
            <p:ph type="ftr" sz="quarter" idx="11"/>
          </p:nvPr>
        </p:nvSpPr>
        <p:spPr/>
        <p:txBody>
          <a:body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ru-RU" sz="2599" b="0" i="0" u="none" strike="noStrike" kern="1200" cap="none" spc="0" normalizeH="0" baseline="0" noProof="0">
              <a:ln>
                <a:noFill/>
              </a:ln>
              <a:solidFill>
                <a:srgbClr val="FFFFFF"/>
              </a:solidFill>
              <a:effectLst/>
              <a:uLnTx/>
              <a:uFillTx/>
              <a:latin typeface="TUIType Light"/>
              <a:ea typeface="+mn-ea"/>
              <a:cs typeface="+mn-cs"/>
            </a:endParaRPr>
          </a:p>
        </p:txBody>
      </p:sp>
      <p:sp>
        <p:nvSpPr>
          <p:cNvPr id="6" name="Номер слайда 5"/>
          <p:cNvSpPr>
            <a:spLocks noGrp="1"/>
          </p:cNvSpPr>
          <p:nvPr>
            <p:ph type="sldNum" sz="quarter" idx="12"/>
          </p:nvPr>
        </p:nvSpPr>
        <p:spPr>
          <a:xfrm>
            <a:off x="2573973" y="19519293"/>
            <a:ext cx="8423910" cy="1121238"/>
          </a:xfrm>
          <a:prstGeom prst="rect">
            <a:avLst/>
          </a:prstGeom>
        </p:spPr>
        <p:txBody>
          <a:bodyPr/>
          <a:lstStyle/>
          <a:p>
            <a:pPr marL="0" marR="0" lvl="0" indent="0" algn="ctr" defTabSz="914400" rtl="0" eaLnBrk="0" fontAlgn="base" latinLnBrk="0" hangingPunct="0">
              <a:lnSpc>
                <a:spcPct val="95000"/>
              </a:lnSpc>
              <a:spcBef>
                <a:spcPct val="0"/>
              </a:spcBef>
              <a:spcAft>
                <a:spcPct val="0"/>
              </a:spcAft>
              <a:buClr>
                <a:srgbClr val="737373"/>
              </a:buClr>
              <a:buSzPct val="70000"/>
              <a:buFont typeface="Wingdings" pitchFamily="2" charset="2"/>
              <a:buNone/>
              <a:tabLst/>
              <a:defRPr/>
            </a:pPr>
            <a:fld id="{951CCBEC-561F-4958-907A-37531745F5D4}" type="slidenum">
              <a:rPr kumimoji="0" lang="ru-RU" sz="7797" b="0" i="0" u="none" strike="noStrike" kern="1200" cap="none" spc="0" normalizeH="0" baseline="0" noProof="0" smtClean="0">
                <a:ln>
                  <a:noFill/>
                </a:ln>
                <a:solidFill>
                  <a:srgbClr val="092A5E"/>
                </a:solidFill>
                <a:effectLst/>
                <a:uLnTx/>
                <a:uFillTx/>
                <a:latin typeface="TUIType Light"/>
                <a:ea typeface="+mn-ea"/>
                <a:cs typeface="+mn-cs"/>
              </a:rPr>
              <a:pPr marL="0" marR="0" lvl="0" indent="0" algn="ctr" defTabSz="914400" rtl="0" eaLnBrk="0" fontAlgn="base" latinLnBrk="0" hangingPunct="0">
                <a:lnSpc>
                  <a:spcPct val="95000"/>
                </a:lnSpc>
                <a:spcBef>
                  <a:spcPct val="0"/>
                </a:spcBef>
                <a:spcAft>
                  <a:spcPct val="0"/>
                </a:spcAft>
                <a:buClr>
                  <a:srgbClr val="737373"/>
                </a:buClr>
                <a:buSzPct val="70000"/>
                <a:buFont typeface="Wingdings" pitchFamily="2" charset="2"/>
                <a:buNone/>
                <a:tabLst/>
                <a:defRPr/>
              </a:pPr>
              <a:t>‹#›</a:t>
            </a:fld>
            <a:endParaRPr kumimoji="0" lang="ru-RU" sz="7797" b="0" i="0" u="none" strike="noStrike" kern="1200" cap="none" spc="0" normalizeH="0" baseline="0" noProof="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385727687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dirty="0"/>
              <a:t>Headline</a:t>
            </a:r>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lvl="0" indent="0" algn="ctr" defTabSz="2970246" rtl="0" eaLnBrk="0" fontAlgn="base" latinLnBrk="0" hangingPunct="0">
              <a:lnSpc>
                <a:spcPct val="95000"/>
              </a:lnSpc>
              <a:spcBef>
                <a:spcPct val="0"/>
              </a:spcBef>
              <a:spcAft>
                <a:spcPct val="0"/>
              </a:spcAft>
              <a:buClr>
                <a:srgbClr val="737373"/>
              </a:buClr>
              <a:buSzPct val="70000"/>
              <a:buFont typeface="Wingdings" pitchFamily="2" charset="2"/>
              <a:buNone/>
              <a:tabLst/>
              <a:defRPr/>
            </a:pPr>
            <a:endParaRPr kumimoji="0" lang="en-GB" sz="5847" b="0" i="0" u="none" strike="noStrike" kern="1200" cap="none" spc="0" normalizeH="0" baseline="0" noProof="0" dirty="0">
              <a:ln>
                <a:noFill/>
              </a:ln>
              <a:solidFill>
                <a:srgbClr val="092A5E"/>
              </a:solidFill>
              <a:effectLst/>
              <a:uLnTx/>
              <a:uFillTx/>
              <a:latin typeface="Calibri" panose="020F0502020204030204" pitchFamily="34" charset="0"/>
              <a:ea typeface="+mn-ea"/>
              <a:cs typeface="+mn-cs"/>
            </a:endParaRPr>
          </a:p>
        </p:txBody>
      </p:sp>
      <p:sp>
        <p:nvSpPr>
          <p:cNvPr id="5"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4065513073"/>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1788312"/>
            <a:ext cx="35803784" cy="8453203"/>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3211900"/>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5059525"/>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3014024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18696714"/>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6" y="813944"/>
            <a:ext cx="35803784" cy="19427573"/>
          </a:xfrm>
          <a:prstGeom prst="rect">
            <a:avLst/>
          </a:prstGeom>
          <a:solidFill>
            <a:schemeClr val="accent3"/>
          </a:solidFill>
          <a:ln w="19050" algn="ctr">
            <a:noFill/>
            <a:miter lim="800000"/>
            <a:headEnd/>
            <a:tailEnd/>
          </a:ln>
        </p:spPr>
        <p:txBody>
          <a:bodyPr wrap="square" lIns="116938" tIns="0" rIns="116938" bIns="0" rtlCol="0" anchor="ctr"/>
          <a:lstStyle/>
          <a:p>
            <a:pPr marL="0" marR="0" lvl="0" indent="0" algn="ctr" defTabSz="914400"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67" y="3321048"/>
            <a:ext cx="34158863" cy="1990121"/>
          </a:xfrm>
        </p:spPr>
        <p:txBody>
          <a:bodyPr anchor="t" anchorCtr="0"/>
          <a:lstStyle>
            <a:lvl1pPr>
              <a:defRPr sz="12993"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0" y="5168673"/>
            <a:ext cx="34158863" cy="4104534"/>
          </a:xfrm>
        </p:spPr>
        <p:txBody>
          <a:bodyPr/>
          <a:lstStyle>
            <a:lvl1pPr marL="0" indent="0">
              <a:buNone/>
              <a:defRPr sz="9095">
                <a:solidFill>
                  <a:schemeClr val="bg1"/>
                </a:solidFill>
              </a:defRPr>
            </a:lvl1pPr>
          </a:lstStyle>
          <a:p>
            <a:pPr lvl="0"/>
            <a:r>
              <a:rPr lang="en-GB" noProof="0" dirty="0"/>
              <a:t>Subtitle</a:t>
            </a:r>
          </a:p>
        </p:txBody>
      </p:sp>
      <p:sp>
        <p:nvSpPr>
          <p:cNvPr id="8" name="Textfeld 7"/>
          <p:cNvSpPr txBox="1"/>
          <p:nvPr userDrawn="1"/>
        </p:nvSpPr>
        <p:spPr>
          <a:xfrm>
            <a:off x="1640368" y="19507151"/>
            <a:ext cx="881349" cy="442199"/>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marL="0" marR="0" lvl="0" indent="0" algn="l" defTabSz="914400" rtl="0" eaLnBrk="0" fontAlgn="base" latinLnBrk="0" hangingPunct="0">
              <a:lnSpc>
                <a:spcPct val="95000"/>
              </a:lnSpc>
              <a:spcBef>
                <a:spcPct val="0"/>
              </a:spcBef>
              <a:spcAft>
                <a:spcPct val="0"/>
              </a:spcAft>
              <a:buClrTx/>
              <a:buSzTx/>
              <a:buFontTx/>
              <a:buNone/>
              <a:tabLst/>
              <a:defRPr/>
            </a:pPr>
            <a:fld id="{BF68F70B-AC95-45BE-AEB8-15EAB33A653A}" type="slidenum">
              <a:rPr kumimoji="0" lang="de-DE" sz="2599" b="0" i="0" u="none" strike="noStrike" kern="1200" cap="none" spc="0" normalizeH="0" baseline="0" noProof="0" smtClean="0">
                <a:ln>
                  <a:noFill/>
                </a:ln>
                <a:solidFill>
                  <a:srgbClr val="FFFFFF"/>
                </a:solidFill>
                <a:effectLst/>
                <a:uLnTx/>
                <a:uFillTx/>
                <a:latin typeface="TUIType" pitchFamily="34" charset="0"/>
                <a:ea typeface="+mn-ea"/>
                <a:cs typeface="+mn-cs"/>
              </a:rPr>
              <a:pPr marL="0" marR="0" lvl="0" indent="0" algn="l" defTabSz="914400" rtl="0" eaLnBrk="0" fontAlgn="base" latinLnBrk="0" hangingPunct="0">
                <a:lnSpc>
                  <a:spcPct val="95000"/>
                </a:lnSpc>
                <a:spcBef>
                  <a:spcPct val="0"/>
                </a:spcBef>
                <a:spcAft>
                  <a:spcPct val="0"/>
                </a:spcAft>
                <a:buClrTx/>
                <a:buSzTx/>
                <a:buFontTx/>
                <a:buNone/>
                <a:tabLst/>
                <a:defRPr/>
              </a:pPr>
              <a:t>‹#›</a:t>
            </a:fld>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8" y="19041136"/>
            <a:ext cx="1100149" cy="880406"/>
          </a:xfrm>
          <a:prstGeom prst="rect">
            <a:avLst/>
          </a:prstGeom>
        </p:spPr>
      </p:pic>
      <p:sp>
        <p:nvSpPr>
          <p:cNvPr id="9"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563899994"/>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ivider (Picture)">
    <p:spTree>
      <p:nvGrpSpPr>
        <p:cNvPr id="1" name=""/>
        <p:cNvGrpSpPr/>
        <p:nvPr/>
      </p:nvGrpSpPr>
      <p:grpSpPr>
        <a:xfrm>
          <a:off x="0" y="0"/>
          <a:ext cx="0" cy="0"/>
          <a:chOff x="0" y="0"/>
          <a:chExt cx="0" cy="0"/>
        </a:xfrm>
      </p:grpSpPr>
      <p:sp>
        <p:nvSpPr>
          <p:cNvPr id="9" name="Rechteck 8"/>
          <p:cNvSpPr/>
          <p:nvPr userDrawn="1"/>
        </p:nvSpPr>
        <p:spPr bwMode="auto">
          <a:xfrm>
            <a:off x="818534" y="18721152"/>
            <a:ext cx="35802536" cy="1520367"/>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ctr" defTabSz="914400"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67" y="3321048"/>
            <a:ext cx="34158863" cy="1990121"/>
          </a:xfrm>
        </p:spPr>
        <p:txBody>
          <a:bodyPr anchor="t" anchorCtr="0"/>
          <a:lstStyle>
            <a:lvl1pPr>
              <a:defRPr sz="12993" b="1">
                <a:solidFill>
                  <a:schemeClr val="tx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0" y="5168673"/>
            <a:ext cx="34158863" cy="4104534"/>
          </a:xfrm>
        </p:spPr>
        <p:txBody>
          <a:bodyPr/>
          <a:lstStyle>
            <a:lvl1pPr marL="0" indent="0">
              <a:buNone/>
              <a:defRPr sz="9095">
                <a:solidFill>
                  <a:schemeClr val="tx1"/>
                </a:solidFill>
              </a:defRPr>
            </a:lvl1pPr>
          </a:lstStyle>
          <a:p>
            <a:pPr lvl="0"/>
            <a:r>
              <a:rPr lang="en-GB" noProof="0" dirty="0"/>
              <a:t>Subtitle</a:t>
            </a:r>
          </a:p>
        </p:txBody>
      </p:sp>
      <p:sp>
        <p:nvSpPr>
          <p:cNvPr id="8" name="Textfeld 7"/>
          <p:cNvSpPr txBox="1"/>
          <p:nvPr userDrawn="1"/>
        </p:nvSpPr>
        <p:spPr>
          <a:xfrm>
            <a:off x="1640368" y="19507151"/>
            <a:ext cx="881349" cy="442199"/>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marL="0" marR="0" lvl="0" indent="0" algn="l" defTabSz="914400" rtl="0" eaLnBrk="0" fontAlgn="base" latinLnBrk="0" hangingPunct="0">
              <a:lnSpc>
                <a:spcPct val="95000"/>
              </a:lnSpc>
              <a:spcBef>
                <a:spcPct val="0"/>
              </a:spcBef>
              <a:spcAft>
                <a:spcPct val="0"/>
              </a:spcAft>
              <a:buClrTx/>
              <a:buSzTx/>
              <a:buFontTx/>
              <a:buNone/>
              <a:tabLst/>
              <a:defRPr/>
            </a:pPr>
            <a:fld id="{BF68F70B-AC95-45BE-AEB8-15EAB33A653A}" type="slidenum">
              <a:rPr kumimoji="0" lang="de-DE" sz="2599" b="0" i="0" u="none" strike="noStrike" kern="1200" cap="none" spc="0" normalizeH="0" baseline="0" noProof="0" smtClean="0">
                <a:ln>
                  <a:noFill/>
                </a:ln>
                <a:solidFill>
                  <a:srgbClr val="FFFFFF"/>
                </a:solidFill>
                <a:effectLst/>
                <a:uLnTx/>
                <a:uFillTx/>
                <a:latin typeface="TUIType" pitchFamily="34" charset="0"/>
                <a:ea typeface="+mn-ea"/>
                <a:cs typeface="+mn-cs"/>
              </a:rPr>
              <a:pPr marL="0" marR="0" lvl="0" indent="0" algn="l" defTabSz="914400" rtl="0" eaLnBrk="0" fontAlgn="base" latinLnBrk="0" hangingPunct="0">
                <a:lnSpc>
                  <a:spcPct val="95000"/>
                </a:lnSpc>
                <a:spcBef>
                  <a:spcPct val="0"/>
                </a:spcBef>
                <a:spcAft>
                  <a:spcPct val="0"/>
                </a:spcAft>
                <a:buClrTx/>
                <a:buSzTx/>
                <a:buFontTx/>
                <a:buNone/>
                <a:tabLst/>
                <a:defRPr/>
              </a:pPr>
              <a:t>‹#›</a:t>
            </a:fld>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8" y="19041136"/>
            <a:ext cx="1100149" cy="880406"/>
          </a:xfrm>
          <a:prstGeom prst="rect">
            <a:avLst/>
          </a:prstGeom>
        </p:spPr>
      </p:pic>
      <p:sp>
        <p:nvSpPr>
          <p:cNvPr id="10"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297928246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5"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6"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843734688"/>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8"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5" name="Inhaltsplatzhalter 4"/>
          <p:cNvSpPr>
            <a:spLocks noGrp="1"/>
          </p:cNvSpPr>
          <p:nvPr>
            <p:ph sz="quarter" idx="15"/>
          </p:nvPr>
        </p:nvSpPr>
        <p:spPr>
          <a:xfrm>
            <a:off x="1635215" y="4563644"/>
            <a:ext cx="34164014" cy="1285778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de-DE" dirty="0"/>
          </a:p>
        </p:txBody>
      </p:sp>
      <p:sp>
        <p:nvSpPr>
          <p:cNvPr id="6"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1981423411"/>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0" y="4563644"/>
            <a:ext cx="34158863" cy="12865850"/>
          </a:xfrm>
          <a:prstGeom prst="rect">
            <a:avLst/>
          </a:prstGeom>
        </p:spPr>
        <p:txBody>
          <a:bodyPr/>
          <a:lstStyle>
            <a:lvl1pPr marL="866322" indent="-86632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8"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1754852293"/>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2 columns)">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0" y="4563644"/>
            <a:ext cx="16728663" cy="12865850"/>
          </a:xfrm>
          <a:prstGeom prst="rect">
            <a:avLst/>
          </a:prstGeo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5" name="Textplatzhalter 5"/>
          <p:cNvSpPr>
            <a:spLocks noGrp="1"/>
          </p:cNvSpPr>
          <p:nvPr>
            <p:ph type="body" sz="quarter" idx="12" hasCustomPrompt="1"/>
          </p:nvPr>
        </p:nvSpPr>
        <p:spPr bwMode="gray">
          <a:xfrm>
            <a:off x="19070572" y="4563644"/>
            <a:ext cx="16728660" cy="12865850"/>
          </a:xfrm>
          <a:prstGeom prst="rect">
            <a:avLst/>
          </a:prstGeo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8"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100423345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Slide - Headline, Picture and Text">
    <p:spTree>
      <p:nvGrpSpPr>
        <p:cNvPr id="1" name=""/>
        <p:cNvGrpSpPr/>
        <p:nvPr/>
      </p:nvGrpSpPr>
      <p:grpSpPr>
        <a:xfrm>
          <a:off x="0" y="0"/>
          <a:ext cx="0" cy="0"/>
          <a:chOff x="0" y="0"/>
          <a:chExt cx="0" cy="0"/>
        </a:xfrm>
      </p:grpSpPr>
      <p:sp>
        <p:nvSpPr>
          <p:cNvPr id="5" name="Textplatzhalter 5"/>
          <p:cNvSpPr>
            <a:spLocks noGrp="1"/>
          </p:cNvSpPr>
          <p:nvPr>
            <p:ph type="body" sz="quarter" idx="12" hasCustomPrompt="1"/>
          </p:nvPr>
        </p:nvSpPr>
        <p:spPr bwMode="gray">
          <a:xfrm>
            <a:off x="19070572" y="4563644"/>
            <a:ext cx="16728660" cy="12865850"/>
          </a:xfrm>
          <a:prstGeom prst="rect">
            <a:avLst/>
          </a:prstGeom>
        </p:spPr>
        <p:txBody>
          <a:bodyPr/>
          <a:lstStyle>
            <a:lvl1pPr>
              <a:spcBef>
                <a:spcPts val="1624"/>
              </a:spcBef>
              <a:defRPr/>
            </a:lvl1pPr>
            <a:lvl2pPr>
              <a:spcBef>
                <a:spcPts val="1624"/>
              </a:spcBef>
              <a:defRPr/>
            </a:lvl2pPr>
            <a:lvl3pPr>
              <a:spcBef>
                <a:spcPts val="1624"/>
              </a:spcBef>
              <a:defRPr/>
            </a:lvl3pPr>
            <a:lvl4pPr>
              <a:spcBef>
                <a:spcPts val="1624"/>
              </a:spcBef>
              <a:defRPr/>
            </a:lvl4pPr>
            <a:lvl5pPr>
              <a:spcBef>
                <a:spcPts val="1624"/>
              </a:spcBef>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7" name="Bildplatzhalter 6"/>
          <p:cNvSpPr>
            <a:spLocks noGrp="1"/>
          </p:cNvSpPr>
          <p:nvPr>
            <p:ph type="pic" sz="quarter" idx="13"/>
          </p:nvPr>
        </p:nvSpPr>
        <p:spPr bwMode="gray">
          <a:xfrm>
            <a:off x="1640370" y="4563644"/>
            <a:ext cx="16728663" cy="12865850"/>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3" name="Titel 2"/>
          <p:cNvSpPr>
            <a:spLocks noGrp="1"/>
          </p:cNvSpPr>
          <p:nvPr>
            <p:ph type="title"/>
          </p:nvPr>
        </p:nvSpPr>
        <p:spPr/>
        <p:txBody>
          <a:bodyPr/>
          <a:lstStyle>
            <a:lvl1pPr>
              <a:defRPr/>
            </a:lvl1pPr>
          </a:lstStyle>
          <a:p>
            <a:r>
              <a:rPr lang="ru-RU" noProof="0"/>
              <a:t>Образец заголовка</a:t>
            </a:r>
            <a:endParaRPr lang="de-DE" noProof="0" dirty="0"/>
          </a:p>
        </p:txBody>
      </p:sp>
      <p:sp>
        <p:nvSpPr>
          <p:cNvPr id="8" name="Textplatzhalter 7"/>
          <p:cNvSpPr>
            <a:spLocks noGrp="1"/>
          </p:cNvSpPr>
          <p:nvPr>
            <p:ph type="body" sz="quarter" idx="15"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9"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246892576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ontent Slide - Headline, Picture and Text">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bwMode="gray">
          <a:xfrm>
            <a:off x="7198520" y="3192560"/>
            <a:ext cx="10981220" cy="7320813"/>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3" name="Titel 2"/>
          <p:cNvSpPr>
            <a:spLocks noGrp="1"/>
          </p:cNvSpPr>
          <p:nvPr>
            <p:ph type="title"/>
          </p:nvPr>
        </p:nvSpPr>
        <p:spPr>
          <a:xfrm>
            <a:off x="1640367" y="1056833"/>
            <a:ext cx="33641273" cy="1552174"/>
          </a:xfrm>
        </p:spPr>
        <p:txBody>
          <a:bodyPr/>
          <a:lstStyle>
            <a:lvl1pPr>
              <a:defRPr/>
            </a:lvl1pPr>
          </a:lstStyle>
          <a:p>
            <a:r>
              <a:rPr lang="ru-RU" noProof="0"/>
              <a:t>Образец заголовка</a:t>
            </a:r>
            <a:endParaRPr lang="de-DE" noProof="0" dirty="0"/>
          </a:p>
        </p:txBody>
      </p:sp>
      <p:sp>
        <p:nvSpPr>
          <p:cNvPr id="8" name="Textplatzhalter 7"/>
          <p:cNvSpPr>
            <a:spLocks noGrp="1"/>
          </p:cNvSpPr>
          <p:nvPr>
            <p:ph type="body" sz="quarter" idx="15"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9"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13" name="Bildplatzhalter 6"/>
          <p:cNvSpPr>
            <a:spLocks noGrp="1"/>
          </p:cNvSpPr>
          <p:nvPr>
            <p:ph type="pic" sz="quarter" idx="16"/>
          </p:nvPr>
        </p:nvSpPr>
        <p:spPr bwMode="gray">
          <a:xfrm>
            <a:off x="7198520" y="10952394"/>
            <a:ext cx="10981220" cy="7320813"/>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14" name="Bildplatzhalter 6"/>
          <p:cNvSpPr>
            <a:spLocks noGrp="1"/>
          </p:cNvSpPr>
          <p:nvPr>
            <p:ph type="pic" sz="quarter" idx="17"/>
          </p:nvPr>
        </p:nvSpPr>
        <p:spPr bwMode="gray">
          <a:xfrm>
            <a:off x="24192408" y="3192560"/>
            <a:ext cx="10981220" cy="7320813"/>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15" name="Bildplatzhalter 6"/>
          <p:cNvSpPr>
            <a:spLocks noGrp="1"/>
          </p:cNvSpPr>
          <p:nvPr>
            <p:ph type="pic" sz="quarter" idx="18"/>
          </p:nvPr>
        </p:nvSpPr>
        <p:spPr bwMode="gray">
          <a:xfrm>
            <a:off x="24192408" y="10952394"/>
            <a:ext cx="10981220" cy="7320813"/>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2" name="Прямоугольник 1"/>
          <p:cNvSpPr/>
          <p:nvPr userDrawn="1"/>
        </p:nvSpPr>
        <p:spPr bwMode="gray">
          <a:xfrm>
            <a:off x="18685846" y="3192560"/>
            <a:ext cx="5580000" cy="7322400"/>
          </a:xfrm>
          <a:prstGeom prst="rect">
            <a:avLst/>
          </a:prstGeom>
          <a:solidFill>
            <a:schemeClr val="accent1"/>
          </a:solidFill>
          <a:ln w="9525" cap="flat" cmpd="sng" algn="ctr">
            <a:noFill/>
            <a:prstDash val="solid"/>
            <a:round/>
            <a:headEnd type="none" w="med" len="med"/>
            <a:tailEnd type="none" w="med" len="med"/>
          </a:ln>
          <a:effectLst/>
          <a:extLst/>
        </p:spPr>
        <p:txBody>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1800" b="0" i="0" u="none" strike="noStrike" kern="1200" cap="none" spc="0" normalizeH="0" baseline="0" noProof="0" dirty="0" err="1">
              <a:ln>
                <a:noFill/>
              </a:ln>
              <a:solidFill>
                <a:srgbClr val="092A5E"/>
              </a:solidFill>
              <a:effectLst/>
              <a:uLnTx/>
              <a:uFillTx/>
              <a:latin typeface="TUIType" pitchFamily="34" charset="0"/>
              <a:ea typeface="+mn-ea"/>
              <a:cs typeface="+mn-cs"/>
            </a:endParaRPr>
          </a:p>
        </p:txBody>
      </p:sp>
      <p:sp>
        <p:nvSpPr>
          <p:cNvPr id="16" name="Прямоугольник 15"/>
          <p:cNvSpPr/>
          <p:nvPr userDrawn="1"/>
        </p:nvSpPr>
        <p:spPr bwMode="gray">
          <a:xfrm>
            <a:off x="18685846" y="10950807"/>
            <a:ext cx="5580000" cy="7322400"/>
          </a:xfrm>
          <a:prstGeom prst="rect">
            <a:avLst/>
          </a:prstGeom>
          <a:solidFill>
            <a:schemeClr val="accent1"/>
          </a:solidFill>
          <a:ln w="9525" cap="flat" cmpd="sng" algn="ctr">
            <a:noFill/>
            <a:prstDash val="solid"/>
            <a:round/>
            <a:headEnd type="none" w="med" len="med"/>
            <a:tailEnd type="none" w="med" len="med"/>
          </a:ln>
          <a:effectLst/>
          <a:extLst/>
        </p:spPr>
        <p:txBody>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1800" b="0" i="0" u="none" strike="noStrike" kern="1200" cap="none" spc="0" normalizeH="0" baseline="0" noProof="0" dirty="0" err="1">
              <a:ln>
                <a:noFill/>
              </a:ln>
              <a:solidFill>
                <a:srgbClr val="092A5E"/>
              </a:solidFill>
              <a:effectLst/>
              <a:uLnTx/>
              <a:uFillTx/>
              <a:latin typeface="TUIType" pitchFamily="34" charset="0"/>
              <a:ea typeface="+mn-ea"/>
              <a:cs typeface="+mn-cs"/>
            </a:endParaRPr>
          </a:p>
        </p:txBody>
      </p:sp>
      <p:sp>
        <p:nvSpPr>
          <p:cNvPr id="17" name="Прямоугольник 16"/>
          <p:cNvSpPr/>
          <p:nvPr userDrawn="1"/>
        </p:nvSpPr>
        <p:spPr bwMode="gray">
          <a:xfrm>
            <a:off x="1640368" y="3192560"/>
            <a:ext cx="5580000" cy="7322400"/>
          </a:xfrm>
          <a:prstGeom prst="rect">
            <a:avLst/>
          </a:prstGeom>
          <a:solidFill>
            <a:schemeClr val="accent1"/>
          </a:solidFill>
          <a:ln w="9525" cap="flat" cmpd="sng" algn="ctr">
            <a:noFill/>
            <a:prstDash val="solid"/>
            <a:round/>
            <a:headEnd type="none" w="med" len="med"/>
            <a:tailEnd type="none" w="med" len="med"/>
          </a:ln>
          <a:effectLst/>
          <a:extLst/>
        </p:spPr>
        <p:txBody>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1800" b="0" i="0" u="none" strike="noStrike" kern="1200" cap="none" spc="0" normalizeH="0" baseline="0" noProof="0" dirty="0" err="1">
              <a:ln>
                <a:noFill/>
              </a:ln>
              <a:solidFill>
                <a:srgbClr val="092A5E"/>
              </a:solidFill>
              <a:effectLst/>
              <a:uLnTx/>
              <a:uFillTx/>
              <a:latin typeface="TUIType" pitchFamily="34" charset="0"/>
              <a:ea typeface="+mn-ea"/>
              <a:cs typeface="+mn-cs"/>
            </a:endParaRPr>
          </a:p>
        </p:txBody>
      </p:sp>
      <p:sp>
        <p:nvSpPr>
          <p:cNvPr id="18" name="Прямоугольник 17"/>
          <p:cNvSpPr/>
          <p:nvPr userDrawn="1"/>
        </p:nvSpPr>
        <p:spPr bwMode="gray">
          <a:xfrm>
            <a:off x="1640368" y="10950807"/>
            <a:ext cx="5580000" cy="7322400"/>
          </a:xfrm>
          <a:prstGeom prst="rect">
            <a:avLst/>
          </a:prstGeom>
          <a:solidFill>
            <a:schemeClr val="accent1"/>
          </a:solidFill>
          <a:ln w="9525" cap="flat" cmpd="sng" algn="ctr">
            <a:noFill/>
            <a:prstDash val="solid"/>
            <a:round/>
            <a:headEnd type="none" w="med" len="med"/>
            <a:tailEnd type="none" w="med" len="med"/>
          </a:ln>
          <a:effectLst/>
          <a:extLst/>
        </p:spPr>
        <p:txBody>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1800" b="0" i="0" u="none" strike="noStrike" kern="1200" cap="none" spc="0" normalizeH="0" baseline="0" noProof="0" dirty="0" err="1">
              <a:ln>
                <a:noFill/>
              </a:ln>
              <a:solidFill>
                <a:srgbClr val="092A5E"/>
              </a:solidFill>
              <a:effectLst/>
              <a:uLnTx/>
              <a:uFillTx/>
              <a:latin typeface="TUIType" pitchFamily="34" charset="0"/>
              <a:ea typeface="+mn-ea"/>
              <a:cs typeface="+mn-cs"/>
            </a:endParaRPr>
          </a:p>
        </p:txBody>
      </p:sp>
      <p:sp>
        <p:nvSpPr>
          <p:cNvPr id="27" name="Текст 26"/>
          <p:cNvSpPr>
            <a:spLocks noGrp="1"/>
          </p:cNvSpPr>
          <p:nvPr>
            <p:ph type="body" sz="quarter" idx="19"/>
          </p:nvPr>
        </p:nvSpPr>
        <p:spPr>
          <a:xfrm>
            <a:off x="2146670" y="4913263"/>
            <a:ext cx="4545744" cy="4297973"/>
          </a:xfrm>
        </p:spPr>
        <p:txBody>
          <a:bodyPr/>
          <a:lstStyle>
            <a:lvl1pPr marL="0" indent="0">
              <a:buNone/>
              <a:defRPr sz="4800">
                <a:solidFill>
                  <a:schemeClr val="bg1"/>
                </a:solidFill>
              </a:defRPr>
            </a:lvl1pPr>
            <a:lvl2pPr marL="457200" indent="-457200">
              <a:defRPr sz="4400">
                <a:solidFill>
                  <a:schemeClr val="bg1"/>
                </a:solidFill>
              </a:defRPr>
            </a:lvl2pPr>
            <a:lvl3pPr marL="809625" indent="-307975">
              <a:defRPr sz="4000">
                <a:solidFill>
                  <a:schemeClr val="bg1"/>
                </a:solidFill>
              </a:defRPr>
            </a:lvl3pPr>
            <a:lvl4pPr marL="1336675" indent="-365125">
              <a:defRPr sz="3600">
                <a:solidFill>
                  <a:schemeClr val="bg1"/>
                </a:solidFill>
              </a:defRPr>
            </a:lvl4pPr>
            <a:lvl5pPr marL="1793875" indent="-317500">
              <a:defRPr sz="3200">
                <a:solidFill>
                  <a:schemeClr val="bg1"/>
                </a:solidFill>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28" name="Текст 26"/>
          <p:cNvSpPr>
            <a:spLocks noGrp="1"/>
          </p:cNvSpPr>
          <p:nvPr>
            <p:ph type="body" sz="quarter" idx="20"/>
          </p:nvPr>
        </p:nvSpPr>
        <p:spPr>
          <a:xfrm>
            <a:off x="19087887" y="4913263"/>
            <a:ext cx="4545744" cy="4297973"/>
          </a:xfrm>
        </p:spPr>
        <p:txBody>
          <a:bodyPr/>
          <a:lstStyle>
            <a:lvl1pPr marL="0" indent="0">
              <a:buNone/>
              <a:defRPr sz="4800">
                <a:solidFill>
                  <a:schemeClr val="bg1"/>
                </a:solidFill>
              </a:defRPr>
            </a:lvl1pPr>
            <a:lvl2pPr marL="457200" indent="-457200">
              <a:defRPr sz="4400">
                <a:solidFill>
                  <a:schemeClr val="bg1"/>
                </a:solidFill>
              </a:defRPr>
            </a:lvl2pPr>
            <a:lvl3pPr marL="809625" indent="-307975">
              <a:defRPr sz="4000">
                <a:solidFill>
                  <a:schemeClr val="bg1"/>
                </a:solidFill>
              </a:defRPr>
            </a:lvl3pPr>
            <a:lvl4pPr marL="1336675" indent="-365125">
              <a:defRPr sz="3600">
                <a:solidFill>
                  <a:schemeClr val="bg1"/>
                </a:solidFill>
              </a:defRPr>
            </a:lvl4pPr>
            <a:lvl5pPr marL="1793875" indent="-317500">
              <a:defRPr sz="3200">
                <a:solidFill>
                  <a:schemeClr val="bg1"/>
                </a:solidFill>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29" name="Текст 26"/>
          <p:cNvSpPr>
            <a:spLocks noGrp="1"/>
          </p:cNvSpPr>
          <p:nvPr>
            <p:ph type="body" sz="quarter" idx="21"/>
          </p:nvPr>
        </p:nvSpPr>
        <p:spPr>
          <a:xfrm>
            <a:off x="2146670" y="12712634"/>
            <a:ext cx="4545744" cy="4297973"/>
          </a:xfrm>
        </p:spPr>
        <p:txBody>
          <a:bodyPr/>
          <a:lstStyle>
            <a:lvl1pPr marL="0" indent="0">
              <a:buNone/>
              <a:defRPr sz="4800">
                <a:solidFill>
                  <a:schemeClr val="bg1"/>
                </a:solidFill>
              </a:defRPr>
            </a:lvl1pPr>
            <a:lvl2pPr marL="457200" indent="-457200">
              <a:defRPr sz="4400">
                <a:solidFill>
                  <a:schemeClr val="bg1"/>
                </a:solidFill>
              </a:defRPr>
            </a:lvl2pPr>
            <a:lvl3pPr marL="809625" indent="-307975">
              <a:defRPr sz="4000">
                <a:solidFill>
                  <a:schemeClr val="bg1"/>
                </a:solidFill>
              </a:defRPr>
            </a:lvl3pPr>
            <a:lvl4pPr marL="1336675" indent="-365125">
              <a:defRPr sz="3600">
                <a:solidFill>
                  <a:schemeClr val="bg1"/>
                </a:solidFill>
              </a:defRPr>
            </a:lvl4pPr>
            <a:lvl5pPr marL="1793875" indent="-317500">
              <a:defRPr sz="3200">
                <a:solidFill>
                  <a:schemeClr val="bg1"/>
                </a:solidFill>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30" name="Текст 26"/>
          <p:cNvSpPr>
            <a:spLocks noGrp="1"/>
          </p:cNvSpPr>
          <p:nvPr>
            <p:ph type="body" sz="quarter" idx="22"/>
          </p:nvPr>
        </p:nvSpPr>
        <p:spPr>
          <a:xfrm>
            <a:off x="19087887" y="12712634"/>
            <a:ext cx="4545744" cy="4297973"/>
          </a:xfrm>
        </p:spPr>
        <p:txBody>
          <a:bodyPr/>
          <a:lstStyle>
            <a:lvl1pPr marL="0" indent="0">
              <a:buNone/>
              <a:defRPr sz="4800">
                <a:solidFill>
                  <a:schemeClr val="bg1"/>
                </a:solidFill>
              </a:defRPr>
            </a:lvl1pPr>
            <a:lvl2pPr marL="457200" indent="-457200">
              <a:defRPr sz="4400">
                <a:solidFill>
                  <a:schemeClr val="bg1"/>
                </a:solidFill>
              </a:defRPr>
            </a:lvl2pPr>
            <a:lvl3pPr marL="809625" indent="-307975">
              <a:defRPr sz="4000">
                <a:solidFill>
                  <a:schemeClr val="bg1"/>
                </a:solidFill>
              </a:defRPr>
            </a:lvl3pPr>
            <a:lvl4pPr marL="1336675" indent="-365125">
              <a:defRPr sz="3600">
                <a:solidFill>
                  <a:schemeClr val="bg1"/>
                </a:solidFill>
              </a:defRPr>
            </a:lvl4pPr>
            <a:lvl5pPr marL="1793875" indent="-317500">
              <a:defRPr sz="3200">
                <a:solidFill>
                  <a:schemeClr val="bg1"/>
                </a:solidFill>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3602576580"/>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ontent Slide - Headline, Picture and Text">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bwMode="gray">
          <a:xfrm>
            <a:off x="7198520" y="3192560"/>
            <a:ext cx="10981220" cy="7320813"/>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3" name="Titel 2"/>
          <p:cNvSpPr>
            <a:spLocks noGrp="1"/>
          </p:cNvSpPr>
          <p:nvPr>
            <p:ph type="title"/>
          </p:nvPr>
        </p:nvSpPr>
        <p:spPr>
          <a:xfrm>
            <a:off x="1640367" y="1056833"/>
            <a:ext cx="33641273" cy="1552174"/>
          </a:xfrm>
        </p:spPr>
        <p:txBody>
          <a:bodyPr/>
          <a:lstStyle>
            <a:lvl1pPr>
              <a:defRPr/>
            </a:lvl1pPr>
          </a:lstStyle>
          <a:p>
            <a:r>
              <a:rPr lang="ru-RU" noProof="0"/>
              <a:t>Образец заголовка</a:t>
            </a:r>
            <a:endParaRPr lang="de-DE" noProof="0" dirty="0"/>
          </a:p>
        </p:txBody>
      </p:sp>
      <p:sp>
        <p:nvSpPr>
          <p:cNvPr id="8" name="Textplatzhalter 7"/>
          <p:cNvSpPr>
            <a:spLocks noGrp="1"/>
          </p:cNvSpPr>
          <p:nvPr>
            <p:ph type="body" sz="quarter" idx="15"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9"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13" name="Bildplatzhalter 6"/>
          <p:cNvSpPr>
            <a:spLocks noGrp="1"/>
          </p:cNvSpPr>
          <p:nvPr>
            <p:ph type="pic" sz="quarter" idx="16"/>
          </p:nvPr>
        </p:nvSpPr>
        <p:spPr bwMode="gray">
          <a:xfrm>
            <a:off x="7198520" y="10952394"/>
            <a:ext cx="10981220" cy="7320813"/>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14" name="Bildplatzhalter 6"/>
          <p:cNvSpPr>
            <a:spLocks noGrp="1"/>
          </p:cNvSpPr>
          <p:nvPr>
            <p:ph type="pic" sz="quarter" idx="17"/>
          </p:nvPr>
        </p:nvSpPr>
        <p:spPr bwMode="gray">
          <a:xfrm>
            <a:off x="24192408" y="3192560"/>
            <a:ext cx="10981220" cy="7320813"/>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15" name="Bildplatzhalter 6"/>
          <p:cNvSpPr>
            <a:spLocks noGrp="1"/>
          </p:cNvSpPr>
          <p:nvPr>
            <p:ph type="pic" sz="quarter" idx="18"/>
          </p:nvPr>
        </p:nvSpPr>
        <p:spPr bwMode="gray">
          <a:xfrm>
            <a:off x="24192408" y="10952394"/>
            <a:ext cx="10981220" cy="7320813"/>
          </a:xfrm>
          <a:prstGeom prst="rect">
            <a:avLst/>
          </a:prstGeom>
          <a:solidFill>
            <a:schemeClr val="tx2">
              <a:lumMod val="20000"/>
              <a:lumOff val="80000"/>
            </a:schemeClr>
          </a:solidFill>
        </p:spPr>
        <p:txBody>
          <a:bodyPr/>
          <a:lstStyle>
            <a:lvl1pPr marL="0" indent="0">
              <a:buNone/>
              <a:defRPr/>
            </a:lvl1pPr>
          </a:lstStyle>
          <a:p>
            <a:r>
              <a:rPr lang="ru-RU" noProof="0"/>
              <a:t>Вставка рисунка</a:t>
            </a:r>
            <a:endParaRPr lang="de-DE" noProof="0" dirty="0"/>
          </a:p>
        </p:txBody>
      </p:sp>
      <p:sp>
        <p:nvSpPr>
          <p:cNvPr id="2" name="Прямоугольник 1"/>
          <p:cNvSpPr/>
          <p:nvPr userDrawn="1"/>
        </p:nvSpPr>
        <p:spPr bwMode="gray">
          <a:xfrm>
            <a:off x="18685846" y="3192560"/>
            <a:ext cx="5580000" cy="7322400"/>
          </a:xfrm>
          <a:prstGeom prst="rect">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1800" b="0" i="0" u="none" strike="noStrike" kern="1200" cap="none" spc="0" normalizeH="0" baseline="0" noProof="0" dirty="0" err="1">
              <a:ln>
                <a:noFill/>
              </a:ln>
              <a:solidFill>
                <a:srgbClr val="092A5E"/>
              </a:solidFill>
              <a:effectLst/>
              <a:uLnTx/>
              <a:uFillTx/>
              <a:latin typeface="TUIType" pitchFamily="34" charset="0"/>
              <a:ea typeface="+mn-ea"/>
              <a:cs typeface="+mn-cs"/>
            </a:endParaRPr>
          </a:p>
        </p:txBody>
      </p:sp>
      <p:sp>
        <p:nvSpPr>
          <p:cNvPr id="16" name="Прямоугольник 15"/>
          <p:cNvSpPr/>
          <p:nvPr userDrawn="1"/>
        </p:nvSpPr>
        <p:spPr bwMode="gray">
          <a:xfrm>
            <a:off x="18685846" y="10950807"/>
            <a:ext cx="5580000" cy="7322400"/>
          </a:xfrm>
          <a:prstGeom prst="rect">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1800" b="0" i="0" u="none" strike="noStrike" kern="1200" cap="none" spc="0" normalizeH="0" baseline="0" noProof="0" dirty="0" err="1">
              <a:ln>
                <a:noFill/>
              </a:ln>
              <a:solidFill>
                <a:srgbClr val="092A5E"/>
              </a:solidFill>
              <a:effectLst/>
              <a:uLnTx/>
              <a:uFillTx/>
              <a:latin typeface="TUIType" pitchFamily="34" charset="0"/>
              <a:ea typeface="+mn-ea"/>
              <a:cs typeface="+mn-cs"/>
            </a:endParaRPr>
          </a:p>
        </p:txBody>
      </p:sp>
      <p:sp>
        <p:nvSpPr>
          <p:cNvPr id="17" name="Прямоугольник 16"/>
          <p:cNvSpPr/>
          <p:nvPr userDrawn="1"/>
        </p:nvSpPr>
        <p:spPr bwMode="gray">
          <a:xfrm>
            <a:off x="1640368" y="3192560"/>
            <a:ext cx="5580000" cy="7322400"/>
          </a:xfrm>
          <a:prstGeom prst="rect">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1800" b="0" i="0" u="none" strike="noStrike" kern="1200" cap="none" spc="0" normalizeH="0" baseline="0" noProof="0" dirty="0" err="1">
              <a:ln>
                <a:noFill/>
              </a:ln>
              <a:solidFill>
                <a:srgbClr val="092A5E"/>
              </a:solidFill>
              <a:effectLst/>
              <a:uLnTx/>
              <a:uFillTx/>
              <a:latin typeface="TUIType" pitchFamily="34" charset="0"/>
              <a:ea typeface="+mn-ea"/>
              <a:cs typeface="+mn-cs"/>
            </a:endParaRPr>
          </a:p>
        </p:txBody>
      </p:sp>
      <p:sp>
        <p:nvSpPr>
          <p:cNvPr id="18" name="Прямоугольник 17"/>
          <p:cNvSpPr/>
          <p:nvPr userDrawn="1"/>
        </p:nvSpPr>
        <p:spPr bwMode="gray">
          <a:xfrm>
            <a:off x="1640368" y="10950807"/>
            <a:ext cx="5580000" cy="7322400"/>
          </a:xfrm>
          <a:prstGeom prst="rect">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1800" b="0" i="0" u="none" strike="noStrike" kern="1200" cap="none" spc="0" normalizeH="0" baseline="0" noProof="0" dirty="0" err="1">
              <a:ln>
                <a:noFill/>
              </a:ln>
              <a:solidFill>
                <a:srgbClr val="092A5E"/>
              </a:solidFill>
              <a:effectLst/>
              <a:uLnTx/>
              <a:uFillTx/>
              <a:latin typeface="TUIType" pitchFamily="34" charset="0"/>
              <a:ea typeface="+mn-ea"/>
              <a:cs typeface="+mn-cs"/>
            </a:endParaRPr>
          </a:p>
        </p:txBody>
      </p:sp>
      <p:sp>
        <p:nvSpPr>
          <p:cNvPr id="27" name="Текст 26"/>
          <p:cNvSpPr>
            <a:spLocks noGrp="1"/>
          </p:cNvSpPr>
          <p:nvPr>
            <p:ph type="body" sz="quarter" idx="19"/>
          </p:nvPr>
        </p:nvSpPr>
        <p:spPr>
          <a:xfrm>
            <a:off x="2146670" y="4913263"/>
            <a:ext cx="4545744" cy="4297973"/>
          </a:xfrm>
        </p:spPr>
        <p:txBody>
          <a:bodyPr/>
          <a:lstStyle>
            <a:lvl1pPr marL="0" indent="0">
              <a:buNone/>
              <a:defRPr sz="4800">
                <a:solidFill>
                  <a:schemeClr val="tx1"/>
                </a:solidFill>
              </a:defRPr>
            </a:lvl1pPr>
            <a:lvl2pPr marL="457200" indent="-457200">
              <a:defRPr sz="4400">
                <a:solidFill>
                  <a:schemeClr val="tx1"/>
                </a:solidFill>
              </a:defRPr>
            </a:lvl2pPr>
            <a:lvl3pPr marL="809625" indent="-307975">
              <a:defRPr sz="4000">
                <a:solidFill>
                  <a:schemeClr val="tx1"/>
                </a:solidFill>
              </a:defRPr>
            </a:lvl3pPr>
            <a:lvl4pPr marL="1336675" indent="-365125">
              <a:defRPr sz="3600">
                <a:solidFill>
                  <a:schemeClr val="tx1"/>
                </a:solidFill>
              </a:defRPr>
            </a:lvl4pPr>
            <a:lvl5pPr marL="1793875" indent="-317500">
              <a:defRPr sz="3200">
                <a:solidFill>
                  <a:schemeClr val="tx1"/>
                </a:solidFill>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28" name="Текст 26"/>
          <p:cNvSpPr>
            <a:spLocks noGrp="1"/>
          </p:cNvSpPr>
          <p:nvPr>
            <p:ph type="body" sz="quarter" idx="20"/>
          </p:nvPr>
        </p:nvSpPr>
        <p:spPr>
          <a:xfrm>
            <a:off x="19087887" y="4913263"/>
            <a:ext cx="4545744" cy="4297973"/>
          </a:xfrm>
        </p:spPr>
        <p:txBody>
          <a:bodyPr/>
          <a:lstStyle>
            <a:lvl1pPr marL="0" indent="0">
              <a:buNone/>
              <a:defRPr sz="4800">
                <a:solidFill>
                  <a:schemeClr val="tx1"/>
                </a:solidFill>
              </a:defRPr>
            </a:lvl1pPr>
            <a:lvl2pPr marL="457200" indent="-457200">
              <a:defRPr sz="4400">
                <a:solidFill>
                  <a:schemeClr val="tx1"/>
                </a:solidFill>
              </a:defRPr>
            </a:lvl2pPr>
            <a:lvl3pPr marL="809625" indent="-307975">
              <a:defRPr sz="4000">
                <a:solidFill>
                  <a:schemeClr val="tx1"/>
                </a:solidFill>
              </a:defRPr>
            </a:lvl3pPr>
            <a:lvl4pPr marL="1336675" indent="-365125">
              <a:defRPr sz="3600">
                <a:solidFill>
                  <a:schemeClr val="tx1"/>
                </a:solidFill>
              </a:defRPr>
            </a:lvl4pPr>
            <a:lvl5pPr marL="1793875" indent="-317500">
              <a:defRPr sz="3200">
                <a:solidFill>
                  <a:schemeClr val="tx1"/>
                </a:solidFill>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29" name="Текст 26"/>
          <p:cNvSpPr>
            <a:spLocks noGrp="1"/>
          </p:cNvSpPr>
          <p:nvPr>
            <p:ph type="body" sz="quarter" idx="21"/>
          </p:nvPr>
        </p:nvSpPr>
        <p:spPr>
          <a:xfrm>
            <a:off x="2146670" y="12712634"/>
            <a:ext cx="4545744" cy="4297973"/>
          </a:xfrm>
        </p:spPr>
        <p:txBody>
          <a:bodyPr/>
          <a:lstStyle>
            <a:lvl1pPr marL="0" indent="0">
              <a:buNone/>
              <a:defRPr sz="4800">
                <a:solidFill>
                  <a:schemeClr val="tx1"/>
                </a:solidFill>
              </a:defRPr>
            </a:lvl1pPr>
            <a:lvl2pPr marL="457200" indent="-457200">
              <a:defRPr sz="4400">
                <a:solidFill>
                  <a:schemeClr val="tx1"/>
                </a:solidFill>
              </a:defRPr>
            </a:lvl2pPr>
            <a:lvl3pPr marL="809625" indent="-307975">
              <a:defRPr sz="4000">
                <a:solidFill>
                  <a:schemeClr val="tx1"/>
                </a:solidFill>
              </a:defRPr>
            </a:lvl3pPr>
            <a:lvl4pPr marL="1336675" indent="-365125">
              <a:defRPr sz="3600">
                <a:solidFill>
                  <a:schemeClr val="tx1"/>
                </a:solidFill>
              </a:defRPr>
            </a:lvl4pPr>
            <a:lvl5pPr marL="1793875" indent="-317500">
              <a:defRPr sz="3200">
                <a:solidFill>
                  <a:schemeClr val="tx1"/>
                </a:solidFill>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30" name="Текст 26"/>
          <p:cNvSpPr>
            <a:spLocks noGrp="1"/>
          </p:cNvSpPr>
          <p:nvPr>
            <p:ph type="body" sz="quarter" idx="22"/>
          </p:nvPr>
        </p:nvSpPr>
        <p:spPr>
          <a:xfrm>
            <a:off x="19087887" y="12712634"/>
            <a:ext cx="4545744" cy="4297973"/>
          </a:xfrm>
        </p:spPr>
        <p:txBody>
          <a:bodyPr/>
          <a:lstStyle>
            <a:lvl1pPr marL="0" indent="0">
              <a:buNone/>
              <a:defRPr sz="4800">
                <a:solidFill>
                  <a:schemeClr val="tx1"/>
                </a:solidFill>
              </a:defRPr>
            </a:lvl1pPr>
            <a:lvl2pPr marL="457200" indent="-457200">
              <a:defRPr sz="4400">
                <a:solidFill>
                  <a:schemeClr val="tx1"/>
                </a:solidFill>
              </a:defRPr>
            </a:lvl2pPr>
            <a:lvl3pPr marL="809625" indent="-307975">
              <a:defRPr sz="4000">
                <a:solidFill>
                  <a:schemeClr val="tx1"/>
                </a:solidFill>
              </a:defRPr>
            </a:lvl3pPr>
            <a:lvl4pPr marL="1336675" indent="-365125">
              <a:defRPr sz="3600">
                <a:solidFill>
                  <a:schemeClr val="tx1"/>
                </a:solidFill>
              </a:defRPr>
            </a:lvl4pPr>
            <a:lvl5pPr marL="1793875" indent="-317500">
              <a:defRPr sz="3200">
                <a:solidFill>
                  <a:schemeClr val="tx1"/>
                </a:solidFill>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114949840"/>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dirty="0"/>
              <a:t>Headline</a:t>
            </a:r>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lvl="0" indent="0" algn="ctr" defTabSz="2970246" rtl="0" eaLnBrk="0" fontAlgn="base" latinLnBrk="0" hangingPunct="0">
              <a:lnSpc>
                <a:spcPct val="95000"/>
              </a:lnSpc>
              <a:spcBef>
                <a:spcPct val="0"/>
              </a:spcBef>
              <a:spcAft>
                <a:spcPct val="0"/>
              </a:spcAft>
              <a:buClr>
                <a:srgbClr val="737373"/>
              </a:buClr>
              <a:buSzPct val="70000"/>
              <a:buFont typeface="Wingdings" pitchFamily="2" charset="2"/>
              <a:buNone/>
              <a:tabLst/>
              <a:defRPr/>
            </a:pPr>
            <a:endParaRPr kumimoji="0" lang="en-GB" sz="5847" b="0" i="0" u="none" strike="noStrike" kern="1200" cap="none" spc="0" normalizeH="0" baseline="0" noProof="0" dirty="0">
              <a:ln>
                <a:noFill/>
              </a:ln>
              <a:solidFill>
                <a:srgbClr val="092A5E"/>
              </a:solidFill>
              <a:effectLst/>
              <a:uLnTx/>
              <a:uFillTx/>
              <a:latin typeface="Calibri" panose="020F0502020204030204" pitchFamily="34" charset="0"/>
              <a:ea typeface="+mn-ea"/>
              <a:cs typeface="+mn-cs"/>
            </a:endParaRPr>
          </a:p>
        </p:txBody>
      </p:sp>
      <p:sp>
        <p:nvSpPr>
          <p:cNvPr id="5"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185466056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ma14="http://schemas.microsoft.com/office/mac/drawingml/2011/main" xmlns=""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dirty="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307779802"/>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prin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2208725788"/>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sp>
        <p:nvSpPr>
          <p:cNvPr id="8" name="Textfeld 7"/>
          <p:cNvSpPr txBox="1"/>
          <p:nvPr userDrawn="1"/>
        </p:nvSpPr>
        <p:spPr>
          <a:xfrm>
            <a:off x="1640368" y="19507154"/>
            <a:ext cx="881349" cy="442199"/>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marL="0" marR="0" lvl="0" indent="0" algn="l" defTabSz="2970246" rtl="0" eaLnBrk="0" fontAlgn="base" latinLnBrk="0" hangingPunct="0">
              <a:lnSpc>
                <a:spcPct val="95000"/>
              </a:lnSpc>
              <a:spcBef>
                <a:spcPct val="0"/>
              </a:spcBef>
              <a:spcAft>
                <a:spcPct val="0"/>
              </a:spcAft>
              <a:buClrTx/>
              <a:buSzTx/>
              <a:buFontTx/>
              <a:buNone/>
              <a:tabLst/>
              <a:defRPr/>
            </a:pPr>
            <a:fld id="{BF68F70B-AC95-45BE-AEB8-15EAB33A653A}" type="slidenum">
              <a:rPr kumimoji="0" lang="de-DE" sz="2599" b="0" i="0" u="none" strike="noStrike" kern="1200" cap="none" spc="0" normalizeH="0" baseline="0" noProof="0" smtClean="0">
                <a:ln>
                  <a:noFill/>
                </a:ln>
                <a:solidFill>
                  <a:srgbClr val="FFFFFF"/>
                </a:solidFill>
                <a:effectLst/>
                <a:uLnTx/>
                <a:uFillTx/>
                <a:latin typeface="TUIType" pitchFamily="34" charset="0"/>
                <a:ea typeface="+mn-ea"/>
                <a:cs typeface="+mn-cs"/>
              </a:rPr>
              <a:pPr marL="0" marR="0" lvl="0" indent="0" algn="l" defTabSz="2970246" rtl="0" eaLnBrk="0" fontAlgn="base" latinLnBrk="0" hangingPunct="0">
                <a:lnSpc>
                  <a:spcPct val="95000"/>
                </a:lnSpc>
                <a:spcBef>
                  <a:spcPct val="0"/>
                </a:spcBef>
                <a:spcAft>
                  <a:spcPct val="0"/>
                </a:spcAft>
                <a:buClrTx/>
                <a:buSzTx/>
                <a:buFontTx/>
                <a:buNone/>
                <a:tabLst/>
                <a:defRPr/>
              </a:pPr>
              <a:t>‹#›</a:t>
            </a:fld>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Tree>
    <p:extLst>
      <p:ext uri="{BB962C8B-B14F-4D97-AF65-F5344CB8AC3E}">
        <p14:creationId xmlns:p14="http://schemas.microsoft.com/office/powerpoint/2010/main" val="3912978190"/>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x" preserve="1">
  <p:cSld name="Divider (Picture)">
    <p:spTree>
      <p:nvGrpSpPr>
        <p:cNvPr id="1" name=""/>
        <p:cNvGrpSpPr/>
        <p:nvPr/>
      </p:nvGrpSpPr>
      <p:grpSpPr>
        <a:xfrm>
          <a:off x="0" y="0"/>
          <a:ext cx="0" cy="0"/>
          <a:chOff x="0" y="0"/>
          <a:chExt cx="0" cy="0"/>
        </a:xfrm>
      </p:grpSpPr>
      <p:sp>
        <p:nvSpPr>
          <p:cNvPr id="76" name="Shape 76"/>
          <p:cNvSpPr/>
          <p:nvPr/>
        </p:nvSpPr>
        <p:spPr>
          <a:xfrm>
            <a:off x="818759" y="18739507"/>
            <a:ext cx="35812405" cy="1521864"/>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7" name="Shape 77"/>
          <p:cNvSpPr>
            <a:spLocks noGrp="1"/>
          </p:cNvSpPr>
          <p:nvPr>
            <p:ph type="title"/>
          </p:nvPr>
        </p:nvSpPr>
        <p:spPr>
          <a:xfrm>
            <a:off x="1640818" y="3324303"/>
            <a:ext cx="34168280" cy="1992076"/>
          </a:xfrm>
          <a:prstGeom prst="rect">
            <a:avLst/>
          </a:prstGeom>
        </p:spPr>
        <p:txBody>
          <a:bodyPr/>
          <a:lstStyle>
            <a:lvl1pPr>
              <a:defRPr sz="13000" b="1"/>
            </a:lvl1pPr>
          </a:lstStyle>
          <a:p>
            <a:r>
              <a:t>Текст заголовка</a:t>
            </a:r>
          </a:p>
        </p:txBody>
      </p:sp>
      <p:sp>
        <p:nvSpPr>
          <p:cNvPr id="78" name="Shape 78"/>
          <p:cNvSpPr>
            <a:spLocks noGrp="1"/>
          </p:cNvSpPr>
          <p:nvPr>
            <p:ph type="body" sz="quarter" idx="1"/>
          </p:nvPr>
        </p:nvSpPr>
        <p:spPr>
          <a:xfrm>
            <a:off x="1640823" y="5173735"/>
            <a:ext cx="34168277" cy="4108565"/>
          </a:xfrm>
          <a:prstGeom prst="rect">
            <a:avLst/>
          </a:prstGeom>
        </p:spPr>
        <p:txBody>
          <a:bodyPr/>
          <a:lstStyle>
            <a:lvl1pPr marL="0" indent="0">
              <a:buSzTx/>
              <a:buFontTx/>
              <a:buNone/>
              <a:defRPr sz="9102"/>
            </a:lvl1pPr>
            <a:lvl2pPr marL="2262944" indent="-1396282">
              <a:buFontTx/>
              <a:defRPr sz="9102"/>
            </a:lvl2pPr>
            <a:lvl3pPr marL="3112407" indent="-1348135">
              <a:buFontTx/>
              <a:defRPr sz="9102"/>
            </a:lvl3pPr>
            <a:lvl4pPr marL="3979067" indent="-1348135">
              <a:buFontTx/>
              <a:defRPr sz="9102"/>
            </a:lvl4pPr>
            <a:lvl5pPr marL="4845726" indent="-1348132">
              <a:buFontTx/>
              <a:defRPr sz="9102"/>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79" name="image1.png"/>
          <p:cNvPicPr>
            <a:picLocks noChangeAspect="1"/>
          </p:cNvPicPr>
          <p:nvPr/>
        </p:nvPicPr>
        <p:blipFill>
          <a:blip r:embed="rId2" cstate="print">
            <a:extLst/>
          </a:blip>
          <a:stretch>
            <a:fillRect/>
          </a:stretch>
        </p:blipFill>
        <p:spPr>
          <a:xfrm>
            <a:off x="35149809" y="19059802"/>
            <a:ext cx="1100458" cy="881273"/>
          </a:xfrm>
          <a:prstGeom prst="rect">
            <a:avLst/>
          </a:prstGeom>
          <a:ln w="12700">
            <a:miter lim="400000"/>
          </a:ln>
        </p:spPr>
      </p:pic>
      <p:sp>
        <p:nvSpPr>
          <p:cNvPr id="80" name="Shape 80"/>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1465333791"/>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3245341386"/>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3532023780"/>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1715906665"/>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2 columns)">
    <p:spTree>
      <p:nvGrpSpPr>
        <p:cNvPr id="1" name=""/>
        <p:cNvGrpSpPr/>
        <p:nvPr/>
      </p:nvGrpSpPr>
      <p:grpSpPr>
        <a:xfrm>
          <a:off x="0" y="0"/>
          <a:ext cx="0" cy="0"/>
          <a:chOff x="0" y="0"/>
          <a:chExt cx="0" cy="0"/>
        </a:xfrm>
      </p:grpSpPr>
      <p:sp>
        <p:nvSpPr>
          <p:cNvPr id="115" name="Shape 115"/>
          <p:cNvSpPr>
            <a:spLocks noGrp="1"/>
          </p:cNvSpPr>
          <p:nvPr>
            <p:ph type="body" sz="half" idx="1"/>
          </p:nvPr>
        </p:nvSpPr>
        <p:spPr>
          <a:xfrm>
            <a:off x="1640826" y="4568115"/>
            <a:ext cx="16733274" cy="1287847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6" name="Shape 116"/>
          <p:cNvSpPr>
            <a:spLocks noGrp="1"/>
          </p:cNvSpPr>
          <p:nvPr>
            <p:ph type="body" sz="half" idx="13"/>
          </p:nvPr>
        </p:nvSpPr>
        <p:spPr>
          <a:xfrm>
            <a:off x="19075828" y="4568115"/>
            <a:ext cx="16733277" cy="12878476"/>
          </a:xfrm>
          <a:prstGeom prst="rect">
            <a:avLst/>
          </a:prstGeom>
        </p:spPr>
        <p:txBody>
          <a:bodyPr/>
          <a:lstStyle/>
          <a:p>
            <a:endParaRPr/>
          </a:p>
        </p:txBody>
      </p:sp>
      <p:sp>
        <p:nvSpPr>
          <p:cNvPr id="117" name="Shape 117"/>
          <p:cNvSpPr>
            <a:spLocks noGrp="1"/>
          </p:cNvSpPr>
          <p:nvPr>
            <p:ph type="title"/>
          </p:nvPr>
        </p:nvSpPr>
        <p:spPr>
          <a:prstGeom prst="rect">
            <a:avLst/>
          </a:prstGeom>
        </p:spPr>
        <p:txBody>
          <a:bodyPr/>
          <a:lstStyle/>
          <a:p>
            <a:r>
              <a:t>Текст заголовка</a:t>
            </a:r>
          </a:p>
        </p:txBody>
      </p:sp>
      <p:sp>
        <p:nvSpPr>
          <p:cNvPr id="119" name="Shape 119"/>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2155118584"/>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ntent Slide - Headline, Picture and Text">
    <p:spTree>
      <p:nvGrpSpPr>
        <p:cNvPr id="1" name=""/>
        <p:cNvGrpSpPr/>
        <p:nvPr/>
      </p:nvGrpSpPr>
      <p:grpSpPr>
        <a:xfrm>
          <a:off x="0" y="0"/>
          <a:ext cx="0" cy="0"/>
          <a:chOff x="0" y="0"/>
          <a:chExt cx="0" cy="0"/>
        </a:xfrm>
      </p:grpSpPr>
      <p:sp>
        <p:nvSpPr>
          <p:cNvPr id="126" name="Shape 126"/>
          <p:cNvSpPr>
            <a:spLocks noGrp="1"/>
          </p:cNvSpPr>
          <p:nvPr>
            <p:ph type="body" sz="half" idx="1"/>
          </p:nvPr>
        </p:nvSpPr>
        <p:spPr>
          <a:xfrm>
            <a:off x="19075830" y="4568115"/>
            <a:ext cx="16733274" cy="1287847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7" name="Shape 127"/>
          <p:cNvSpPr>
            <a:spLocks noGrp="1"/>
          </p:cNvSpPr>
          <p:nvPr>
            <p:ph type="pic" sz="half" idx="13"/>
          </p:nvPr>
        </p:nvSpPr>
        <p:spPr>
          <a:xfrm>
            <a:off x="1640826" y="4568115"/>
            <a:ext cx="16733274" cy="12878476"/>
          </a:xfrm>
          <a:prstGeom prst="rect">
            <a:avLst/>
          </a:prstGeom>
        </p:spPr>
        <p:txBody>
          <a:bodyPr lIns="91439" tIns="45719" rIns="91439" bIns="45719">
            <a:noAutofit/>
          </a:bodyPr>
          <a:lstStyle/>
          <a:p>
            <a:endParaRPr/>
          </a:p>
        </p:txBody>
      </p:sp>
      <p:sp>
        <p:nvSpPr>
          <p:cNvPr id="128" name="Shape 128"/>
          <p:cNvSpPr>
            <a:spLocks noGrp="1"/>
          </p:cNvSpPr>
          <p:nvPr>
            <p:ph type="title"/>
          </p:nvPr>
        </p:nvSpPr>
        <p:spPr>
          <a:prstGeom prst="rect">
            <a:avLst/>
          </a:prstGeom>
        </p:spPr>
        <p:txBody>
          <a:bodyPr/>
          <a:lstStyle/>
          <a:p>
            <a:r>
              <a:t>Текст заголовка</a:t>
            </a:r>
          </a:p>
        </p:txBody>
      </p:sp>
      <p:sp>
        <p:nvSpPr>
          <p:cNvPr id="130" name="Shape 130"/>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dirty="0"/>
          </a:p>
        </p:txBody>
      </p:sp>
    </p:spTree>
    <p:extLst>
      <p:ext uri="{BB962C8B-B14F-4D97-AF65-F5344CB8AC3E}">
        <p14:creationId xmlns:p14="http://schemas.microsoft.com/office/powerpoint/2010/main" val="1901976732"/>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 xmlns:ma14="http://schemas.microsoft.com/office/mac/drawingml/2011/main"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prin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dirty="0"/>
          </a:p>
        </p:txBody>
      </p:sp>
    </p:spTree>
    <p:extLst>
      <p:ext uri="{BB962C8B-B14F-4D97-AF65-F5344CB8AC3E}">
        <p14:creationId xmlns:p14="http://schemas.microsoft.com/office/powerpoint/2010/main" val="4047258648"/>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_Content Slide - Headline Only">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a:p>
        </p:txBody>
      </p:sp>
      <p:sp>
        <p:nvSpPr>
          <p:cNvPr id="4" name="Fußzeilenplatzhalter 3"/>
          <p:cNvSpPr>
            <a:spLocks noGrp="1"/>
          </p:cNvSpPr>
          <p:nvPr>
            <p:ph type="ftr" sz="quarter" idx="12"/>
          </p:nvPr>
        </p:nvSpPr>
        <p:spPr/>
        <p:txBody>
          <a:bodyPr/>
          <a:lstStyle/>
          <a:p>
            <a:endParaRPr lang="de-DE" noProof="0"/>
          </a:p>
        </p:txBody>
      </p:sp>
      <p:sp>
        <p:nvSpPr>
          <p:cNvPr id="8"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a:t>&lt; Source, Reference, Footnote etc. (Click to activate) &gt;</a:t>
            </a:r>
          </a:p>
        </p:txBody>
      </p:sp>
      <p:sp>
        <p:nvSpPr>
          <p:cNvPr id="5" name="Inhaltsplatzhalter 4"/>
          <p:cNvSpPr>
            <a:spLocks noGrp="1"/>
          </p:cNvSpPr>
          <p:nvPr>
            <p:ph sz="quarter" idx="15"/>
          </p:nvPr>
        </p:nvSpPr>
        <p:spPr>
          <a:xfrm>
            <a:off x="1635215" y="4563644"/>
            <a:ext cx="34164014" cy="1285778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de-DE"/>
          </a:p>
        </p:txBody>
      </p:sp>
      <p:sp>
        <p:nvSpPr>
          <p:cNvPr id="6" name="Shape 47"/>
          <p:cNvSpPr>
            <a:spLocks noGrp="1"/>
          </p:cNvSpPr>
          <p:nvPr>
            <p:ph type="sldNum" sz="quarter" idx="2"/>
          </p:nvPr>
        </p:nvSpPr>
        <p:spPr>
          <a:xfrm>
            <a:off x="1640822" y="19555970"/>
            <a:ext cx="412784" cy="412941"/>
          </a:xfrm>
          <a:prstGeom prst="rect">
            <a:avLst/>
          </a:prstGeom>
          <a:ln w="12700">
            <a:miter lim="400000"/>
          </a:ln>
        </p:spPr>
        <p:txBody>
          <a:bodyPr wrap="none" lIns="0" tIns="0" rIns="0" bIns="0" anchor="b">
            <a:spAutoFit/>
          </a:bodyPr>
          <a:lstStyle>
            <a:lvl1pPr algn="l">
              <a:defRPr sz="2601">
                <a:solidFill>
                  <a:srgbClr val="FFFFFF"/>
                </a:solidFill>
              </a:defRPr>
            </a:lvl1pPr>
          </a:lstStyle>
          <a:p>
            <a:pPr marL="0" marR="0" lvl="0" indent="0" algn="l"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sz="2601" b="0" i="0" u="none" strike="noStrike" kern="1200" cap="none" spc="0" normalizeH="0" baseline="0" noProof="0">
                <a:ln>
                  <a:noFill/>
                </a:ln>
                <a:solidFill>
                  <a:srgbClr val="FFFFFF"/>
                </a:solidFill>
                <a:effectLst/>
                <a:uLnTx/>
                <a:uFillTx/>
                <a:latin typeface="TUIType" pitchFamily="34" charset="0"/>
                <a:ea typeface="+mn-ea"/>
                <a:cs typeface="+mn-cs"/>
              </a:rPr>
              <a:pPr marL="0" marR="0" lvl="0" indent="0" algn="l"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sz="2601"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392097970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3" y="4563644"/>
            <a:ext cx="34158863" cy="12865850"/>
          </a:xfrm>
          <a:prstGeom prst="rect">
            <a:avLst/>
          </a:prstGeom>
        </p:spPr>
        <p:txBody>
          <a:bodyPr/>
          <a:lstStyle>
            <a:lvl1pPr marL="866172" indent="-86617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endParaRPr lang="de-DE" noProof="0" dirty="0"/>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376" indent="0">
              <a:buNone/>
              <a:defRPr sz="2599"/>
            </a:lvl2pPr>
            <a:lvl3pPr marL="3727629" indent="0">
              <a:buNone/>
              <a:defRPr sz="2599"/>
            </a:lvl3pPr>
            <a:lvl4pPr marL="5583714" indent="0">
              <a:buNone/>
              <a:defRPr sz="2599"/>
            </a:lvl4pPr>
            <a:lvl5pPr marL="7439793" indent="0">
              <a:buNone/>
              <a:defRPr sz="2599"/>
            </a:lvl5pPr>
          </a:lstStyle>
          <a:p>
            <a:pPr lvl="0"/>
            <a:r>
              <a:rPr lang="en-GB" dirty="0"/>
              <a:t>&lt; Source, Reference, Footnote etc. (Click to activate) &gt;</a:t>
            </a:r>
          </a:p>
        </p:txBody>
      </p:sp>
      <p:sp>
        <p:nvSpPr>
          <p:cNvPr id="8"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657163137"/>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ltle and Text">
    <p:spTree>
      <p:nvGrpSpPr>
        <p:cNvPr id="1" name=""/>
        <p:cNvGrpSpPr/>
        <p:nvPr/>
      </p:nvGrpSpPr>
      <p:grpSpPr>
        <a:xfrm>
          <a:off x="0" y="0"/>
          <a:ext cx="0" cy="0"/>
          <a:chOff x="0" y="0"/>
          <a:chExt cx="0" cy="0"/>
        </a:xfrm>
      </p:grpSpPr>
      <p:graphicFrame>
        <p:nvGraphicFramePr>
          <p:cNvPr id="2" name="Объект 1" hidden="1"/>
          <p:cNvGraphicFramePr>
            <a:graphicFrameLocks noChangeAspect="1"/>
          </p:cNvGraphicFramePr>
          <p:nvPr userDrawn="1">
            <p:custDataLst>
              <p:tags r:id="rId2"/>
            </p:custDataLst>
            <p:extLst/>
          </p:nvPr>
        </p:nvGraphicFramePr>
        <p:xfrm>
          <a:off x="5162" y="5160"/>
          <a:ext cx="5157" cy="5155"/>
        </p:xfrm>
        <a:graphic>
          <a:graphicData uri="http://schemas.openxmlformats.org/presentationml/2006/ole">
            <mc:AlternateContent xmlns:mc="http://schemas.openxmlformats.org/markup-compatibility/2006">
              <mc:Choice xmlns:v="urn:schemas-microsoft-com:vml" Requires="v">
                <p:oleObj spid="_x0000_s930012" name="think-cell Slide" r:id="rId4" imgW="360" imgH="360" progId="">
                  <p:embed/>
                </p:oleObj>
              </mc:Choice>
              <mc:Fallback>
                <p:oleObj name="think-cell Slide" r:id="rId4" imgW="360" imgH="360" progId="">
                  <p:embed/>
                  <p:pic>
                    <p:nvPicPr>
                      <p:cNvPr id="0" name="Picture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 y="5160"/>
                        <a:ext cx="5157" cy="5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platzhalter 5"/>
          <p:cNvSpPr>
            <a:spLocks noGrp="1"/>
          </p:cNvSpPr>
          <p:nvPr>
            <p:ph type="body" sz="quarter" idx="11" hasCustomPrompt="1"/>
          </p:nvPr>
        </p:nvSpPr>
        <p:spPr bwMode="gray">
          <a:xfrm>
            <a:off x="1917485" y="4200901"/>
            <a:ext cx="33604639" cy="14070406"/>
          </a:xfrm>
          <a:prstGeom prst="rect">
            <a:avLst/>
          </a:prstGeom>
        </p:spPr>
        <p:txBody>
          <a:bodyPr/>
          <a:lstStyle>
            <a:lvl1pPr marL="819020" indent="-819020">
              <a:defRPr/>
            </a:lvl1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p:txBody>
      </p:sp>
      <p:sp>
        <p:nvSpPr>
          <p:cNvPr id="3" name="Titel 2"/>
          <p:cNvSpPr>
            <a:spLocks noGrp="1"/>
          </p:cNvSpPr>
          <p:nvPr>
            <p:ph type="title" hasCustomPrompt="1"/>
          </p:nvPr>
        </p:nvSpPr>
        <p:spPr/>
        <p:txBody>
          <a:bodyPr/>
          <a:lstStyle>
            <a:lvl1pPr>
              <a:defRPr/>
            </a:lvl1pPr>
          </a:lstStyle>
          <a:p>
            <a:r>
              <a:rPr lang="de-DE" noProof="0"/>
              <a:t>Headline</a:t>
            </a:r>
          </a:p>
        </p:txBody>
      </p:sp>
      <p:sp>
        <p:nvSpPr>
          <p:cNvPr id="7" name="Shape 47"/>
          <p:cNvSpPr>
            <a:spLocks noGrp="1"/>
          </p:cNvSpPr>
          <p:nvPr>
            <p:ph type="sldNum" sz="quarter" idx="2"/>
          </p:nvPr>
        </p:nvSpPr>
        <p:spPr>
          <a:xfrm>
            <a:off x="1640822" y="19555970"/>
            <a:ext cx="412784" cy="412941"/>
          </a:xfrm>
          <a:prstGeom prst="rect">
            <a:avLst/>
          </a:prstGeom>
          <a:ln w="12700">
            <a:miter lim="400000"/>
          </a:ln>
        </p:spPr>
        <p:txBody>
          <a:bodyPr wrap="none" lIns="0" tIns="0" rIns="0" bIns="0" anchor="b">
            <a:spAutoFit/>
          </a:bodyPr>
          <a:lstStyle>
            <a:lvl1pPr algn="l">
              <a:defRPr sz="2601">
                <a:solidFill>
                  <a:srgbClr val="FFFFFF"/>
                </a:solidFill>
              </a:defRPr>
            </a:lvl1pPr>
          </a:lstStyle>
          <a:p>
            <a:pPr marL="0" marR="0" lvl="0" indent="0" algn="l"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sz="2601" b="0" i="0" u="none" strike="noStrike" kern="1200" cap="none" spc="0" normalizeH="0" baseline="0" noProof="0">
                <a:ln>
                  <a:noFill/>
                </a:ln>
                <a:solidFill>
                  <a:srgbClr val="FFFFFF"/>
                </a:solidFill>
                <a:effectLst/>
                <a:uLnTx/>
                <a:uFillTx/>
                <a:latin typeface="TUIType" pitchFamily="34" charset="0"/>
                <a:ea typeface="+mn-ea"/>
                <a:cs typeface="+mn-cs"/>
              </a:rPr>
              <a:pPr marL="0" marR="0" lvl="0" indent="0" algn="l"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sz="2601"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3093127615"/>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3" y="4563644"/>
            <a:ext cx="34158863" cy="12865850"/>
          </a:xfrm>
          <a:prstGeom prst="rect">
            <a:avLst/>
          </a:prstGeom>
        </p:spPr>
        <p:txBody>
          <a:bodyPr/>
          <a:lstStyle>
            <a:lvl1pPr marL="866172" indent="-86617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de-DE" sz="7796" b="0" i="0" u="none" strike="noStrike" kern="1200" cap="none" spc="0" normalizeH="0" baseline="0" noProof="0" dirty="0">
              <a:ln>
                <a:noFill/>
              </a:ln>
              <a:solidFill>
                <a:srgbClr val="092A5E"/>
              </a:solidFill>
              <a:effectLst/>
              <a:uLnTx/>
              <a:uFillTx/>
              <a:latin typeface="TUIType" pitchFamily="34" charset="0"/>
              <a:ea typeface="+mn-ea"/>
              <a:cs typeface="+mn-cs"/>
            </a:endParaRPr>
          </a:p>
        </p:txBody>
      </p:sp>
      <p:sp>
        <p:nvSpPr>
          <p:cNvPr id="2" name="Номер слайда 1"/>
          <p:cNvSpPr>
            <a:spLocks noGrp="1"/>
          </p:cNvSpPr>
          <p:nvPr>
            <p:ph type="sldNum" sz="quarter" idx="13"/>
          </p:nvPr>
        </p:nvSpPr>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421649207"/>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3299473662"/>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l" defTabSz="2970246" rtl="0" eaLnBrk="1" fontAlgn="auto" latinLnBrk="0" hangingPunct="1">
              <a:lnSpc>
                <a:spcPct val="80000"/>
              </a:lnSpc>
              <a:spcBef>
                <a:spcPts val="0"/>
              </a:spcBef>
              <a:spcAft>
                <a:spcPts val="0"/>
              </a:spcAft>
              <a:buClrTx/>
              <a:buSzTx/>
              <a:buFontTx/>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621253231"/>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599550272"/>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30163501"/>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545465"/>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280722603"/>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094804841"/>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209902539"/>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defTabSz="2970246" latinLnBrk="0">
              <a:lnSpc>
                <a:spcPct val="80000"/>
              </a:lnSpc>
              <a:buClrTx/>
              <a:buSzTx/>
              <a:buNone/>
              <a:tabLst/>
            </a:pPr>
            <a:endParaRPr kumimoji="0" lang="de-DE" sz="4548" b="1" i="0" u="none" strike="noStrike" kern="0" cap="none" spc="0" normalizeH="0" baseline="0" dirty="0">
              <a:ln>
                <a:noFill/>
              </a:ln>
              <a:solidFill>
                <a:srgbClr val="092A5E"/>
              </a:solidFill>
              <a:effectLst/>
              <a:uLnTx/>
              <a:uFillTx/>
              <a:latin typeface="TUIType"/>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181149310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0" y="4563644"/>
            <a:ext cx="34158863" cy="12865850"/>
          </a:xfrm>
          <a:prstGeom prst="rect">
            <a:avLst/>
          </a:prstGeom>
        </p:spPr>
        <p:txBody>
          <a:bodyPr/>
          <a:lstStyle>
            <a:lvl1pPr marL="866322" indent="-86632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endParaRPr lang="de-DE" noProof="0" dirty="0"/>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8"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445971035"/>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ma14="http://schemas.microsoft.com/office/mac/drawingml/2011/main" xmlns=""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dirty="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680505387"/>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3" y="4563644"/>
            <a:ext cx="34158863" cy="12865850"/>
          </a:xfrm>
          <a:prstGeom prst="rect">
            <a:avLst/>
          </a:prstGeom>
        </p:spPr>
        <p:txBody>
          <a:bodyPr/>
          <a:lstStyle>
            <a:lvl1pPr marL="866172" indent="-86617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endParaRPr lang="de-DE" noProof="0" dirty="0"/>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376" indent="0">
              <a:buNone/>
              <a:defRPr sz="2599"/>
            </a:lvl2pPr>
            <a:lvl3pPr marL="3727629" indent="0">
              <a:buNone/>
              <a:defRPr sz="2599"/>
            </a:lvl3pPr>
            <a:lvl4pPr marL="5583714" indent="0">
              <a:buNone/>
              <a:defRPr sz="2599"/>
            </a:lvl4pPr>
            <a:lvl5pPr marL="7439793" indent="0">
              <a:buNone/>
              <a:defRPr sz="2599"/>
            </a:lvl5pPr>
          </a:lstStyle>
          <a:p>
            <a:pPr lvl="0"/>
            <a:r>
              <a:rPr lang="en-GB" dirty="0"/>
              <a:t>&lt; Source, Reference, Footnote etc. (Click to activate) &gt;</a:t>
            </a:r>
          </a:p>
        </p:txBody>
      </p:sp>
      <p:sp>
        <p:nvSpPr>
          <p:cNvPr id="8"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21838691"/>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0" y="4563644"/>
            <a:ext cx="34158863" cy="12865850"/>
          </a:xfrm>
          <a:prstGeom prst="rect">
            <a:avLst/>
          </a:prstGeom>
        </p:spPr>
        <p:txBody>
          <a:bodyPr/>
          <a:lstStyle>
            <a:lvl1pPr marL="866322" indent="-86632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endParaRPr lang="de-DE" noProof="0" dirty="0"/>
          </a:p>
        </p:txBody>
      </p:sp>
      <p:sp>
        <p:nvSpPr>
          <p:cNvPr id="7"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8"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062476912"/>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Content Slide - Headline Only">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endParaRPr lang="de-DE" noProof="0" dirty="0"/>
          </a:p>
        </p:txBody>
      </p:sp>
      <p:sp>
        <p:nvSpPr>
          <p:cNvPr id="8"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5" name="Inhaltsplatzhalter 4"/>
          <p:cNvSpPr>
            <a:spLocks noGrp="1"/>
          </p:cNvSpPr>
          <p:nvPr>
            <p:ph sz="quarter" idx="15"/>
          </p:nvPr>
        </p:nvSpPr>
        <p:spPr>
          <a:xfrm>
            <a:off x="1635215" y="4563644"/>
            <a:ext cx="34164014" cy="1285778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de-DE" dirty="0"/>
          </a:p>
        </p:txBody>
      </p:sp>
      <p:sp>
        <p:nvSpPr>
          <p:cNvPr id="6"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979800441"/>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Divider (Picture)">
    <p:spTree>
      <p:nvGrpSpPr>
        <p:cNvPr id="1" name=""/>
        <p:cNvGrpSpPr/>
        <p:nvPr/>
      </p:nvGrpSpPr>
      <p:grpSpPr>
        <a:xfrm>
          <a:off x="0" y="0"/>
          <a:ext cx="0" cy="0"/>
          <a:chOff x="0" y="0"/>
          <a:chExt cx="0" cy="0"/>
        </a:xfrm>
      </p:grpSpPr>
      <p:sp>
        <p:nvSpPr>
          <p:cNvPr id="9" name="Rechteck 8"/>
          <p:cNvSpPr/>
          <p:nvPr userDrawn="1"/>
        </p:nvSpPr>
        <p:spPr bwMode="auto">
          <a:xfrm>
            <a:off x="818535" y="18721152"/>
            <a:ext cx="35802536" cy="1520367"/>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7" tIns="0" rIns="116937" bIns="0" rtlCol="0" anchor="ctr"/>
          <a:lstStyle/>
          <a:p>
            <a:pPr algn="ctr" eaLnBrk="0" fontAlgn="base" hangingPunct="0">
              <a:lnSpc>
                <a:spcPct val="80000"/>
              </a:lnSpc>
              <a:spcBef>
                <a:spcPct val="0"/>
              </a:spcBef>
              <a:spcAft>
                <a:spcPct val="0"/>
              </a:spcAft>
              <a:buFont typeface="Wingdings" pitchFamily="2" charset="2"/>
              <a:buNone/>
            </a:pPr>
            <a:endParaRPr lang="de-DE" sz="4548" b="1" kern="0" dirty="0">
              <a:solidFill>
                <a:srgbClr val="092A5E"/>
              </a:solidFill>
              <a:latin typeface="TUIType"/>
            </a:endParaRPr>
          </a:p>
        </p:txBody>
      </p:sp>
      <p:sp>
        <p:nvSpPr>
          <p:cNvPr id="4" name="Fußzeilenplatzhalter 3"/>
          <p:cNvSpPr>
            <a:spLocks noGrp="1"/>
          </p:cNvSpPr>
          <p:nvPr>
            <p:ph type="ftr" sz="quarter" idx="12"/>
          </p:nvPr>
        </p:nvSpPr>
        <p:spPr/>
        <p:txBody>
          <a:bodyPr/>
          <a:lstStyle>
            <a:lvl1pPr>
              <a:defRPr>
                <a:solidFill>
                  <a:schemeClr val="bg1"/>
                </a:solidFill>
              </a:defRPr>
            </a:lvl1pPr>
          </a:lstStyle>
          <a:p>
            <a:endParaRPr lang="de-DE" dirty="0">
              <a:solidFill>
                <a:srgbClr val="FFFFFF"/>
              </a:solidFill>
            </a:endParaRPr>
          </a:p>
        </p:txBody>
      </p:sp>
      <p:sp>
        <p:nvSpPr>
          <p:cNvPr id="5" name="Titel 2"/>
          <p:cNvSpPr>
            <a:spLocks noGrp="1"/>
          </p:cNvSpPr>
          <p:nvPr>
            <p:ph type="title" hasCustomPrompt="1"/>
          </p:nvPr>
        </p:nvSpPr>
        <p:spPr>
          <a:xfrm>
            <a:off x="1640365" y="3321048"/>
            <a:ext cx="34158863" cy="1990121"/>
          </a:xfrm>
        </p:spPr>
        <p:txBody>
          <a:bodyPr anchor="t" anchorCtr="0"/>
          <a:lstStyle>
            <a:lvl1pPr>
              <a:defRPr sz="12993" b="1">
                <a:solidFill>
                  <a:schemeClr val="tx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2" y="5168675"/>
            <a:ext cx="34158863" cy="4104534"/>
          </a:xfrm>
        </p:spPr>
        <p:txBody>
          <a:bodyPr/>
          <a:lstStyle>
            <a:lvl1pPr marL="0" indent="0">
              <a:buNone/>
              <a:defRPr sz="9096">
                <a:solidFill>
                  <a:schemeClr val="tx1"/>
                </a:solidFill>
              </a:defRPr>
            </a:lvl1pPr>
          </a:lstStyle>
          <a:p>
            <a:pPr lvl="0"/>
            <a:r>
              <a:rPr lang="en-GB" noProof="0" dirty="0"/>
              <a:t>Subtitle</a:t>
            </a:r>
          </a:p>
        </p:txBody>
      </p:sp>
      <p:sp>
        <p:nvSpPr>
          <p:cNvPr id="8" name="Textfeld 7"/>
          <p:cNvSpPr txBox="1"/>
          <p:nvPr userDrawn="1"/>
        </p:nvSpPr>
        <p:spPr>
          <a:xfrm>
            <a:off x="1640368" y="19507149"/>
            <a:ext cx="881348" cy="442200"/>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eaLnBrk="0" fontAlgn="base" hangingPunct="0">
              <a:lnSpc>
                <a:spcPct val="95000"/>
              </a:lnSpc>
              <a:spcBef>
                <a:spcPct val="0"/>
              </a:spcBef>
              <a:spcAft>
                <a:spcPct val="0"/>
              </a:spcAft>
            </a:pPr>
            <a:fld id="{BF68F70B-AC95-45BE-AEB8-15EAB33A653A}" type="slidenum">
              <a:rPr lang="de-DE" sz="2598" smtClean="0">
                <a:solidFill>
                  <a:srgbClr val="FFFFFF"/>
                </a:solidFill>
                <a:latin typeface="TUIType" pitchFamily="34" charset="0"/>
              </a:rPr>
              <a:pPr eaLnBrk="0" fontAlgn="base" hangingPunct="0">
                <a:lnSpc>
                  <a:spcPct val="95000"/>
                </a:lnSpc>
                <a:spcBef>
                  <a:spcPct val="0"/>
                </a:spcBef>
                <a:spcAft>
                  <a:spcPct val="0"/>
                </a:spcAft>
              </a:pPr>
              <a:t>‹#›</a:t>
            </a:fld>
            <a:endParaRPr lang="de-DE" sz="2598" dirty="0">
              <a:solidFill>
                <a:srgbClr val="FFFFFF"/>
              </a:solidFill>
              <a:latin typeface="TUIType" pitchFamily="34" charset="0"/>
            </a:endParaRP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6" y="19041137"/>
            <a:ext cx="1100151" cy="880405"/>
          </a:xfrm>
          <a:prstGeom prst="rect">
            <a:avLst/>
          </a:prstGeom>
        </p:spPr>
      </p:pic>
    </p:spTree>
    <p:extLst>
      <p:ext uri="{BB962C8B-B14F-4D97-AF65-F5344CB8AC3E}">
        <p14:creationId xmlns:p14="http://schemas.microsoft.com/office/powerpoint/2010/main" val="360692253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0"/>
          </p:nvPr>
        </p:nvSpPr>
        <p:spPr/>
        <p:txBody>
          <a:bodyPr/>
          <a:lstStyle/>
          <a:p>
            <a:endParaRPr lang="de-DE" noProof="0" dirty="0"/>
          </a:p>
        </p:txBody>
      </p:sp>
      <p:sp>
        <p:nvSpPr>
          <p:cNvPr id="5"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Tree>
    <p:extLst>
      <p:ext uri="{BB962C8B-B14F-4D97-AF65-F5344CB8AC3E}">
        <p14:creationId xmlns:p14="http://schemas.microsoft.com/office/powerpoint/2010/main" val="207158712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dirty="0"/>
              <a:t>Headline</a:t>
            </a:r>
          </a:p>
        </p:txBody>
      </p:sp>
      <p:sp>
        <p:nvSpPr>
          <p:cNvPr id="4" name="Fußzeilenplatzhalter 3"/>
          <p:cNvSpPr>
            <a:spLocks noGrp="1"/>
          </p:cNvSpPr>
          <p:nvPr>
            <p:ph type="ftr" sz="quarter" idx="10"/>
          </p:nvPr>
        </p:nvSpPr>
        <p:spPr/>
        <p:txBody>
          <a:bodyPr/>
          <a:lstStyle/>
          <a:p>
            <a:endParaRPr lang="de-DE" noProof="0" dirty="0"/>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indent="0" algn="ctr" defTabSz="2970246" rtl="0" eaLnBrk="0" fontAlgn="base" latinLnBrk="0" hangingPunct="0">
              <a:lnSpc>
                <a:spcPct val="95000"/>
              </a:lnSpc>
              <a:spcBef>
                <a:spcPct val="0"/>
              </a:spcBef>
              <a:spcAft>
                <a:spcPct val="0"/>
              </a:spcAft>
              <a:buClr>
                <a:schemeClr val="tx2"/>
              </a:buClr>
              <a:buSzPct val="70000"/>
              <a:buFont typeface="Wingdings" pitchFamily="2" charset="2"/>
              <a:buNone/>
              <a:tabLst/>
            </a:pPr>
            <a:endParaRPr kumimoji="0" lang="en-GB" sz="5847" b="0" i="0" u="none" strike="noStrike" cap="none" normalizeH="0" baseline="0" dirty="0">
              <a:ln>
                <a:noFill/>
              </a:ln>
              <a:solidFill>
                <a:schemeClr val="accent1"/>
              </a:solidFill>
              <a:effectLst/>
              <a:latin typeface="Calibri" panose="020F0502020204030204" pitchFamily="34" charset="0"/>
            </a:endParaRPr>
          </a:p>
        </p:txBody>
      </p:sp>
    </p:spTree>
    <p:extLst>
      <p:ext uri="{BB962C8B-B14F-4D97-AF65-F5344CB8AC3E}">
        <p14:creationId xmlns:p14="http://schemas.microsoft.com/office/powerpoint/2010/main" val="1463038073"/>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Объект 1" hidden="1"/>
          <p:cNvGraphicFramePr>
            <a:graphicFrameLocks noChangeAspect="1"/>
          </p:cNvGraphicFramePr>
          <p:nvPr userDrawn="1">
            <p:custDataLst>
              <p:tags r:id="rId2"/>
            </p:custDataLst>
            <p:extLst/>
          </p:nvPr>
        </p:nvGraphicFramePr>
        <p:xfrm>
          <a:off x="5162" y="5160"/>
          <a:ext cx="5157" cy="5155"/>
        </p:xfrm>
        <a:graphic>
          <a:graphicData uri="http://schemas.openxmlformats.org/presentationml/2006/ole">
            <mc:AlternateContent xmlns:mc="http://schemas.openxmlformats.org/markup-compatibility/2006">
              <mc:Choice xmlns:v="urn:schemas-microsoft-com:vml" Requires="v">
                <p:oleObj spid="_x0000_s934028" name="think-cell Slide" r:id="rId4" imgW="270" imgH="270" progId="TCLayout.ActiveDocument.1">
                  <p:embed/>
                </p:oleObj>
              </mc:Choice>
              <mc:Fallback>
                <p:oleObj name="think-cell Slide" r:id="rId4" imgW="270" imgH="270" progId="TCLayout.ActiveDocument.1">
                  <p:embed/>
                  <p:pic>
                    <p:nvPicPr>
                      <p:cNvPr id="2" name="Объект 1" hidden="1"/>
                      <p:cNvPicPr/>
                      <p:nvPr/>
                    </p:nvPicPr>
                    <p:blipFill>
                      <a:blip r:embed="rId5"/>
                      <a:stretch>
                        <a:fillRect/>
                      </a:stretch>
                    </p:blipFill>
                    <p:spPr>
                      <a:xfrm>
                        <a:off x="5162" y="5160"/>
                        <a:ext cx="5157" cy="5155"/>
                      </a:xfrm>
                      <a:prstGeom prst="rect">
                        <a:avLst/>
                      </a:prstGeom>
                    </p:spPr>
                  </p:pic>
                </p:oleObj>
              </mc:Fallback>
            </mc:AlternateContent>
          </a:graphicData>
        </a:graphic>
      </p:graphicFrame>
      <p:sp>
        <p:nvSpPr>
          <p:cNvPr id="3" name="Titel 2"/>
          <p:cNvSpPr>
            <a:spLocks noGrp="1"/>
          </p:cNvSpPr>
          <p:nvPr>
            <p:ph type="title" hasCustomPrompt="1"/>
          </p:nvPr>
        </p:nvSpPr>
        <p:spPr/>
        <p:txBody>
          <a:bodyPr/>
          <a:lstStyle>
            <a:lvl1pPr>
              <a:defRPr/>
            </a:lvl1pPr>
          </a:lstStyle>
          <a:p>
            <a:r>
              <a:rPr lang="de-DE" noProof="0" dirty="0"/>
              <a:t>Headline</a:t>
            </a:r>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86180329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ltle and Text">
    <p:spTree>
      <p:nvGrpSpPr>
        <p:cNvPr id="1" name=""/>
        <p:cNvGrpSpPr/>
        <p:nvPr/>
      </p:nvGrpSpPr>
      <p:grpSpPr>
        <a:xfrm>
          <a:off x="0" y="0"/>
          <a:ext cx="0" cy="0"/>
          <a:chOff x="0" y="0"/>
          <a:chExt cx="0" cy="0"/>
        </a:xfrm>
      </p:grpSpPr>
      <p:graphicFrame>
        <p:nvGraphicFramePr>
          <p:cNvPr id="2" name="Объект 1" hidden="1"/>
          <p:cNvGraphicFramePr>
            <a:graphicFrameLocks noChangeAspect="1"/>
          </p:cNvGraphicFramePr>
          <p:nvPr userDrawn="1">
            <p:custDataLst>
              <p:tags r:id="rId2"/>
            </p:custDataLst>
            <p:extLst/>
          </p:nvPr>
        </p:nvGraphicFramePr>
        <p:xfrm>
          <a:off x="5162" y="5160"/>
          <a:ext cx="5157" cy="5155"/>
        </p:xfrm>
        <a:graphic>
          <a:graphicData uri="http://schemas.openxmlformats.org/presentationml/2006/ole">
            <mc:AlternateContent xmlns:mc="http://schemas.openxmlformats.org/markup-compatibility/2006">
              <mc:Choice xmlns:v="urn:schemas-microsoft-com:vml" Requires="v">
                <p:oleObj spid="_x0000_s935052" name="think-cell Slide" r:id="rId4" imgW="270" imgH="270" progId="TCLayout.ActiveDocument.1">
                  <p:embed/>
                </p:oleObj>
              </mc:Choice>
              <mc:Fallback>
                <p:oleObj name="think-cell Slide" r:id="rId4" imgW="270" imgH="270" progId="TCLayout.ActiveDocument.1">
                  <p:embed/>
                  <p:pic>
                    <p:nvPicPr>
                      <p:cNvPr id="2" name="Объект 1" hidden="1"/>
                      <p:cNvPicPr/>
                      <p:nvPr/>
                    </p:nvPicPr>
                    <p:blipFill>
                      <a:blip r:embed="rId5"/>
                      <a:stretch>
                        <a:fillRect/>
                      </a:stretch>
                    </p:blipFill>
                    <p:spPr>
                      <a:xfrm>
                        <a:off x="5162" y="5160"/>
                        <a:ext cx="5157" cy="5155"/>
                      </a:xfrm>
                      <a:prstGeom prst="rect">
                        <a:avLst/>
                      </a:prstGeom>
                    </p:spPr>
                  </p:pic>
                </p:oleObj>
              </mc:Fallback>
            </mc:AlternateContent>
          </a:graphicData>
        </a:graphic>
      </p:graphicFrame>
      <p:sp>
        <p:nvSpPr>
          <p:cNvPr id="6" name="Textplatzhalter 5"/>
          <p:cNvSpPr>
            <a:spLocks noGrp="1"/>
          </p:cNvSpPr>
          <p:nvPr>
            <p:ph type="body" sz="quarter" idx="11" hasCustomPrompt="1"/>
          </p:nvPr>
        </p:nvSpPr>
        <p:spPr bwMode="gray">
          <a:xfrm>
            <a:off x="1917485" y="4200901"/>
            <a:ext cx="33604639" cy="14070406"/>
          </a:xfrm>
          <a:prstGeom prst="rect">
            <a:avLst/>
          </a:prstGeom>
        </p:spPr>
        <p:txBody>
          <a:bodyPr/>
          <a:lstStyle>
            <a:lvl1pPr marL="819020" indent="-819020">
              <a:defRPr/>
            </a:lvl1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p:txBody>
      </p:sp>
      <p:sp>
        <p:nvSpPr>
          <p:cNvPr id="3" name="Titel 2"/>
          <p:cNvSpPr>
            <a:spLocks noGrp="1"/>
          </p:cNvSpPr>
          <p:nvPr>
            <p:ph type="title" hasCustomPrompt="1"/>
          </p:nvPr>
        </p:nvSpPr>
        <p:spPr/>
        <p:txBody>
          <a:bodyPr/>
          <a:lstStyle>
            <a:lvl1pPr>
              <a:defRPr/>
            </a:lvl1pPr>
          </a:lstStyle>
          <a:p>
            <a:r>
              <a:rPr lang="de-DE" noProof="0"/>
              <a:t>Headline</a:t>
            </a:r>
          </a:p>
        </p:txBody>
      </p:sp>
      <p:sp>
        <p:nvSpPr>
          <p:cNvPr id="7"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24568799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tent Slide - Headline Only">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endParaRPr lang="de-DE" noProof="0" dirty="0"/>
          </a:p>
        </p:txBody>
      </p:sp>
      <p:sp>
        <p:nvSpPr>
          <p:cNvPr id="8"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
        <p:nvSpPr>
          <p:cNvPr id="5" name="Inhaltsplatzhalter 4"/>
          <p:cNvSpPr>
            <a:spLocks noGrp="1"/>
          </p:cNvSpPr>
          <p:nvPr>
            <p:ph sz="quarter" idx="15"/>
          </p:nvPr>
        </p:nvSpPr>
        <p:spPr>
          <a:xfrm>
            <a:off x="1635215" y="4563644"/>
            <a:ext cx="34164014" cy="1285778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de-DE" dirty="0"/>
          </a:p>
        </p:txBody>
      </p:sp>
      <p:sp>
        <p:nvSpPr>
          <p:cNvPr id="6"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56174863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Divider (Picture)">
    <p:spTree>
      <p:nvGrpSpPr>
        <p:cNvPr id="1" name=""/>
        <p:cNvGrpSpPr/>
        <p:nvPr/>
      </p:nvGrpSpPr>
      <p:grpSpPr>
        <a:xfrm>
          <a:off x="0" y="0"/>
          <a:ext cx="0" cy="0"/>
          <a:chOff x="0" y="0"/>
          <a:chExt cx="0" cy="0"/>
        </a:xfrm>
      </p:grpSpPr>
      <p:sp>
        <p:nvSpPr>
          <p:cNvPr id="9" name="Rechteck 8"/>
          <p:cNvSpPr/>
          <p:nvPr userDrawn="1"/>
        </p:nvSpPr>
        <p:spPr bwMode="auto">
          <a:xfrm>
            <a:off x="818535" y="18721152"/>
            <a:ext cx="35802536" cy="1520367"/>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7" tIns="0" rIns="116937" bIns="0" rtlCol="0" anchor="ctr"/>
          <a:lstStyle/>
          <a:p>
            <a:pPr algn="ctr" eaLnBrk="0" fontAlgn="base" hangingPunct="0">
              <a:lnSpc>
                <a:spcPct val="80000"/>
              </a:lnSpc>
              <a:spcBef>
                <a:spcPct val="0"/>
              </a:spcBef>
              <a:spcAft>
                <a:spcPct val="0"/>
              </a:spcAft>
              <a:buFont typeface="Wingdings" pitchFamily="2" charset="2"/>
              <a:buNone/>
            </a:pPr>
            <a:endParaRPr lang="de-DE" sz="4548" b="1" kern="0" dirty="0">
              <a:solidFill>
                <a:srgbClr val="092A5E"/>
              </a:solidFill>
              <a:latin typeface="TUIType"/>
            </a:endParaRPr>
          </a:p>
        </p:txBody>
      </p:sp>
      <p:sp>
        <p:nvSpPr>
          <p:cNvPr id="4" name="Fußzeilenplatzhalter 3"/>
          <p:cNvSpPr>
            <a:spLocks noGrp="1"/>
          </p:cNvSpPr>
          <p:nvPr>
            <p:ph type="ftr" sz="quarter" idx="12"/>
          </p:nvPr>
        </p:nvSpPr>
        <p:spPr/>
        <p:txBody>
          <a:bodyPr/>
          <a:lstStyle>
            <a:lvl1pPr>
              <a:defRPr>
                <a:solidFill>
                  <a:schemeClr val="bg1"/>
                </a:solidFill>
              </a:defRPr>
            </a:lvl1pPr>
          </a:lstStyle>
          <a:p>
            <a:endParaRPr lang="de-DE" dirty="0">
              <a:solidFill>
                <a:srgbClr val="FFFFFF"/>
              </a:solidFill>
            </a:endParaRPr>
          </a:p>
        </p:txBody>
      </p:sp>
      <p:sp>
        <p:nvSpPr>
          <p:cNvPr id="5" name="Titel 2"/>
          <p:cNvSpPr>
            <a:spLocks noGrp="1"/>
          </p:cNvSpPr>
          <p:nvPr>
            <p:ph type="title" hasCustomPrompt="1"/>
          </p:nvPr>
        </p:nvSpPr>
        <p:spPr>
          <a:xfrm>
            <a:off x="1640365" y="3321048"/>
            <a:ext cx="34158863" cy="1990121"/>
          </a:xfrm>
        </p:spPr>
        <p:txBody>
          <a:bodyPr anchor="t" anchorCtr="0"/>
          <a:lstStyle>
            <a:lvl1pPr>
              <a:defRPr sz="12993" b="1">
                <a:solidFill>
                  <a:schemeClr val="tx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2" y="5168675"/>
            <a:ext cx="34158863" cy="4104534"/>
          </a:xfrm>
        </p:spPr>
        <p:txBody>
          <a:bodyPr/>
          <a:lstStyle>
            <a:lvl1pPr marL="0" indent="0">
              <a:buNone/>
              <a:defRPr sz="9096">
                <a:solidFill>
                  <a:schemeClr val="tx1"/>
                </a:solidFill>
              </a:defRPr>
            </a:lvl1pPr>
          </a:lstStyle>
          <a:p>
            <a:pPr lvl="0"/>
            <a:r>
              <a:rPr lang="en-GB" noProof="0" dirty="0"/>
              <a:t>Subtitle</a:t>
            </a:r>
          </a:p>
        </p:txBody>
      </p:sp>
      <p:sp>
        <p:nvSpPr>
          <p:cNvPr id="8" name="Textfeld 7"/>
          <p:cNvSpPr txBox="1"/>
          <p:nvPr userDrawn="1"/>
        </p:nvSpPr>
        <p:spPr>
          <a:xfrm>
            <a:off x="1640368" y="19507149"/>
            <a:ext cx="881348" cy="442200"/>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eaLnBrk="0" fontAlgn="base" hangingPunct="0">
              <a:lnSpc>
                <a:spcPct val="95000"/>
              </a:lnSpc>
              <a:spcBef>
                <a:spcPct val="0"/>
              </a:spcBef>
              <a:spcAft>
                <a:spcPct val="0"/>
              </a:spcAft>
            </a:pPr>
            <a:fld id="{BF68F70B-AC95-45BE-AEB8-15EAB33A653A}" type="slidenum">
              <a:rPr lang="de-DE" sz="2598" smtClean="0">
                <a:solidFill>
                  <a:srgbClr val="FFFFFF"/>
                </a:solidFill>
                <a:latin typeface="TUIType" pitchFamily="34" charset="0"/>
              </a:rPr>
              <a:pPr eaLnBrk="0" fontAlgn="base" hangingPunct="0">
                <a:lnSpc>
                  <a:spcPct val="95000"/>
                </a:lnSpc>
                <a:spcBef>
                  <a:spcPct val="0"/>
                </a:spcBef>
                <a:spcAft>
                  <a:spcPct val="0"/>
                </a:spcAft>
              </a:pPr>
              <a:t>‹#›</a:t>
            </a:fld>
            <a:endParaRPr lang="de-DE" sz="2598" dirty="0">
              <a:solidFill>
                <a:srgbClr val="FFFFFF"/>
              </a:solidFill>
              <a:latin typeface="TUIType" pitchFamily="34" charset="0"/>
            </a:endParaRP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6" y="19041137"/>
            <a:ext cx="1100151" cy="880405"/>
          </a:xfrm>
          <a:prstGeom prst="rect">
            <a:avLst/>
          </a:prstGeom>
        </p:spPr>
      </p:pic>
    </p:spTree>
    <p:extLst>
      <p:ext uri="{BB962C8B-B14F-4D97-AF65-F5344CB8AC3E}">
        <p14:creationId xmlns:p14="http://schemas.microsoft.com/office/powerpoint/2010/main" val="32842702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0"/>
          </p:nvPr>
        </p:nvSpPr>
        <p:spPr/>
        <p:txBody>
          <a:bodyPr/>
          <a:lstStyle/>
          <a:p>
            <a:endParaRPr lang="de-DE" noProof="0" dirty="0"/>
          </a:p>
        </p:txBody>
      </p:sp>
      <p:sp>
        <p:nvSpPr>
          <p:cNvPr id="5"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Tree>
    <p:extLst>
      <p:ext uri="{BB962C8B-B14F-4D97-AF65-F5344CB8AC3E}">
        <p14:creationId xmlns:p14="http://schemas.microsoft.com/office/powerpoint/2010/main" val="217081130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dirty="0"/>
              <a:t>Headline</a:t>
            </a:r>
          </a:p>
        </p:txBody>
      </p:sp>
      <p:sp>
        <p:nvSpPr>
          <p:cNvPr id="4" name="Fußzeilenplatzhalter 3"/>
          <p:cNvSpPr>
            <a:spLocks noGrp="1"/>
          </p:cNvSpPr>
          <p:nvPr>
            <p:ph type="ftr" sz="quarter" idx="10"/>
          </p:nvPr>
        </p:nvSpPr>
        <p:spPr/>
        <p:txBody>
          <a:bodyPr/>
          <a:lstStyle/>
          <a:p>
            <a:endParaRPr lang="de-DE" noProof="0" dirty="0"/>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indent="0" algn="ctr" defTabSz="2970246" rtl="0" eaLnBrk="0" fontAlgn="base" latinLnBrk="0" hangingPunct="0">
              <a:lnSpc>
                <a:spcPct val="95000"/>
              </a:lnSpc>
              <a:spcBef>
                <a:spcPct val="0"/>
              </a:spcBef>
              <a:spcAft>
                <a:spcPct val="0"/>
              </a:spcAft>
              <a:buClr>
                <a:schemeClr val="tx2"/>
              </a:buClr>
              <a:buSzPct val="70000"/>
              <a:buFont typeface="Wingdings" pitchFamily="2" charset="2"/>
              <a:buNone/>
              <a:tabLst/>
            </a:pPr>
            <a:endParaRPr kumimoji="0" lang="en-GB" sz="5847" b="0" i="0" u="none" strike="noStrike" cap="none" normalizeH="0" baseline="0" dirty="0">
              <a:ln>
                <a:noFill/>
              </a:ln>
              <a:solidFill>
                <a:schemeClr val="accent1"/>
              </a:solidFill>
              <a:effectLst/>
              <a:latin typeface="Calibri" panose="020F0502020204030204" pitchFamily="34" charset="0"/>
            </a:endParaRPr>
          </a:p>
        </p:txBody>
      </p:sp>
    </p:spTree>
    <p:extLst>
      <p:ext uri="{BB962C8B-B14F-4D97-AF65-F5344CB8AC3E}">
        <p14:creationId xmlns:p14="http://schemas.microsoft.com/office/powerpoint/2010/main" val="371876882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Объект 1" hidden="1"/>
          <p:cNvGraphicFramePr>
            <a:graphicFrameLocks noChangeAspect="1"/>
          </p:cNvGraphicFramePr>
          <p:nvPr userDrawn="1">
            <p:custDataLst>
              <p:tags r:id="rId2"/>
            </p:custDataLst>
            <p:extLst/>
          </p:nvPr>
        </p:nvGraphicFramePr>
        <p:xfrm>
          <a:off x="5162" y="5160"/>
          <a:ext cx="5157" cy="5155"/>
        </p:xfrm>
        <a:graphic>
          <a:graphicData uri="http://schemas.openxmlformats.org/presentationml/2006/ole">
            <mc:AlternateContent xmlns:mc="http://schemas.openxmlformats.org/markup-compatibility/2006">
              <mc:Choice xmlns:v="urn:schemas-microsoft-com:vml" Requires="v">
                <p:oleObj spid="_x0000_s936051" name="think-cell Slide" r:id="rId4" imgW="360" imgH="360" progId="">
                  <p:embed/>
                </p:oleObj>
              </mc:Choice>
              <mc:Fallback>
                <p:oleObj name="think-cell Slide" r:id="rId4" imgW="360" imgH="360" progId="">
                  <p:embed/>
                  <p:pic>
                    <p:nvPicPr>
                      <p:cNvPr id="2" name="Объект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 y="5160"/>
                        <a:ext cx="5157" cy="5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el 2"/>
          <p:cNvSpPr>
            <a:spLocks noGrp="1"/>
          </p:cNvSpPr>
          <p:nvPr>
            <p:ph type="title" hasCustomPrompt="1"/>
          </p:nvPr>
        </p:nvSpPr>
        <p:spPr/>
        <p:txBody>
          <a:bodyPr/>
          <a:lstStyle>
            <a:lvl1pPr>
              <a:defRPr/>
            </a:lvl1pPr>
          </a:lstStyle>
          <a:p>
            <a:r>
              <a:rPr lang="de-DE" noProof="0" dirty="0"/>
              <a:t>Headline</a:t>
            </a:r>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35801995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1318026323"/>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l" defTabSz="2970246" rtl="0" eaLnBrk="1" fontAlgn="auto" latinLnBrk="0" hangingPunct="1">
              <a:lnSpc>
                <a:spcPct val="80000"/>
              </a:lnSpc>
              <a:spcBef>
                <a:spcPts val="0"/>
              </a:spcBef>
              <a:spcAft>
                <a:spcPts val="0"/>
              </a:spcAft>
              <a:buClrTx/>
              <a:buSzTx/>
              <a:buFontTx/>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250338851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222816661"/>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85888944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586147444"/>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079923"/>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03818379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95535635"/>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914240974"/>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ma14="http://schemas.microsoft.com/office/mac/drawingml/2011/main" xmlns=""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dirty="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31327458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69732"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69732"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40859949"/>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en-GB" sz="5527"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4"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22970190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ltle and Text">
    <p:spTree>
      <p:nvGrpSpPr>
        <p:cNvPr id="1" name=""/>
        <p:cNvGrpSpPr/>
        <p:nvPr/>
      </p:nvGrpSpPr>
      <p:grpSpPr>
        <a:xfrm>
          <a:off x="0" y="0"/>
          <a:ext cx="0" cy="0"/>
          <a:chOff x="0" y="0"/>
          <a:chExt cx="0" cy="0"/>
        </a:xfrm>
      </p:grpSpPr>
      <p:graphicFrame>
        <p:nvGraphicFramePr>
          <p:cNvPr id="2" name="Объект 1" hidden="1"/>
          <p:cNvGraphicFramePr>
            <a:graphicFrameLocks noChangeAspect="1"/>
          </p:cNvGraphicFramePr>
          <p:nvPr userDrawn="1">
            <p:custDataLst>
              <p:tags r:id="rId2"/>
            </p:custDataLst>
            <p:extLst/>
          </p:nvPr>
        </p:nvGraphicFramePr>
        <p:xfrm>
          <a:off x="5162" y="5160"/>
          <a:ext cx="5157" cy="5155"/>
        </p:xfrm>
        <a:graphic>
          <a:graphicData uri="http://schemas.openxmlformats.org/presentationml/2006/ole">
            <mc:AlternateContent xmlns:mc="http://schemas.openxmlformats.org/markup-compatibility/2006">
              <mc:Choice xmlns:v="urn:schemas-microsoft-com:vml" Requires="v">
                <p:oleObj spid="_x0000_s492312" name="think-cell Slide" r:id="rId4" imgW="360" imgH="360" progId="">
                  <p:embed/>
                </p:oleObj>
              </mc:Choice>
              <mc:Fallback>
                <p:oleObj name="think-cell Slide" r:id="rId4" imgW="360" imgH="360" progId="">
                  <p:embed/>
                  <p:pic>
                    <p:nvPicPr>
                      <p:cNvPr id="0" name="Picture 16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 y="5160"/>
                        <a:ext cx="5157" cy="5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platzhalter 5"/>
          <p:cNvSpPr>
            <a:spLocks noGrp="1"/>
          </p:cNvSpPr>
          <p:nvPr>
            <p:ph type="body" sz="quarter" idx="11" hasCustomPrompt="1"/>
          </p:nvPr>
        </p:nvSpPr>
        <p:spPr bwMode="gray">
          <a:xfrm>
            <a:off x="1917485" y="4200901"/>
            <a:ext cx="33604639" cy="14070406"/>
          </a:xfrm>
          <a:prstGeom prst="rect">
            <a:avLst/>
          </a:prstGeom>
        </p:spPr>
        <p:txBody>
          <a:bodyPr/>
          <a:lstStyle>
            <a:lvl1pPr marL="819020" indent="-819020">
              <a:defRPr/>
            </a:lvl1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p:txBody>
      </p:sp>
      <p:sp>
        <p:nvSpPr>
          <p:cNvPr id="3" name="Titel 2"/>
          <p:cNvSpPr>
            <a:spLocks noGrp="1"/>
          </p:cNvSpPr>
          <p:nvPr>
            <p:ph type="title" hasCustomPrompt="1"/>
          </p:nvPr>
        </p:nvSpPr>
        <p:spPr/>
        <p:txBody>
          <a:bodyPr/>
          <a:lstStyle>
            <a:lvl1pPr>
              <a:defRPr/>
            </a:lvl1pPr>
          </a:lstStyle>
          <a:p>
            <a:r>
              <a:rPr lang="de-DE" noProof="0"/>
              <a:t>Headline</a:t>
            </a:r>
          </a:p>
        </p:txBody>
      </p:sp>
      <p:sp>
        <p:nvSpPr>
          <p:cNvPr id="7"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37504081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2" y="4563647"/>
            <a:ext cx="34158865" cy="12865849"/>
          </a:xfrm>
          <a:prstGeom prst="rect">
            <a:avLst/>
          </a:prstGeom>
        </p:spPr>
        <p:txBody>
          <a:bodyPr/>
          <a:lstStyle>
            <a:lvl1pPr marL="649944" indent="-649944">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en-GB" sz="5527"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7" name="Textplatzhalter 7"/>
          <p:cNvSpPr>
            <a:spLocks noGrp="1"/>
          </p:cNvSpPr>
          <p:nvPr>
            <p:ph type="body" sz="quarter" idx="14" hasCustomPrompt="1"/>
          </p:nvPr>
        </p:nvSpPr>
        <p:spPr>
          <a:xfrm>
            <a:off x="2297100" y="18855171"/>
            <a:ext cx="27337684" cy="554126"/>
          </a:xfrm>
        </p:spPr>
        <p:txBody>
          <a:bodyPr anchor="b"/>
          <a:lstStyle>
            <a:lvl1pPr marL="0" indent="0">
              <a:lnSpc>
                <a:spcPct val="100000"/>
              </a:lnSpc>
              <a:spcBef>
                <a:spcPts val="0"/>
              </a:spcBef>
              <a:buFont typeface="Arial" pitchFamily="34" charset="0"/>
              <a:buNone/>
              <a:defRPr sz="1950" baseline="0">
                <a:solidFill>
                  <a:schemeClr val="bg1"/>
                </a:solidFill>
              </a:defRPr>
            </a:lvl1pPr>
            <a:lvl2pPr marL="1524274" indent="0">
              <a:buNone/>
              <a:defRPr sz="1950"/>
            </a:lvl2pPr>
            <a:lvl3pPr marL="2797081" indent="0">
              <a:buNone/>
              <a:defRPr sz="1950"/>
            </a:lvl3pPr>
            <a:lvl4pPr marL="4189821" indent="0">
              <a:buNone/>
              <a:defRPr sz="1950"/>
            </a:lvl4pPr>
            <a:lvl5pPr marL="5582558" indent="0">
              <a:buNone/>
              <a:defRPr sz="1950"/>
            </a:lvl5pPr>
          </a:lstStyle>
          <a:p>
            <a:pPr lvl="0"/>
            <a:r>
              <a:rPr lang="en-GB" dirty="0"/>
              <a:t>&lt; Source, Reference, Footnote etc. (Click to activate) &gt;</a:t>
            </a:r>
          </a:p>
        </p:txBody>
      </p:sp>
      <p:sp>
        <p:nvSpPr>
          <p:cNvPr id="8"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21517308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en-GB" sz="5527"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5" name="Textplatzhalter 7"/>
          <p:cNvSpPr>
            <a:spLocks noGrp="1"/>
          </p:cNvSpPr>
          <p:nvPr>
            <p:ph type="body" sz="quarter" idx="14" hasCustomPrompt="1"/>
          </p:nvPr>
        </p:nvSpPr>
        <p:spPr>
          <a:xfrm>
            <a:off x="2297100" y="18855171"/>
            <a:ext cx="27337684" cy="554126"/>
          </a:xfrm>
        </p:spPr>
        <p:txBody>
          <a:bodyPr anchor="b"/>
          <a:lstStyle>
            <a:lvl1pPr marL="0" indent="0">
              <a:lnSpc>
                <a:spcPct val="100000"/>
              </a:lnSpc>
              <a:spcBef>
                <a:spcPts val="0"/>
              </a:spcBef>
              <a:buFont typeface="Arial" pitchFamily="34" charset="0"/>
              <a:buNone/>
              <a:defRPr sz="1950" baseline="0">
                <a:solidFill>
                  <a:schemeClr val="bg1"/>
                </a:solidFill>
              </a:defRPr>
            </a:lvl1pPr>
            <a:lvl2pPr marL="1524274" indent="0">
              <a:buNone/>
              <a:defRPr sz="1950"/>
            </a:lvl2pPr>
            <a:lvl3pPr marL="2797081" indent="0">
              <a:buNone/>
              <a:defRPr sz="1950"/>
            </a:lvl3pPr>
            <a:lvl4pPr marL="4189821" indent="0">
              <a:buNone/>
              <a:defRPr sz="1950"/>
            </a:lvl4pPr>
            <a:lvl5pPr marL="5582558" indent="0">
              <a:buNone/>
              <a:defRPr sz="1950"/>
            </a:lvl5pPr>
          </a:lstStyle>
          <a:p>
            <a:pPr lvl="0"/>
            <a:r>
              <a:rPr lang="en-GB" dirty="0"/>
              <a:t>&lt; Source, Reference, Footnote etc. (Click to activate) &gt;</a:t>
            </a:r>
          </a:p>
        </p:txBody>
      </p:sp>
      <p:sp>
        <p:nvSpPr>
          <p:cNvPr id="6"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6870280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2639118293"/>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a:t>Headline</a:t>
            </a:r>
          </a:p>
        </p:txBody>
      </p:sp>
      <p:sp>
        <p:nvSpPr>
          <p:cNvPr id="4" name="Fußzeilenplatzhalter 3"/>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de-DE" sz="5527" b="0" i="0" u="none" strike="noStrike" kern="1200" cap="none" spc="0" normalizeH="0" baseline="0" noProof="0">
              <a:ln>
                <a:noFill/>
              </a:ln>
              <a:solidFill>
                <a:srgbClr val="092A5E"/>
              </a:solidFill>
              <a:effectLst/>
              <a:uLnTx/>
              <a:uFillTx/>
              <a:latin typeface="TUIType Light"/>
              <a:ea typeface="+mn-ea"/>
              <a:cs typeface="+mn-cs"/>
            </a:endParaRPr>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en-GB" sz="5847" b="0" i="0" u="none" strike="noStrike" kern="1200" cap="none" spc="0" normalizeH="0" baseline="0" noProof="0">
              <a:ln>
                <a:noFill/>
              </a:ln>
              <a:solidFill>
                <a:srgbClr val="092A5E"/>
              </a:solidFill>
              <a:effectLst/>
              <a:uLnTx/>
              <a:uFillTx/>
              <a:latin typeface="Calibri" panose="020F0502020204030204" pitchFamily="34" charset="0"/>
              <a:ea typeface="+mn-ea"/>
              <a:cs typeface="+mn-cs"/>
            </a:endParaRPr>
          </a:p>
        </p:txBody>
      </p:sp>
      <p:sp>
        <p:nvSpPr>
          <p:cNvPr id="7"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07584743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2561440339"/>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l" defTabSz="2970246" rtl="0" eaLnBrk="1" fontAlgn="auto" latinLnBrk="0" hangingPunct="1">
              <a:lnSpc>
                <a:spcPct val="80000"/>
              </a:lnSpc>
              <a:spcBef>
                <a:spcPts val="0"/>
              </a:spcBef>
              <a:spcAft>
                <a:spcPts val="0"/>
              </a:spcAft>
              <a:buClrTx/>
              <a:buSzTx/>
              <a:buFontTx/>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268447234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676529453"/>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50689974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753747"/>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654012053"/>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99878413"/>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80016118"/>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 xmlns:ma14="http://schemas.microsoft.com/office/mac/drawingml/2011/main"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dirty="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22633776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292084"/>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69732"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69732"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561565494"/>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en-GB" sz="5527"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4"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61002996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ltle and Text">
    <p:spTree>
      <p:nvGrpSpPr>
        <p:cNvPr id="1" name=""/>
        <p:cNvGrpSpPr/>
        <p:nvPr/>
      </p:nvGrpSpPr>
      <p:grpSpPr>
        <a:xfrm>
          <a:off x="0" y="0"/>
          <a:ext cx="0" cy="0"/>
          <a:chOff x="0" y="0"/>
          <a:chExt cx="0" cy="0"/>
        </a:xfrm>
      </p:grpSpPr>
      <p:graphicFrame>
        <p:nvGraphicFramePr>
          <p:cNvPr id="2" name="Объект 1" hidden="1"/>
          <p:cNvGraphicFramePr>
            <a:graphicFrameLocks noChangeAspect="1"/>
          </p:cNvGraphicFramePr>
          <p:nvPr userDrawn="1">
            <p:custDataLst>
              <p:tags r:id="rId2"/>
            </p:custDataLst>
            <p:extLst/>
          </p:nvPr>
        </p:nvGraphicFramePr>
        <p:xfrm>
          <a:off x="5162" y="5160"/>
          <a:ext cx="5157" cy="5155"/>
        </p:xfrm>
        <a:graphic>
          <a:graphicData uri="http://schemas.openxmlformats.org/presentationml/2006/ole">
            <mc:AlternateContent xmlns:mc="http://schemas.openxmlformats.org/markup-compatibility/2006">
              <mc:Choice xmlns:v="urn:schemas-microsoft-com:vml" Requires="v">
                <p:oleObj spid="_x0000_s493334" name="think-cell Slide" r:id="rId4" imgW="360" imgH="360" progId="">
                  <p:embed/>
                </p:oleObj>
              </mc:Choice>
              <mc:Fallback>
                <p:oleObj name="think-cell Slide" r:id="rId4" imgW="360" imgH="360" progId="">
                  <p:embed/>
                  <p:pic>
                    <p:nvPicPr>
                      <p:cNvPr id="0" name="Picture 16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 y="5160"/>
                        <a:ext cx="5157" cy="5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platzhalter 5"/>
          <p:cNvSpPr>
            <a:spLocks noGrp="1"/>
          </p:cNvSpPr>
          <p:nvPr>
            <p:ph type="body" sz="quarter" idx="11" hasCustomPrompt="1"/>
          </p:nvPr>
        </p:nvSpPr>
        <p:spPr bwMode="gray">
          <a:xfrm>
            <a:off x="1917485" y="4200901"/>
            <a:ext cx="33604639" cy="14070406"/>
          </a:xfrm>
          <a:prstGeom prst="rect">
            <a:avLst/>
          </a:prstGeom>
        </p:spPr>
        <p:txBody>
          <a:bodyPr/>
          <a:lstStyle>
            <a:lvl1pPr marL="819020" indent="-819020">
              <a:defRPr/>
            </a:lvl1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p:txBody>
      </p:sp>
      <p:sp>
        <p:nvSpPr>
          <p:cNvPr id="3" name="Titel 2"/>
          <p:cNvSpPr>
            <a:spLocks noGrp="1"/>
          </p:cNvSpPr>
          <p:nvPr>
            <p:ph type="title" hasCustomPrompt="1"/>
          </p:nvPr>
        </p:nvSpPr>
        <p:spPr/>
        <p:txBody>
          <a:bodyPr/>
          <a:lstStyle>
            <a:lvl1pPr>
              <a:defRPr/>
            </a:lvl1pPr>
          </a:lstStyle>
          <a:p>
            <a:r>
              <a:rPr lang="de-DE" noProof="0"/>
              <a:t>Headline</a:t>
            </a:r>
          </a:p>
        </p:txBody>
      </p:sp>
      <p:sp>
        <p:nvSpPr>
          <p:cNvPr id="7"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17272686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2" y="4563647"/>
            <a:ext cx="34158865" cy="12865849"/>
          </a:xfrm>
          <a:prstGeom prst="rect">
            <a:avLst/>
          </a:prstGeom>
        </p:spPr>
        <p:txBody>
          <a:bodyPr/>
          <a:lstStyle>
            <a:lvl1pPr marL="649944" indent="-649944">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en-GB" sz="5527"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7" name="Textplatzhalter 7"/>
          <p:cNvSpPr>
            <a:spLocks noGrp="1"/>
          </p:cNvSpPr>
          <p:nvPr>
            <p:ph type="body" sz="quarter" idx="14" hasCustomPrompt="1"/>
          </p:nvPr>
        </p:nvSpPr>
        <p:spPr>
          <a:xfrm>
            <a:off x="2297100" y="18855171"/>
            <a:ext cx="27337684" cy="554126"/>
          </a:xfrm>
        </p:spPr>
        <p:txBody>
          <a:bodyPr anchor="b"/>
          <a:lstStyle>
            <a:lvl1pPr marL="0" indent="0">
              <a:lnSpc>
                <a:spcPct val="100000"/>
              </a:lnSpc>
              <a:spcBef>
                <a:spcPts val="0"/>
              </a:spcBef>
              <a:buFont typeface="Arial" pitchFamily="34" charset="0"/>
              <a:buNone/>
              <a:defRPr sz="1950" baseline="0">
                <a:solidFill>
                  <a:schemeClr val="bg1"/>
                </a:solidFill>
              </a:defRPr>
            </a:lvl1pPr>
            <a:lvl2pPr marL="1524274" indent="0">
              <a:buNone/>
              <a:defRPr sz="1950"/>
            </a:lvl2pPr>
            <a:lvl3pPr marL="2797081" indent="0">
              <a:buNone/>
              <a:defRPr sz="1950"/>
            </a:lvl3pPr>
            <a:lvl4pPr marL="4189821" indent="0">
              <a:buNone/>
              <a:defRPr sz="1950"/>
            </a:lvl4pPr>
            <a:lvl5pPr marL="5582558" indent="0">
              <a:buNone/>
              <a:defRPr sz="1950"/>
            </a:lvl5pPr>
          </a:lstStyle>
          <a:p>
            <a:pPr lvl="0"/>
            <a:r>
              <a:rPr lang="en-GB" dirty="0"/>
              <a:t>&lt; Source, Reference, Footnote etc. (Click to activate) &gt;</a:t>
            </a:r>
          </a:p>
        </p:txBody>
      </p:sp>
      <p:sp>
        <p:nvSpPr>
          <p:cNvPr id="8"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918754648"/>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a:t>Headline</a:t>
            </a:r>
          </a:p>
        </p:txBody>
      </p:sp>
      <p:sp>
        <p:nvSpPr>
          <p:cNvPr id="4" name="Fußzeilenplatzhalter 3"/>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de-DE" sz="5527" b="0" i="0" u="none" strike="noStrike" kern="1200" cap="none" spc="0" normalizeH="0" baseline="0" noProof="0">
              <a:ln>
                <a:noFill/>
              </a:ln>
              <a:solidFill>
                <a:srgbClr val="092A5E"/>
              </a:solidFill>
              <a:effectLst/>
              <a:uLnTx/>
              <a:uFillTx/>
              <a:latin typeface="TUIType Light"/>
              <a:ea typeface="+mn-ea"/>
              <a:cs typeface="+mn-cs"/>
            </a:endParaRPr>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en-GB" sz="5847" b="0" i="0" u="none" strike="noStrike" kern="1200" cap="none" spc="0" normalizeH="0" baseline="0" noProof="0">
              <a:ln>
                <a:noFill/>
              </a:ln>
              <a:solidFill>
                <a:srgbClr val="092A5E"/>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7620325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0"/>
          </p:nvPr>
        </p:nvSpPr>
        <p:spPr>
          <a:xfrm>
            <a:off x="2292762" y="19507151"/>
            <a:ext cx="27335962" cy="442199"/>
          </a:xfrm>
          <a:prstGeom prst="rect">
            <a:avLst/>
          </a:prstGeom>
        </p:spPr>
        <p:txBody>
          <a:bodyPr/>
          <a:lstStyle/>
          <a:p>
            <a:endParaRPr lang="de-DE" noProof="0" dirty="0"/>
          </a:p>
        </p:txBody>
      </p:sp>
      <p:sp>
        <p:nvSpPr>
          <p:cNvPr id="5"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dirty="0"/>
              <a:t>&lt; Source, Reference, Footnote etc. (Click to activate) &gt;</a:t>
            </a:r>
          </a:p>
        </p:txBody>
      </p:sp>
    </p:spTree>
    <p:extLst>
      <p:ext uri="{BB962C8B-B14F-4D97-AF65-F5344CB8AC3E}">
        <p14:creationId xmlns:p14="http://schemas.microsoft.com/office/powerpoint/2010/main" val="308203435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2113356386"/>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l" defTabSz="2970246" rtl="0" eaLnBrk="1" fontAlgn="auto" latinLnBrk="0" hangingPunct="1">
              <a:lnSpc>
                <a:spcPct val="80000"/>
              </a:lnSpc>
              <a:spcBef>
                <a:spcPts val="0"/>
              </a:spcBef>
              <a:spcAft>
                <a:spcPts val="0"/>
              </a:spcAft>
              <a:buClrTx/>
              <a:buSzTx/>
              <a:buFontTx/>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1856078582"/>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803708217"/>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44823676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2820778982"/>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355540"/>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10054472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259156660"/>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793911776"/>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 xmlns:ma14="http://schemas.microsoft.com/office/mac/drawingml/2011/main"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dirty="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348605208"/>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69732"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69732"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660871104"/>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en-GB" sz="5527"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4"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972293696"/>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ltle and Text">
    <p:spTree>
      <p:nvGrpSpPr>
        <p:cNvPr id="1" name=""/>
        <p:cNvGrpSpPr/>
        <p:nvPr/>
      </p:nvGrpSpPr>
      <p:grpSpPr>
        <a:xfrm>
          <a:off x="0" y="0"/>
          <a:ext cx="0" cy="0"/>
          <a:chOff x="0" y="0"/>
          <a:chExt cx="0" cy="0"/>
        </a:xfrm>
      </p:grpSpPr>
      <p:graphicFrame>
        <p:nvGraphicFramePr>
          <p:cNvPr id="2" name="Объект 1" hidden="1"/>
          <p:cNvGraphicFramePr>
            <a:graphicFrameLocks noChangeAspect="1"/>
          </p:cNvGraphicFramePr>
          <p:nvPr userDrawn="1">
            <p:custDataLst>
              <p:tags r:id="rId2"/>
            </p:custDataLst>
            <p:extLst/>
          </p:nvPr>
        </p:nvGraphicFramePr>
        <p:xfrm>
          <a:off x="5162" y="5160"/>
          <a:ext cx="5157" cy="5155"/>
        </p:xfrm>
        <a:graphic>
          <a:graphicData uri="http://schemas.openxmlformats.org/presentationml/2006/ole">
            <mc:AlternateContent xmlns:mc="http://schemas.openxmlformats.org/markup-compatibility/2006">
              <mc:Choice xmlns:v="urn:schemas-microsoft-com:vml" Requires="v">
                <p:oleObj spid="_x0000_s494358" name="think-cell Slide" r:id="rId4" imgW="360" imgH="360" progId="">
                  <p:embed/>
                </p:oleObj>
              </mc:Choice>
              <mc:Fallback>
                <p:oleObj name="think-cell Slide" r:id="rId4" imgW="360" imgH="360" progId="">
                  <p:embed/>
                  <p:pic>
                    <p:nvPicPr>
                      <p:cNvPr id="0" name="Picture 16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2" y="5160"/>
                        <a:ext cx="5157" cy="5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platzhalter 5"/>
          <p:cNvSpPr>
            <a:spLocks noGrp="1"/>
          </p:cNvSpPr>
          <p:nvPr>
            <p:ph type="body" sz="quarter" idx="11" hasCustomPrompt="1"/>
          </p:nvPr>
        </p:nvSpPr>
        <p:spPr bwMode="gray">
          <a:xfrm>
            <a:off x="1917485" y="4200901"/>
            <a:ext cx="33604639" cy="14070406"/>
          </a:xfrm>
          <a:prstGeom prst="rect">
            <a:avLst/>
          </a:prstGeom>
        </p:spPr>
        <p:txBody>
          <a:bodyPr/>
          <a:lstStyle>
            <a:lvl1pPr marL="819020" indent="-819020">
              <a:defRPr/>
            </a:lvl1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p:txBody>
      </p:sp>
      <p:sp>
        <p:nvSpPr>
          <p:cNvPr id="3" name="Titel 2"/>
          <p:cNvSpPr>
            <a:spLocks noGrp="1"/>
          </p:cNvSpPr>
          <p:nvPr>
            <p:ph type="title" hasCustomPrompt="1"/>
          </p:nvPr>
        </p:nvSpPr>
        <p:spPr/>
        <p:txBody>
          <a:bodyPr/>
          <a:lstStyle>
            <a:lvl1pPr>
              <a:defRPr/>
            </a:lvl1pPr>
          </a:lstStyle>
          <a:p>
            <a:r>
              <a:rPr lang="de-DE" noProof="0"/>
              <a:t>Headline</a:t>
            </a:r>
          </a:p>
        </p:txBody>
      </p:sp>
      <p:sp>
        <p:nvSpPr>
          <p:cNvPr id="7"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87264955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2" y="4563647"/>
            <a:ext cx="34158865" cy="12865849"/>
          </a:xfrm>
          <a:prstGeom prst="rect">
            <a:avLst/>
          </a:prstGeom>
        </p:spPr>
        <p:txBody>
          <a:bodyPr/>
          <a:lstStyle>
            <a:lvl1pPr marL="649944" indent="-649944">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en-GB" sz="5527"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7" name="Textplatzhalter 7"/>
          <p:cNvSpPr>
            <a:spLocks noGrp="1"/>
          </p:cNvSpPr>
          <p:nvPr>
            <p:ph type="body" sz="quarter" idx="14" hasCustomPrompt="1"/>
          </p:nvPr>
        </p:nvSpPr>
        <p:spPr>
          <a:xfrm>
            <a:off x="2297100" y="18855171"/>
            <a:ext cx="27337684" cy="554126"/>
          </a:xfrm>
        </p:spPr>
        <p:txBody>
          <a:bodyPr anchor="b"/>
          <a:lstStyle>
            <a:lvl1pPr marL="0" indent="0">
              <a:lnSpc>
                <a:spcPct val="100000"/>
              </a:lnSpc>
              <a:spcBef>
                <a:spcPts val="0"/>
              </a:spcBef>
              <a:buFont typeface="Arial" pitchFamily="34" charset="0"/>
              <a:buNone/>
              <a:defRPr sz="1950" baseline="0">
                <a:solidFill>
                  <a:schemeClr val="bg1"/>
                </a:solidFill>
              </a:defRPr>
            </a:lvl1pPr>
            <a:lvl2pPr marL="1524274" indent="0">
              <a:buNone/>
              <a:defRPr sz="1950"/>
            </a:lvl2pPr>
            <a:lvl3pPr marL="2797081" indent="0">
              <a:buNone/>
              <a:defRPr sz="1950"/>
            </a:lvl3pPr>
            <a:lvl4pPr marL="4189821" indent="0">
              <a:buNone/>
              <a:defRPr sz="1950"/>
            </a:lvl4pPr>
            <a:lvl5pPr marL="5582558" indent="0">
              <a:buNone/>
              <a:defRPr sz="1950"/>
            </a:lvl5pPr>
          </a:lstStyle>
          <a:p>
            <a:pPr lvl="0"/>
            <a:r>
              <a:rPr lang="en-GB" dirty="0"/>
              <a:t>&lt; Source, Reference, Footnote etc. (Click to activate) &gt;</a:t>
            </a:r>
          </a:p>
        </p:txBody>
      </p:sp>
      <p:sp>
        <p:nvSpPr>
          <p:cNvPr id="8"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60393110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Headline only with source reference">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en-GB" sz="5527"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5" name="Textplatzhalter 7"/>
          <p:cNvSpPr>
            <a:spLocks noGrp="1"/>
          </p:cNvSpPr>
          <p:nvPr>
            <p:ph type="body" sz="quarter" idx="14" hasCustomPrompt="1"/>
          </p:nvPr>
        </p:nvSpPr>
        <p:spPr>
          <a:xfrm>
            <a:off x="2297100" y="18855171"/>
            <a:ext cx="27337684" cy="554126"/>
          </a:xfrm>
        </p:spPr>
        <p:txBody>
          <a:bodyPr anchor="b"/>
          <a:lstStyle>
            <a:lvl1pPr marL="0" indent="0">
              <a:lnSpc>
                <a:spcPct val="100000"/>
              </a:lnSpc>
              <a:spcBef>
                <a:spcPts val="0"/>
              </a:spcBef>
              <a:buFont typeface="Arial" pitchFamily="34" charset="0"/>
              <a:buNone/>
              <a:defRPr sz="1950" baseline="0">
                <a:solidFill>
                  <a:schemeClr val="bg1"/>
                </a:solidFill>
              </a:defRPr>
            </a:lvl1pPr>
            <a:lvl2pPr marL="1524274" indent="0">
              <a:buNone/>
              <a:defRPr sz="1950"/>
            </a:lvl2pPr>
            <a:lvl3pPr marL="2797081" indent="0">
              <a:buNone/>
              <a:defRPr sz="1950"/>
            </a:lvl3pPr>
            <a:lvl4pPr marL="4189821" indent="0">
              <a:buNone/>
              <a:defRPr sz="1950"/>
            </a:lvl4pPr>
            <a:lvl5pPr marL="5582558" indent="0">
              <a:buNone/>
              <a:defRPr sz="1950"/>
            </a:lvl5pPr>
          </a:lstStyle>
          <a:p>
            <a:pPr lvl="0"/>
            <a:r>
              <a:rPr lang="en-GB" dirty="0"/>
              <a:t>&lt; Source, Reference, Footnote etc. (Click to activate) &gt;</a:t>
            </a:r>
          </a:p>
        </p:txBody>
      </p:sp>
      <p:sp>
        <p:nvSpPr>
          <p:cNvPr id="6"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58846249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133098928"/>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Только заголовок">
    <p:spTree>
      <p:nvGrpSpPr>
        <p:cNvPr id="1" name=""/>
        <p:cNvGrpSpPr/>
        <p:nvPr/>
      </p:nvGrpSpPr>
      <p:grpSpPr>
        <a:xfrm>
          <a:off x="0" y="0"/>
          <a:ext cx="0" cy="0"/>
          <a:chOff x="0" y="0"/>
          <a:chExt cx="0" cy="0"/>
        </a:xfrm>
      </p:grpSpPr>
      <p:sp>
        <p:nvSpPr>
          <p:cNvPr id="3" name="Titel 2"/>
          <p:cNvSpPr>
            <a:spLocks noGrp="1"/>
          </p:cNvSpPr>
          <p:nvPr>
            <p:ph type="title" hasCustomPrompt="1"/>
          </p:nvPr>
        </p:nvSpPr>
        <p:spPr/>
        <p:txBody>
          <a:bodyPr/>
          <a:lstStyle>
            <a:lvl1pPr>
              <a:defRPr/>
            </a:lvl1pPr>
          </a:lstStyle>
          <a:p>
            <a:r>
              <a:rPr lang="de-DE" noProof="0"/>
              <a:t>Headline</a:t>
            </a:r>
          </a:p>
        </p:txBody>
      </p:sp>
      <p:sp>
        <p:nvSpPr>
          <p:cNvPr id="4" name="Fußzeilenplatzhalter 3"/>
          <p:cNvSpPr>
            <a:spLocks noGrp="1"/>
          </p:cNvSpPr>
          <p:nvPr>
            <p:ph type="ftr" sz="quarter" idx="10"/>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endParaRPr kumimoji="0" lang="de-DE" sz="5527" b="0" i="0" u="none" strike="noStrike" kern="1200" cap="none" spc="0" normalizeH="0" baseline="0" noProof="0">
              <a:ln>
                <a:noFill/>
              </a:ln>
              <a:solidFill>
                <a:srgbClr val="092A5E"/>
              </a:solidFill>
              <a:effectLst/>
              <a:uLnTx/>
              <a:uFillTx/>
              <a:latin typeface="TUIType Light"/>
              <a:ea typeface="+mn-ea"/>
              <a:cs typeface="+mn-cs"/>
            </a:endParaRPr>
          </a:p>
        </p:txBody>
      </p:sp>
      <p:sp>
        <p:nvSpPr>
          <p:cNvPr id="6" name="Rechteck 5"/>
          <p:cNvSpPr/>
          <p:nvPr userDrawn="1"/>
        </p:nvSpPr>
        <p:spPr bwMode="gray">
          <a:xfrm>
            <a:off x="1873142" y="4121297"/>
            <a:ext cx="33693312" cy="13893475"/>
          </a:xfrm>
          <a:prstGeom prst="rect">
            <a:avLst/>
          </a:prstGeom>
          <a:noFill/>
          <a:ln w="19050" cap="flat" cmpd="sng" algn="ctr">
            <a:noFill/>
            <a:prstDash val="solid"/>
            <a:round/>
            <a:headEnd type="none" w="med" len="med"/>
            <a:tailEnd type="none" w="med" len="med"/>
          </a:ln>
          <a:effectLst/>
          <a:extLst/>
        </p:spPr>
        <p:txBody>
          <a:bodyPr vert="horz" wrap="square" lIns="268958" tIns="152020" rIns="268958" bIns="152020" numCol="1" rtlCol="0" anchor="ctr" anchorCtr="0" compatLnSpc="1">
            <a:prstTxWarp prst="textNoShape">
              <a:avLst/>
            </a:prstTxWarp>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en-GB" sz="5847" b="0" i="0" u="none" strike="noStrike" kern="1200" cap="none" spc="0" normalizeH="0" baseline="0" noProof="0">
              <a:ln>
                <a:noFill/>
              </a:ln>
              <a:solidFill>
                <a:srgbClr val="092A5E"/>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84056484"/>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prin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1959884924"/>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3268215771"/>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653177848"/>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969119187"/>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381630213"/>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488945530"/>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747537910"/>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2 columns)">
    <p:spTree>
      <p:nvGrpSpPr>
        <p:cNvPr id="1" name=""/>
        <p:cNvGrpSpPr/>
        <p:nvPr/>
      </p:nvGrpSpPr>
      <p:grpSpPr>
        <a:xfrm>
          <a:off x="0" y="0"/>
          <a:ext cx="0" cy="0"/>
          <a:chOff x="0" y="0"/>
          <a:chExt cx="0" cy="0"/>
        </a:xfrm>
      </p:grpSpPr>
      <p:sp>
        <p:nvSpPr>
          <p:cNvPr id="115" name="Shape 115"/>
          <p:cNvSpPr>
            <a:spLocks noGrp="1"/>
          </p:cNvSpPr>
          <p:nvPr>
            <p:ph type="body" sz="half" idx="1"/>
          </p:nvPr>
        </p:nvSpPr>
        <p:spPr>
          <a:xfrm>
            <a:off x="1640826" y="4568115"/>
            <a:ext cx="16733274" cy="1287847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6" name="Shape 116"/>
          <p:cNvSpPr>
            <a:spLocks noGrp="1"/>
          </p:cNvSpPr>
          <p:nvPr>
            <p:ph type="body" sz="half" idx="13"/>
          </p:nvPr>
        </p:nvSpPr>
        <p:spPr>
          <a:xfrm>
            <a:off x="19075828" y="4568115"/>
            <a:ext cx="16733277" cy="12878476"/>
          </a:xfrm>
          <a:prstGeom prst="rect">
            <a:avLst/>
          </a:prstGeom>
        </p:spPr>
        <p:txBody>
          <a:bodyPr/>
          <a:lstStyle/>
          <a:p>
            <a:endParaRPr/>
          </a:p>
        </p:txBody>
      </p:sp>
      <p:sp>
        <p:nvSpPr>
          <p:cNvPr id="117" name="Shape 117"/>
          <p:cNvSpPr>
            <a:spLocks noGrp="1"/>
          </p:cNvSpPr>
          <p:nvPr>
            <p:ph type="title"/>
          </p:nvPr>
        </p:nvSpPr>
        <p:spPr>
          <a:prstGeom prst="rect">
            <a:avLst/>
          </a:prstGeom>
        </p:spPr>
        <p:txBody>
          <a:bodyPr/>
          <a:lstStyle/>
          <a:p>
            <a:r>
              <a:t>Текст заголовка</a:t>
            </a:r>
          </a:p>
        </p:txBody>
      </p:sp>
      <p:sp>
        <p:nvSpPr>
          <p:cNvPr id="119" name="Shape 119"/>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1119302102"/>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Slide - Headline, Picture and Text">
    <p:spTree>
      <p:nvGrpSpPr>
        <p:cNvPr id="1" name=""/>
        <p:cNvGrpSpPr/>
        <p:nvPr/>
      </p:nvGrpSpPr>
      <p:grpSpPr>
        <a:xfrm>
          <a:off x="0" y="0"/>
          <a:ext cx="0" cy="0"/>
          <a:chOff x="0" y="0"/>
          <a:chExt cx="0" cy="0"/>
        </a:xfrm>
      </p:grpSpPr>
      <p:sp>
        <p:nvSpPr>
          <p:cNvPr id="126" name="Shape 126"/>
          <p:cNvSpPr>
            <a:spLocks noGrp="1"/>
          </p:cNvSpPr>
          <p:nvPr>
            <p:ph type="body" sz="half" idx="1"/>
          </p:nvPr>
        </p:nvSpPr>
        <p:spPr>
          <a:xfrm>
            <a:off x="19075830" y="4568115"/>
            <a:ext cx="16733274" cy="1287847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7" name="Shape 127"/>
          <p:cNvSpPr>
            <a:spLocks noGrp="1"/>
          </p:cNvSpPr>
          <p:nvPr>
            <p:ph type="pic" sz="half" idx="13"/>
          </p:nvPr>
        </p:nvSpPr>
        <p:spPr>
          <a:xfrm>
            <a:off x="1640826" y="4568115"/>
            <a:ext cx="16733274" cy="12878476"/>
          </a:xfrm>
          <a:prstGeom prst="rect">
            <a:avLst/>
          </a:prstGeom>
        </p:spPr>
        <p:txBody>
          <a:bodyPr lIns="91439" tIns="45719" rIns="91439" bIns="45719">
            <a:noAutofit/>
          </a:bodyPr>
          <a:lstStyle/>
          <a:p>
            <a:endParaRPr/>
          </a:p>
        </p:txBody>
      </p:sp>
      <p:sp>
        <p:nvSpPr>
          <p:cNvPr id="128" name="Shape 128"/>
          <p:cNvSpPr>
            <a:spLocks noGrp="1"/>
          </p:cNvSpPr>
          <p:nvPr>
            <p:ph type="title"/>
          </p:nvPr>
        </p:nvSpPr>
        <p:spPr>
          <a:prstGeom prst="rect">
            <a:avLst/>
          </a:prstGeom>
        </p:spPr>
        <p:txBody>
          <a:bodyPr/>
          <a:lstStyle/>
          <a:p>
            <a:r>
              <a:t>Текст заголовка</a:t>
            </a:r>
          </a:p>
        </p:txBody>
      </p:sp>
      <p:sp>
        <p:nvSpPr>
          <p:cNvPr id="130" name="Shape 130"/>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129411464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3733400384"/>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ma14="http://schemas.microsoft.com/office/mac/drawingml/2011/main" xmlns=""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prin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1106107567"/>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prin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920207153"/>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sp>
        <p:nvSpPr>
          <p:cNvPr id="8" name="Textfeld 7"/>
          <p:cNvSpPr txBox="1"/>
          <p:nvPr userDrawn="1"/>
        </p:nvSpPr>
        <p:spPr>
          <a:xfrm>
            <a:off x="1640368" y="19507154"/>
            <a:ext cx="881349" cy="442199"/>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marL="0" marR="0" lvl="0" indent="0" algn="l" defTabSz="2970246" rtl="0" eaLnBrk="0" fontAlgn="base" latinLnBrk="0" hangingPunct="0">
              <a:lnSpc>
                <a:spcPct val="95000"/>
              </a:lnSpc>
              <a:spcBef>
                <a:spcPct val="0"/>
              </a:spcBef>
              <a:spcAft>
                <a:spcPct val="0"/>
              </a:spcAft>
              <a:buClrTx/>
              <a:buSzTx/>
              <a:buFontTx/>
              <a:buNone/>
              <a:tabLst/>
              <a:defRPr/>
            </a:pPr>
            <a:fld id="{BF68F70B-AC95-45BE-AEB8-15EAB33A653A}" type="slidenum">
              <a:rPr kumimoji="0" lang="de-DE" sz="2599" b="0" i="0" u="none" strike="noStrike" kern="1200" cap="none" spc="0" normalizeH="0" baseline="0" noProof="0" smtClean="0">
                <a:ln>
                  <a:noFill/>
                </a:ln>
                <a:solidFill>
                  <a:srgbClr val="FFFFFF"/>
                </a:solidFill>
                <a:effectLst/>
                <a:uLnTx/>
                <a:uFillTx/>
                <a:latin typeface="TUIType" pitchFamily="34" charset="0"/>
                <a:ea typeface="+mn-ea"/>
                <a:cs typeface="+mn-cs"/>
              </a:rPr>
              <a:pPr marL="0" marR="0" lvl="0" indent="0" algn="l" defTabSz="2970246" rtl="0" eaLnBrk="0" fontAlgn="base" latinLnBrk="0" hangingPunct="0">
                <a:lnSpc>
                  <a:spcPct val="95000"/>
                </a:lnSpc>
                <a:spcBef>
                  <a:spcPct val="0"/>
                </a:spcBef>
                <a:spcAft>
                  <a:spcPct val="0"/>
                </a:spcAft>
                <a:buClrTx/>
                <a:buSzTx/>
                <a:buFontTx/>
                <a:buNone/>
                <a:tabLst/>
                <a:defRPr/>
              </a:pPr>
              <a:t>‹#›</a:t>
            </a:fld>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pic>
        <p:nvPicPr>
          <p:cNvPr id="11" name="Grafik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Tree>
    <p:extLst>
      <p:ext uri="{BB962C8B-B14F-4D97-AF65-F5344CB8AC3E}">
        <p14:creationId xmlns:p14="http://schemas.microsoft.com/office/powerpoint/2010/main" val="264067916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reserve="1">
  <p:cSld name="Divider (Picture)">
    <p:spTree>
      <p:nvGrpSpPr>
        <p:cNvPr id="1" name=""/>
        <p:cNvGrpSpPr/>
        <p:nvPr/>
      </p:nvGrpSpPr>
      <p:grpSpPr>
        <a:xfrm>
          <a:off x="0" y="0"/>
          <a:ext cx="0" cy="0"/>
          <a:chOff x="0" y="0"/>
          <a:chExt cx="0" cy="0"/>
        </a:xfrm>
      </p:grpSpPr>
      <p:sp>
        <p:nvSpPr>
          <p:cNvPr id="76" name="Shape 76"/>
          <p:cNvSpPr/>
          <p:nvPr/>
        </p:nvSpPr>
        <p:spPr>
          <a:xfrm>
            <a:off x="818759" y="18739507"/>
            <a:ext cx="35812405" cy="1521864"/>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7" name="Shape 77"/>
          <p:cNvSpPr>
            <a:spLocks noGrp="1"/>
          </p:cNvSpPr>
          <p:nvPr>
            <p:ph type="title"/>
          </p:nvPr>
        </p:nvSpPr>
        <p:spPr>
          <a:xfrm>
            <a:off x="1640818" y="3324303"/>
            <a:ext cx="34168280" cy="1992076"/>
          </a:xfrm>
          <a:prstGeom prst="rect">
            <a:avLst/>
          </a:prstGeom>
        </p:spPr>
        <p:txBody>
          <a:bodyPr/>
          <a:lstStyle>
            <a:lvl1pPr>
              <a:defRPr sz="13000" b="1"/>
            </a:lvl1pPr>
          </a:lstStyle>
          <a:p>
            <a:r>
              <a:t>Текст заголовка</a:t>
            </a:r>
          </a:p>
        </p:txBody>
      </p:sp>
      <p:sp>
        <p:nvSpPr>
          <p:cNvPr id="78" name="Shape 78"/>
          <p:cNvSpPr>
            <a:spLocks noGrp="1"/>
          </p:cNvSpPr>
          <p:nvPr>
            <p:ph type="body" sz="quarter" idx="1"/>
          </p:nvPr>
        </p:nvSpPr>
        <p:spPr>
          <a:xfrm>
            <a:off x="1640823" y="5173735"/>
            <a:ext cx="34168277" cy="4108565"/>
          </a:xfrm>
          <a:prstGeom prst="rect">
            <a:avLst/>
          </a:prstGeom>
        </p:spPr>
        <p:txBody>
          <a:bodyPr/>
          <a:lstStyle>
            <a:lvl1pPr marL="0" indent="0">
              <a:buSzTx/>
              <a:buFontTx/>
              <a:buNone/>
              <a:defRPr sz="9102"/>
            </a:lvl1pPr>
            <a:lvl2pPr marL="2262944" indent="-1396282">
              <a:buFontTx/>
              <a:defRPr sz="9102"/>
            </a:lvl2pPr>
            <a:lvl3pPr marL="3112407" indent="-1348135">
              <a:buFontTx/>
              <a:defRPr sz="9102"/>
            </a:lvl3pPr>
            <a:lvl4pPr marL="3979067" indent="-1348135">
              <a:buFontTx/>
              <a:defRPr sz="9102"/>
            </a:lvl4pPr>
            <a:lvl5pPr marL="4845726" indent="-1348132">
              <a:buFontTx/>
              <a:defRPr sz="9102"/>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pic>
        <p:nvPicPr>
          <p:cNvPr id="79" name="image1.png"/>
          <p:cNvPicPr>
            <a:picLocks noChangeAspect="1"/>
          </p:cNvPicPr>
          <p:nvPr/>
        </p:nvPicPr>
        <p:blipFill>
          <a:blip r:embed="rId2" cstate="print">
            <a:extLst/>
          </a:blip>
          <a:stretch>
            <a:fillRect/>
          </a:stretch>
        </p:blipFill>
        <p:spPr>
          <a:xfrm>
            <a:off x="35149809" y="19059802"/>
            <a:ext cx="1100458" cy="881273"/>
          </a:xfrm>
          <a:prstGeom prst="rect">
            <a:avLst/>
          </a:prstGeom>
          <a:ln w="12700">
            <a:miter lim="400000"/>
          </a:ln>
        </p:spPr>
      </p:pic>
      <p:sp>
        <p:nvSpPr>
          <p:cNvPr id="80" name="Shape 80"/>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1300854779"/>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067572272"/>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4002503500"/>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960349126"/>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2 columns)">
    <p:spTree>
      <p:nvGrpSpPr>
        <p:cNvPr id="1" name=""/>
        <p:cNvGrpSpPr/>
        <p:nvPr/>
      </p:nvGrpSpPr>
      <p:grpSpPr>
        <a:xfrm>
          <a:off x="0" y="0"/>
          <a:ext cx="0" cy="0"/>
          <a:chOff x="0" y="0"/>
          <a:chExt cx="0" cy="0"/>
        </a:xfrm>
      </p:grpSpPr>
      <p:sp>
        <p:nvSpPr>
          <p:cNvPr id="115" name="Shape 115"/>
          <p:cNvSpPr>
            <a:spLocks noGrp="1"/>
          </p:cNvSpPr>
          <p:nvPr>
            <p:ph type="body" sz="half" idx="1"/>
          </p:nvPr>
        </p:nvSpPr>
        <p:spPr>
          <a:xfrm>
            <a:off x="1640826" y="4568115"/>
            <a:ext cx="16733274" cy="1287847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6" name="Shape 116"/>
          <p:cNvSpPr>
            <a:spLocks noGrp="1"/>
          </p:cNvSpPr>
          <p:nvPr>
            <p:ph type="body" sz="half" idx="13"/>
          </p:nvPr>
        </p:nvSpPr>
        <p:spPr>
          <a:xfrm>
            <a:off x="19075828" y="4568115"/>
            <a:ext cx="16733277" cy="12878476"/>
          </a:xfrm>
          <a:prstGeom prst="rect">
            <a:avLst/>
          </a:prstGeom>
        </p:spPr>
        <p:txBody>
          <a:bodyPr/>
          <a:lstStyle/>
          <a:p>
            <a:endParaRPr/>
          </a:p>
        </p:txBody>
      </p:sp>
      <p:sp>
        <p:nvSpPr>
          <p:cNvPr id="117" name="Shape 117"/>
          <p:cNvSpPr>
            <a:spLocks noGrp="1"/>
          </p:cNvSpPr>
          <p:nvPr>
            <p:ph type="title"/>
          </p:nvPr>
        </p:nvSpPr>
        <p:spPr>
          <a:prstGeom prst="rect">
            <a:avLst/>
          </a:prstGeom>
        </p:spPr>
        <p:txBody>
          <a:bodyPr/>
          <a:lstStyle/>
          <a:p>
            <a:r>
              <a:t>Текст заголовка</a:t>
            </a:r>
          </a:p>
        </p:txBody>
      </p:sp>
      <p:sp>
        <p:nvSpPr>
          <p:cNvPr id="119" name="Shape 119"/>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10436285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Slide - Headline, Picture and Text">
    <p:spTree>
      <p:nvGrpSpPr>
        <p:cNvPr id="1" name=""/>
        <p:cNvGrpSpPr/>
        <p:nvPr/>
      </p:nvGrpSpPr>
      <p:grpSpPr>
        <a:xfrm>
          <a:off x="0" y="0"/>
          <a:ext cx="0" cy="0"/>
          <a:chOff x="0" y="0"/>
          <a:chExt cx="0" cy="0"/>
        </a:xfrm>
      </p:grpSpPr>
      <p:sp>
        <p:nvSpPr>
          <p:cNvPr id="126" name="Shape 126"/>
          <p:cNvSpPr>
            <a:spLocks noGrp="1"/>
          </p:cNvSpPr>
          <p:nvPr>
            <p:ph type="body" sz="half" idx="1"/>
          </p:nvPr>
        </p:nvSpPr>
        <p:spPr>
          <a:xfrm>
            <a:off x="19075830" y="4568115"/>
            <a:ext cx="16733274" cy="1287847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7" name="Shape 127"/>
          <p:cNvSpPr>
            <a:spLocks noGrp="1"/>
          </p:cNvSpPr>
          <p:nvPr>
            <p:ph type="pic" sz="half" idx="13"/>
          </p:nvPr>
        </p:nvSpPr>
        <p:spPr>
          <a:xfrm>
            <a:off x="1640826" y="4568115"/>
            <a:ext cx="16733274" cy="12878476"/>
          </a:xfrm>
          <a:prstGeom prst="rect">
            <a:avLst/>
          </a:prstGeom>
        </p:spPr>
        <p:txBody>
          <a:bodyPr lIns="91439" tIns="45719" rIns="91439" bIns="45719">
            <a:noAutofit/>
          </a:bodyPr>
          <a:lstStyle/>
          <a:p>
            <a:endParaRPr/>
          </a:p>
        </p:txBody>
      </p:sp>
      <p:sp>
        <p:nvSpPr>
          <p:cNvPr id="128" name="Shape 128"/>
          <p:cNvSpPr>
            <a:spLocks noGrp="1"/>
          </p:cNvSpPr>
          <p:nvPr>
            <p:ph type="title"/>
          </p:nvPr>
        </p:nvSpPr>
        <p:spPr>
          <a:prstGeom prst="rect">
            <a:avLst/>
          </a:prstGeom>
        </p:spPr>
        <p:txBody>
          <a:bodyPr/>
          <a:lstStyle/>
          <a:p>
            <a:r>
              <a:t>Текст заголовка</a:t>
            </a:r>
          </a:p>
        </p:txBody>
      </p:sp>
      <p:sp>
        <p:nvSpPr>
          <p:cNvPr id="130" name="Shape 130"/>
          <p:cNvSpPr>
            <a:spLocks noGrp="1"/>
          </p:cNvSpPr>
          <p:nvPr>
            <p:ph type="sldNum" sz="quarter" idx="2"/>
          </p:nvPr>
        </p:nvSpPr>
        <p:spPr>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1921549605"/>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ma14="http://schemas.microsoft.com/office/mac/drawingml/2011/main" xmlns=""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prin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129709767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Blank Slide">
    <p:spTree>
      <p:nvGrpSpPr>
        <p:cNvPr id="1" name=""/>
        <p:cNvGrpSpPr/>
        <p:nvPr/>
      </p:nvGrpSpPr>
      <p:grpSpPr>
        <a:xfrm>
          <a:off x="0" y="0"/>
          <a:ext cx="0" cy="0"/>
          <a:chOff x="0" y="0"/>
          <a:chExt cx="0" cy="0"/>
        </a:xfrm>
      </p:grpSpPr>
      <p:sp>
        <p:nvSpPr>
          <p:cNvPr id="165" name="Shape 165"/>
          <p:cNvSpPr/>
          <p:nvPr/>
        </p:nvSpPr>
        <p:spPr>
          <a:xfrm>
            <a:off x="6088582" y="19362991"/>
            <a:ext cx="6549519" cy="1078097"/>
          </a:xfrm>
          <a:prstGeom prst="rect">
            <a:avLst/>
          </a:prstGeom>
          <a:ln w="12700">
            <a:miter lim="400000"/>
          </a:ln>
          <a:extLst>
            <a:ext uri="{C572A759-6A51-4108-AA02-DFA0A04FC94B}">
              <ma14:wrappingTextBoxFlag xmlns="" xmlns:ma14="http://schemas.microsoft.com/office/mac/drawingml/2011/main" val="1"/>
            </a:ext>
          </a:extLst>
        </p:spPr>
        <p:txBody>
          <a:bodyPr lIns="187062" tIns="187062" rIns="187062" bIns="187062" anchor="ctr">
            <a:spAutoFit/>
          </a:bodyPr>
          <a:lstStyle>
            <a:lvl1pPr algn="l" defTabSz="575732">
              <a:lnSpc>
                <a:spcPct val="100000"/>
              </a:lnSpc>
              <a:defRPr sz="1400">
                <a:solidFill>
                  <a:srgbClr val="888888"/>
                </a:solidFill>
                <a:latin typeface="Calibri"/>
                <a:ea typeface="Calibri"/>
                <a:cs typeface="Calibri"/>
                <a:sym typeface="Calibri"/>
              </a:defRPr>
            </a:lvl1pPr>
          </a:lstStyle>
          <a:p>
            <a:pPr marL="0" marR="0" lvl="0" indent="0" algn="l" defTabSz="1870150" rtl="0" eaLnBrk="0" fontAlgn="base" latinLnBrk="0" hangingPunct="0">
              <a:lnSpc>
                <a:spcPct val="100000"/>
              </a:lnSpc>
              <a:spcBef>
                <a:spcPct val="0"/>
              </a:spcBef>
              <a:spcAft>
                <a:spcPct val="0"/>
              </a:spcAft>
              <a:buClr>
                <a:srgbClr val="A7A7A7"/>
              </a:buClr>
              <a:buSzPct val="70000"/>
              <a:buFont typeface="Wingdings" pitchFamily="2" charset="2"/>
              <a:buNone/>
              <a:tabLst/>
              <a:defRPr/>
            </a:pPr>
            <a:r>
              <a:rPr kumimoji="0" sz="4551" b="0" i="0" u="none" strike="noStrike" kern="1200" cap="none" spc="0" normalizeH="0" baseline="0" noProof="0">
                <a:ln>
                  <a:noFill/>
                </a:ln>
                <a:solidFill>
                  <a:srgbClr val="888888"/>
                </a:solidFill>
                <a:effectLst/>
                <a:uLnTx/>
                <a:uFillTx/>
                <a:latin typeface="Calibri"/>
                <a:sym typeface="Calibri"/>
              </a:rPr>
              <a:t>www.bestppt.com</a:t>
            </a:r>
          </a:p>
        </p:txBody>
      </p:sp>
      <p:sp>
        <p:nvSpPr>
          <p:cNvPr id="175" name="Shape 175"/>
          <p:cNvSpPr/>
          <p:nvPr/>
        </p:nvSpPr>
        <p:spPr>
          <a:xfrm>
            <a:off x="17393211" y="19327274"/>
            <a:ext cx="1133134"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sp>
        <p:nvSpPr>
          <p:cNvPr id="176" name="Shape 176"/>
          <p:cNvSpPr/>
          <p:nvPr/>
        </p:nvSpPr>
        <p:spPr>
          <a:xfrm>
            <a:off x="18832664" y="19343275"/>
            <a:ext cx="1133127" cy="1133545"/>
          </a:xfrm>
          <a:prstGeom prst="ellipse">
            <a:avLst/>
          </a:prstGeom>
          <a:solidFill>
            <a:srgbClr val="FFFFFF"/>
          </a:solidFill>
          <a:ln w="3175">
            <a:solidFill>
              <a:srgbClr val="D9D9D9"/>
            </a:solidFill>
            <a:bevel/>
          </a:ln>
        </p:spPr>
        <p:txBody>
          <a:bodyPr lIns="152056" tIns="152056" rIns="152056" bIns="152056" anchor="ctr"/>
          <a:lstStyle/>
          <a:p>
            <a:pPr marL="0" marR="0" lvl="0" indent="0" algn="ctr" defTabSz="1870884" rtl="0" eaLnBrk="0" fontAlgn="base" latinLnBrk="0" hangingPunct="0">
              <a:lnSpc>
                <a:spcPct val="100000"/>
              </a:lnSpc>
              <a:spcBef>
                <a:spcPct val="0"/>
              </a:spcBef>
              <a:spcAft>
                <a:spcPct val="0"/>
              </a:spcAft>
              <a:buClr>
                <a:srgbClr val="A7A7A7"/>
              </a:buClr>
              <a:buSzPct val="70000"/>
              <a:buFont typeface="Wingdings" pitchFamily="2" charset="2"/>
              <a:buNone/>
              <a:tabLst/>
              <a:defRPr sz="2200">
                <a:solidFill>
                  <a:srgbClr val="FFFFFF"/>
                </a:solidFill>
                <a:latin typeface="Calibri"/>
                <a:ea typeface="Calibri"/>
                <a:cs typeface="Calibri"/>
                <a:sym typeface="Calibri"/>
              </a:defRPr>
            </a:pPr>
            <a:endParaRPr kumimoji="0" sz="7146" b="0" i="0" u="none" strike="noStrike" kern="1200" cap="none" spc="0" normalizeH="0" baseline="0" noProof="0">
              <a:ln>
                <a:noFill/>
              </a:ln>
              <a:solidFill>
                <a:srgbClr val="FFFFFF"/>
              </a:solidFill>
              <a:effectLst/>
              <a:uLnTx/>
              <a:uFillTx/>
              <a:latin typeface="Calibri"/>
              <a:sym typeface="Calibri"/>
            </a:endParaRPr>
          </a:p>
        </p:txBody>
      </p:sp>
      <p:grpSp>
        <p:nvGrpSpPr>
          <p:cNvPr id="179" name="Group 179"/>
          <p:cNvGrpSpPr/>
          <p:nvPr/>
        </p:nvGrpSpPr>
        <p:grpSpPr>
          <a:xfrm>
            <a:off x="17840924" y="19757047"/>
            <a:ext cx="187135" cy="300538"/>
            <a:chOff x="-1" y="0"/>
            <a:chExt cx="57574" cy="92430"/>
          </a:xfrm>
        </p:grpSpPr>
        <p:sp>
          <p:nvSpPr>
            <p:cNvPr id="177" name="Shape 177"/>
            <p:cNvSpPr/>
            <p:nvPr/>
          </p:nvSpPr>
          <p:spPr>
            <a:xfrm flipV="1">
              <a:off x="0" y="0"/>
              <a:ext cx="57574"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78" name="Shape 178"/>
            <p:cNvSpPr/>
            <p:nvPr/>
          </p:nvSpPr>
          <p:spPr>
            <a:xfrm>
              <a:off x="-2" y="44472"/>
              <a:ext cx="57574"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grpSp>
        <p:nvGrpSpPr>
          <p:cNvPr id="182" name="Group 182"/>
          <p:cNvGrpSpPr/>
          <p:nvPr/>
        </p:nvGrpSpPr>
        <p:grpSpPr>
          <a:xfrm>
            <a:off x="19321656" y="19747511"/>
            <a:ext cx="187129" cy="300535"/>
            <a:chOff x="0" y="0"/>
            <a:chExt cx="57573" cy="92430"/>
          </a:xfrm>
        </p:grpSpPr>
        <p:sp>
          <p:nvSpPr>
            <p:cNvPr id="180" name="Shape 180"/>
            <p:cNvSpPr/>
            <p:nvPr/>
          </p:nvSpPr>
          <p:spPr>
            <a:xfrm flipH="1">
              <a:off x="0" y="43433"/>
              <a:ext cx="57573" cy="48998"/>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81" name="Shape 181"/>
            <p:cNvSpPr/>
            <p:nvPr/>
          </p:nvSpPr>
          <p:spPr>
            <a:xfrm flipH="1" flipV="1">
              <a:off x="1" y="0"/>
              <a:ext cx="57573" cy="47959"/>
            </a:xfrm>
            <a:prstGeom prst="line">
              <a:avLst/>
            </a:prstGeom>
            <a:noFill/>
            <a:ln w="3175" cap="flat">
              <a:solidFill>
                <a:srgbClr val="808080"/>
              </a:solidFill>
              <a:prstDash val="solid"/>
              <a:bevel/>
            </a:ln>
            <a:effectLst/>
          </p:spPr>
          <p:txBody>
            <a:bodyPr wrap="square" lIns="45718" tIns="45718" rIns="45718" bIns="45718" numCol="1" anchor="t">
              <a:noAutofit/>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sp>
        <p:nvSpPr>
          <p:cNvPr id="184" name="Shape 184"/>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185"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13" name="Shape 130"/>
          <p:cNvSpPr>
            <a:spLocks noGrp="1"/>
          </p:cNvSpPr>
          <p:nvPr>
            <p:ph type="sldNum" sz="quarter" idx="2"/>
          </p:nvPr>
        </p:nvSpPr>
        <p:spPr>
          <a:xfrm>
            <a:off x="1640822" y="19588489"/>
            <a:ext cx="407163" cy="380425"/>
          </a:xfrm>
          <a:prstGeom prst="rect">
            <a:avLst/>
          </a:prstGeom>
        </p:spPr>
        <p:txBody>
          <a:bodyPr/>
          <a:lstStyle/>
          <a:p>
            <a:pPr defTabSz="2970246">
              <a:buClr>
                <a:srgbClr val="A7A7A7"/>
              </a:buClr>
            </a:pPr>
            <a:fld id="{86CB4B4D-7CA3-9044-876B-883B54F8677D}" type="slidenum">
              <a:rPr lang="ru-RU" smtClean="0"/>
              <a:pPr defTabSz="2970246">
                <a:buClr>
                  <a:srgbClr val="A7A7A7"/>
                </a:buClr>
              </a:pPr>
              <a:t>‹#›</a:t>
            </a:fld>
            <a:endParaRPr lang="ru-RU" dirty="0"/>
          </a:p>
        </p:txBody>
      </p:sp>
    </p:spTree>
    <p:extLst>
      <p:ext uri="{BB962C8B-B14F-4D97-AF65-F5344CB8AC3E}">
        <p14:creationId xmlns:p14="http://schemas.microsoft.com/office/powerpoint/2010/main" val="4103325478"/>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Content Slide - Headline Only">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ru-RU" noProof="0"/>
              <a:t>Образец заголовка</a:t>
            </a:r>
            <a:endParaRPr lang="de-DE" noProof="0"/>
          </a:p>
        </p:txBody>
      </p:sp>
      <p:sp>
        <p:nvSpPr>
          <p:cNvPr id="4" name="Fußzeilenplatzhalter 3"/>
          <p:cNvSpPr>
            <a:spLocks noGrp="1"/>
          </p:cNvSpPr>
          <p:nvPr>
            <p:ph type="ftr" sz="quarter" idx="12"/>
          </p:nvPr>
        </p:nvSpPr>
        <p:spPr/>
        <p:txBody>
          <a:bodyPr/>
          <a:lstStyle/>
          <a:p>
            <a:pPr marL="0" marR="0" lvl="0" indent="0" algn="ctr"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de-DE" sz="7797"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8" name="Textplatzhalter 7"/>
          <p:cNvSpPr>
            <a:spLocks noGrp="1"/>
          </p:cNvSpPr>
          <p:nvPr>
            <p:ph type="body" sz="quarter" idx="14" hasCustomPrompt="1"/>
          </p:nvPr>
        </p:nvSpPr>
        <p:spPr>
          <a:xfrm>
            <a:off x="2297097" y="18855173"/>
            <a:ext cx="27337684" cy="554125"/>
          </a:xfrm>
        </p:spPr>
        <p:txBody>
          <a:bodyPr anchor="b"/>
          <a:lstStyle>
            <a:lvl1pPr marL="0" indent="0">
              <a:lnSpc>
                <a:spcPct val="100000"/>
              </a:lnSpc>
              <a:spcBef>
                <a:spcPts val="0"/>
              </a:spcBef>
              <a:buFont typeface="Arial" pitchFamily="34" charset="0"/>
              <a:buNone/>
              <a:defRPr sz="2599" baseline="0">
                <a:solidFill>
                  <a:schemeClr val="bg1"/>
                </a:solidFill>
              </a:defRPr>
            </a:lvl1pPr>
            <a:lvl2pPr marL="2031730" indent="0">
              <a:buNone/>
              <a:defRPr sz="2599"/>
            </a:lvl2pPr>
            <a:lvl3pPr marL="3728275" indent="0">
              <a:buNone/>
              <a:defRPr sz="2599"/>
            </a:lvl3pPr>
            <a:lvl4pPr marL="5584682" indent="0">
              <a:buNone/>
              <a:defRPr sz="2599"/>
            </a:lvl4pPr>
            <a:lvl5pPr marL="7441082" indent="0">
              <a:buNone/>
              <a:defRPr sz="2599"/>
            </a:lvl5pPr>
          </a:lstStyle>
          <a:p>
            <a:pPr lvl="0"/>
            <a:r>
              <a:rPr lang="en-GB"/>
              <a:t>&lt; Source, Reference, Footnote etc. (Click to activate) &gt;</a:t>
            </a:r>
          </a:p>
        </p:txBody>
      </p:sp>
      <p:sp>
        <p:nvSpPr>
          <p:cNvPr id="5" name="Inhaltsplatzhalter 4"/>
          <p:cNvSpPr>
            <a:spLocks noGrp="1"/>
          </p:cNvSpPr>
          <p:nvPr>
            <p:ph sz="quarter" idx="15"/>
          </p:nvPr>
        </p:nvSpPr>
        <p:spPr>
          <a:xfrm>
            <a:off x="1635215" y="4563644"/>
            <a:ext cx="34164014" cy="12857781"/>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de-DE"/>
          </a:p>
        </p:txBody>
      </p:sp>
      <p:sp>
        <p:nvSpPr>
          <p:cNvPr id="6" name="Shape 47"/>
          <p:cNvSpPr>
            <a:spLocks noGrp="1"/>
          </p:cNvSpPr>
          <p:nvPr>
            <p:ph type="sldNum" sz="quarter" idx="2"/>
          </p:nvPr>
        </p:nvSpPr>
        <p:spPr>
          <a:xfrm>
            <a:off x="1640822" y="19555970"/>
            <a:ext cx="412784" cy="412941"/>
          </a:xfrm>
          <a:prstGeom prst="rect">
            <a:avLst/>
          </a:prstGeom>
          <a:ln w="12700">
            <a:miter lim="400000"/>
          </a:ln>
        </p:spPr>
        <p:txBody>
          <a:bodyPr wrap="none" lIns="0" tIns="0" rIns="0" bIns="0" anchor="b">
            <a:spAutoFit/>
          </a:bodyPr>
          <a:lstStyle>
            <a:lvl1pPr algn="l">
              <a:defRPr sz="2601">
                <a:solidFill>
                  <a:srgbClr val="FFFFFF"/>
                </a:solidFill>
              </a:defRPr>
            </a:lvl1pPr>
          </a:lstStyle>
          <a:p>
            <a:pPr marL="0" marR="0" lvl="0" indent="0" algn="l"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sz="2601" b="0" i="0" u="none" strike="noStrike" kern="1200" cap="none" spc="0" normalizeH="0" baseline="0" noProof="0">
                <a:ln>
                  <a:noFill/>
                </a:ln>
                <a:solidFill>
                  <a:srgbClr val="FFFFFF"/>
                </a:solidFill>
                <a:effectLst/>
                <a:uLnTx/>
                <a:uFillTx/>
                <a:latin typeface="TUIType" pitchFamily="34" charset="0"/>
                <a:ea typeface="+mn-ea"/>
                <a:cs typeface="+mn-cs"/>
              </a:rPr>
              <a:pPr marL="0" marR="0" lvl="0" indent="0" algn="l" defTabSz="914400"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sz="2601"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Tree>
    <p:extLst>
      <p:ext uri="{BB962C8B-B14F-4D97-AF65-F5344CB8AC3E}">
        <p14:creationId xmlns:p14="http://schemas.microsoft.com/office/powerpoint/2010/main" val="361034181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Content slide - Headline and Text">
    <p:spTree>
      <p:nvGrpSpPr>
        <p:cNvPr id="1" name=""/>
        <p:cNvGrpSpPr/>
        <p:nvPr/>
      </p:nvGrpSpPr>
      <p:grpSpPr>
        <a:xfrm>
          <a:off x="0" y="0"/>
          <a:ext cx="0" cy="0"/>
          <a:chOff x="0" y="0"/>
          <a:chExt cx="0" cy="0"/>
        </a:xfrm>
      </p:grpSpPr>
      <p:sp>
        <p:nvSpPr>
          <p:cNvPr id="6" name="Textplatzhalter 5"/>
          <p:cNvSpPr>
            <a:spLocks noGrp="1"/>
          </p:cNvSpPr>
          <p:nvPr>
            <p:ph type="body" sz="quarter" idx="11" hasCustomPrompt="1"/>
          </p:nvPr>
        </p:nvSpPr>
        <p:spPr bwMode="gray">
          <a:xfrm>
            <a:off x="1640373" y="4563644"/>
            <a:ext cx="34158863" cy="12865850"/>
          </a:xfrm>
          <a:prstGeom prst="rect">
            <a:avLst/>
          </a:prstGeom>
        </p:spPr>
        <p:txBody>
          <a:bodyPr/>
          <a:lstStyle>
            <a:lvl1pPr marL="866172" indent="-866172">
              <a:defRPr/>
            </a:lvl1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3" name="Titel 2"/>
          <p:cNvSpPr>
            <a:spLocks noGrp="1"/>
          </p:cNvSpPr>
          <p:nvPr>
            <p:ph type="title"/>
          </p:nvPr>
        </p:nvSpPr>
        <p:spPr/>
        <p:txBody>
          <a:bodyPr/>
          <a:lstStyle/>
          <a:p>
            <a:r>
              <a:rPr lang="ru-RU" noProof="0"/>
              <a:t>Образец заголовка</a:t>
            </a:r>
            <a:endParaRPr lang="de-DE" noProof="0" dirty="0"/>
          </a:p>
        </p:txBody>
      </p:sp>
      <p:sp>
        <p:nvSpPr>
          <p:cNvPr id="4" name="Fußzeilenplatzhalter 3"/>
          <p:cNvSpPr>
            <a:spLocks noGrp="1"/>
          </p:cNvSpPr>
          <p:nvPr>
            <p:ph type="ftr" sz="quarter" idx="12"/>
          </p:nvPr>
        </p:nvSpPr>
        <p:spPr/>
        <p:txBody>
          <a:bodyPr/>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lang="de-DE" sz="7796" b="0" i="0" u="none" strike="noStrike" kern="1200" cap="none" spc="0" normalizeH="0" baseline="0" noProof="0" dirty="0">
              <a:ln>
                <a:noFill/>
              </a:ln>
              <a:solidFill>
                <a:srgbClr val="092A5E"/>
              </a:solidFill>
              <a:effectLst/>
              <a:uLnTx/>
              <a:uFillTx/>
              <a:latin typeface="TUIType" pitchFamily="34" charset="0"/>
              <a:ea typeface="+mn-ea"/>
              <a:cs typeface="+mn-cs"/>
            </a:endParaRPr>
          </a:p>
        </p:txBody>
      </p:sp>
      <p:sp>
        <p:nvSpPr>
          <p:cNvPr id="2" name="Номер слайда 1"/>
          <p:cNvSpPr>
            <a:spLocks noGrp="1"/>
          </p:cNvSpPr>
          <p:nvPr>
            <p:ph type="sldNum" sz="quarter" idx="13"/>
          </p:nvPr>
        </p:nvSpPr>
        <p:spPr/>
        <p:txBody>
          <a:body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1417697097"/>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reserve="1">
  <p:cSld name="Титульный слайд">
    <p:spTree>
      <p:nvGrpSpPr>
        <p:cNvPr id="1" name=""/>
        <p:cNvGrpSpPr/>
        <p:nvPr/>
      </p:nvGrpSpPr>
      <p:grpSpPr>
        <a:xfrm>
          <a:off x="0" y="0"/>
          <a:ext cx="0" cy="0"/>
          <a:chOff x="0" y="0"/>
          <a:chExt cx="0" cy="0"/>
        </a:xfrm>
      </p:grpSpPr>
      <p:sp>
        <p:nvSpPr>
          <p:cNvPr id="54" name="Shape 54"/>
          <p:cNvSpPr/>
          <p:nvPr/>
        </p:nvSpPr>
        <p:spPr>
          <a:xfrm>
            <a:off x="817505" y="11799875"/>
            <a:ext cx="35813665" cy="8461496"/>
          </a:xfrm>
          <a:prstGeom prst="rect">
            <a:avLst/>
          </a:prstGeom>
          <a:gradFill>
            <a:gsLst>
              <a:gs pos="0">
                <a:srgbClr val="00A8E7">
                  <a:alpha val="75000"/>
                </a:srgbClr>
              </a:gs>
              <a:gs pos="100000">
                <a:schemeClr val="accent3">
                  <a:alpha val="75000"/>
                </a:schemeClr>
              </a:gs>
            </a:gsLst>
            <a:lin ang="2400000"/>
          </a:gra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55" name="image2.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28096" y="17525988"/>
            <a:ext cx="4271339" cy="1872851"/>
          </a:xfrm>
          <a:prstGeom prst="rect">
            <a:avLst/>
          </a:prstGeom>
          <a:ln w="12700">
            <a:miter lim="400000"/>
          </a:ln>
        </p:spPr>
      </p:pic>
      <p:sp>
        <p:nvSpPr>
          <p:cNvPr id="56" name="Shape 56"/>
          <p:cNvSpPr>
            <a:spLocks noGrp="1"/>
          </p:cNvSpPr>
          <p:nvPr>
            <p:ph type="title"/>
          </p:nvPr>
        </p:nvSpPr>
        <p:spPr>
          <a:xfrm>
            <a:off x="1640818" y="13224853"/>
            <a:ext cx="34168280" cy="2106958"/>
          </a:xfrm>
          <a:prstGeom prst="rect">
            <a:avLst/>
          </a:prstGeom>
        </p:spPr>
        <p:txBody>
          <a:bodyPr/>
          <a:lstStyle>
            <a:lvl1pPr>
              <a:defRPr sz="13000" b="1">
                <a:solidFill>
                  <a:srgbClr val="FFFFFF"/>
                </a:solidFill>
              </a:defRPr>
            </a:lvl1pPr>
          </a:lstStyle>
          <a:p>
            <a:r>
              <a:rPr dirty="0" err="1"/>
              <a:t>Текст</a:t>
            </a:r>
            <a:r>
              <a:rPr dirty="0"/>
              <a:t> </a:t>
            </a:r>
            <a:r>
              <a:rPr dirty="0" err="1"/>
              <a:t>заголовка</a:t>
            </a:r>
            <a:endParaRPr dirty="0"/>
          </a:p>
        </p:txBody>
      </p:sp>
      <p:sp>
        <p:nvSpPr>
          <p:cNvPr id="57" name="Shape 57"/>
          <p:cNvSpPr>
            <a:spLocks noGrp="1"/>
          </p:cNvSpPr>
          <p:nvPr>
            <p:ph type="body" sz="quarter" idx="1"/>
          </p:nvPr>
        </p:nvSpPr>
        <p:spPr>
          <a:xfrm>
            <a:off x="1640823" y="15074286"/>
            <a:ext cx="34168277" cy="1787490"/>
          </a:xfrm>
          <a:prstGeom prst="rect">
            <a:avLst/>
          </a:prstGeom>
        </p:spPr>
        <p:txBody>
          <a:bodyPr/>
          <a:lstStyle>
            <a:lvl1pPr marL="0" indent="0">
              <a:buSzTx/>
              <a:buFontTx/>
              <a:buNone/>
              <a:defRPr sz="9102">
                <a:solidFill>
                  <a:srgbClr val="FFFFFF"/>
                </a:solidFill>
              </a:defRPr>
            </a:lvl1pPr>
            <a:lvl2pPr marL="2262944" indent="-1396282">
              <a:buFontTx/>
              <a:defRPr sz="9102">
                <a:solidFill>
                  <a:srgbClr val="FFFFFF"/>
                </a:solidFill>
              </a:defRPr>
            </a:lvl2pPr>
            <a:lvl3pPr marL="3112407" indent="-1348135">
              <a:buFontTx/>
              <a:defRPr sz="9102">
                <a:solidFill>
                  <a:srgbClr val="FFFFFF"/>
                </a:solidFill>
              </a:defRPr>
            </a:lvl3pPr>
            <a:lvl4pPr marL="3979067" indent="-1348135">
              <a:buFontTx/>
              <a:defRPr sz="9102">
                <a:solidFill>
                  <a:srgbClr val="FFFFFF"/>
                </a:solidFill>
              </a:defRPr>
            </a:lvl4pPr>
            <a:lvl5pPr marL="4845726" indent="-1348132">
              <a:buFontTx/>
              <a:defRPr sz="9102">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Tree>
    <p:extLst>
      <p:ext uri="{BB962C8B-B14F-4D97-AF65-F5344CB8AC3E}">
        <p14:creationId xmlns:p14="http://schemas.microsoft.com/office/powerpoint/2010/main" val="1187964665"/>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1_Титульный слайд">
    <p:spTree>
      <p:nvGrpSpPr>
        <p:cNvPr id="1" name=""/>
        <p:cNvGrpSpPr/>
        <p:nvPr/>
      </p:nvGrpSpPr>
      <p:grpSpPr>
        <a:xfrm>
          <a:off x="0" y="0"/>
          <a:ext cx="0" cy="0"/>
          <a:chOff x="0" y="0"/>
          <a:chExt cx="0" cy="0"/>
        </a:xfrm>
      </p:grpSpPr>
      <p:sp>
        <p:nvSpPr>
          <p:cNvPr id="17" name="Rechteck 16"/>
          <p:cNvSpPr/>
          <p:nvPr userDrawn="1"/>
        </p:nvSpPr>
        <p:spPr bwMode="auto">
          <a:xfrm>
            <a:off x="817286" y="14418319"/>
            <a:ext cx="35803784" cy="5823196"/>
          </a:xfrm>
          <a:prstGeom prst="rect">
            <a:avLst/>
          </a:prstGeom>
          <a:gradFill flip="none" rotWithShape="1">
            <a:gsLst>
              <a:gs pos="0">
                <a:srgbClr val="00A8E7">
                  <a:alpha val="75000"/>
                </a:srgbClr>
              </a:gs>
              <a:gs pos="100000">
                <a:srgbClr val="70CBF4">
                  <a:alpha val="75000"/>
                </a:srgbClr>
              </a:gs>
            </a:gsLst>
            <a:lin ang="2400000" scaled="0"/>
            <a:tileRect/>
          </a:gradFill>
          <a:ln w="19050" algn="ctr">
            <a:noFill/>
            <a:miter lim="800000"/>
            <a:headEnd/>
            <a:tailEnd/>
          </a:ln>
        </p:spPr>
        <p:txBody>
          <a:bodyPr wrap="square" lIns="116938" tIns="0" rIns="116938" bIns="0" rtlCol="0" anchor="ctr"/>
          <a:lstStyle/>
          <a:p>
            <a:pPr marL="0" marR="0" lvl="0" indent="0" algn="l" defTabSz="2970246" rtl="0" eaLnBrk="1" fontAlgn="auto" latinLnBrk="0" hangingPunct="1">
              <a:lnSpc>
                <a:spcPct val="80000"/>
              </a:lnSpc>
              <a:spcBef>
                <a:spcPts val="0"/>
              </a:spcBef>
              <a:spcAft>
                <a:spcPts val="0"/>
              </a:spcAft>
              <a:buClrTx/>
              <a:buSzTx/>
              <a:buFontTx/>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pic>
        <p:nvPicPr>
          <p:cNvPr id="18" name="Grafik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519404" y="17508820"/>
            <a:ext cx="4270156" cy="1871013"/>
          </a:xfrm>
          <a:prstGeom prst="rect">
            <a:avLst/>
          </a:prstGeom>
        </p:spPr>
      </p:pic>
      <p:sp>
        <p:nvSpPr>
          <p:cNvPr id="3" name="Titel 2"/>
          <p:cNvSpPr>
            <a:spLocks noGrp="1"/>
          </p:cNvSpPr>
          <p:nvPr userDrawn="1">
            <p:ph type="title" hasCustomPrompt="1"/>
          </p:nvPr>
        </p:nvSpPr>
        <p:spPr>
          <a:xfrm>
            <a:off x="1640367" y="15222321"/>
            <a:ext cx="34158863" cy="2104889"/>
          </a:xfrm>
        </p:spPr>
        <p:txBody>
          <a:bodyPr anchor="t" anchorCtr="0"/>
          <a:lstStyle>
            <a:lvl1pPr>
              <a:defRPr sz="12993" b="1">
                <a:solidFill>
                  <a:schemeClr val="bg1"/>
                </a:solidFill>
              </a:defRPr>
            </a:lvl1pPr>
          </a:lstStyle>
          <a:p>
            <a:r>
              <a:rPr lang="en-GB" noProof="0" dirty="0"/>
              <a:t>Title slide</a:t>
            </a:r>
            <a:endParaRPr lang="de-DE" noProof="0" dirty="0"/>
          </a:p>
        </p:txBody>
      </p:sp>
      <p:sp>
        <p:nvSpPr>
          <p:cNvPr id="6" name="Textplatzhalter 5"/>
          <p:cNvSpPr>
            <a:spLocks noGrp="1"/>
          </p:cNvSpPr>
          <p:nvPr userDrawn="1">
            <p:ph type="body" sz="quarter" idx="11" hasCustomPrompt="1"/>
          </p:nvPr>
        </p:nvSpPr>
        <p:spPr>
          <a:xfrm>
            <a:off x="1640370" y="17069946"/>
            <a:ext cx="34158863" cy="1785732"/>
          </a:xfrm>
        </p:spPr>
        <p:txBody>
          <a:bodyPr/>
          <a:lstStyle>
            <a:lvl1pPr marL="0" indent="0">
              <a:buNone/>
              <a:defRPr sz="9095">
                <a:solidFill>
                  <a:schemeClr val="bg1"/>
                </a:solidFill>
              </a:defRPr>
            </a:lvl1pPr>
          </a:lstStyle>
          <a:p>
            <a:pPr lvl="0"/>
            <a:r>
              <a:rPr lang="en-GB" noProof="0" dirty="0"/>
              <a:t>Subtitle</a:t>
            </a:r>
          </a:p>
        </p:txBody>
      </p:sp>
    </p:spTree>
    <p:extLst>
      <p:ext uri="{BB962C8B-B14F-4D97-AF65-F5344CB8AC3E}">
        <p14:creationId xmlns:p14="http://schemas.microsoft.com/office/powerpoint/2010/main" val="4184497411"/>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5"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710654878"/>
      </p:ext>
    </p:extLst>
  </p:cSld>
  <p:clrMapOvr>
    <a:masterClrMapping/>
  </p:clrMapOvr>
  <p:transition spd="med"/>
  <p:extLst mod="1">
    <p:ext uri="{DCECCB84-F9BA-43D5-87BE-67443E8EF086}">
      <p15:sldGuideLst xmlns:p15="http://schemas.microsoft.com/office/powerpoint/2012/main">
        <p15:guide id="1" orient="horz" pos="663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10" name="Rechteck 9"/>
          <p:cNvSpPr/>
          <p:nvPr userDrawn="1"/>
        </p:nvSpPr>
        <p:spPr bwMode="auto">
          <a:xfrm>
            <a:off x="817289" y="813947"/>
            <a:ext cx="35803784" cy="19427573"/>
          </a:xfrm>
          <a:prstGeom prst="rect">
            <a:avLst/>
          </a:prstGeom>
          <a:solidFill>
            <a:schemeClr val="accent3"/>
          </a:solidFill>
          <a:ln w="19050" algn="ctr">
            <a:noFill/>
            <a:miter lim="800000"/>
            <a:headEnd/>
            <a:tailEnd/>
          </a:ln>
        </p:spPr>
        <p:txBody>
          <a:bodyPr wrap="square" lIns="116899" tIns="0" rIns="116899" bIns="0" rtlCol="0" anchor="ctr"/>
          <a:lstStyle/>
          <a:p>
            <a:pPr marL="0" marR="0" lvl="0" indent="0" algn="ctr" defTabSz="2970246" rtl="0" eaLnBrk="0" fontAlgn="base" latinLnBrk="0" hangingPunct="0">
              <a:lnSpc>
                <a:spcPct val="80000"/>
              </a:lnSpc>
              <a:spcBef>
                <a:spcPct val="0"/>
              </a:spcBef>
              <a:spcAft>
                <a:spcPct val="0"/>
              </a:spcAft>
              <a:buClrTx/>
              <a:buSzTx/>
              <a:buFont typeface="Wingdings" pitchFamily="2" charset="2"/>
              <a:buNone/>
              <a:tabLst/>
              <a:defRPr/>
            </a:pPr>
            <a:endParaRPr kumimoji="0" lang="de-DE" sz="4798" b="1" i="0" u="none" strike="noStrike" kern="0" cap="none" spc="0" normalizeH="0" baseline="0" noProof="0" dirty="0">
              <a:ln>
                <a:noFill/>
              </a:ln>
              <a:solidFill>
                <a:srgbClr val="092A5E"/>
              </a:solidFill>
              <a:effectLst/>
              <a:uLnTx/>
              <a:uFillTx/>
              <a:latin typeface="TUIType"/>
              <a:ea typeface="+mn-ea"/>
              <a:cs typeface="+mn-cs"/>
            </a:endParaRPr>
          </a:p>
        </p:txBody>
      </p:sp>
      <p:sp>
        <p:nvSpPr>
          <p:cNvPr id="5" name="Titel 2"/>
          <p:cNvSpPr>
            <a:spLocks noGrp="1"/>
          </p:cNvSpPr>
          <p:nvPr>
            <p:ph type="title" hasCustomPrompt="1"/>
          </p:nvPr>
        </p:nvSpPr>
        <p:spPr>
          <a:xfrm>
            <a:off x="1640370" y="6065391"/>
            <a:ext cx="34158863" cy="1990121"/>
          </a:xfrm>
        </p:spPr>
        <p:txBody>
          <a:bodyPr anchor="t" anchorCtr="0">
            <a:noAutofit/>
          </a:bodyPr>
          <a:lstStyle>
            <a:lvl1pPr>
              <a:defRPr sz="18697" b="1">
                <a:solidFill>
                  <a:schemeClr val="bg1"/>
                </a:solidFill>
              </a:defRPr>
            </a:lvl1pPr>
          </a:lstStyle>
          <a:p>
            <a:r>
              <a:rPr lang="en-GB" noProof="0" dirty="0"/>
              <a:t>Divider slide</a:t>
            </a:r>
            <a:endParaRPr lang="de-DE" noProof="0" dirty="0"/>
          </a:p>
        </p:txBody>
      </p:sp>
      <p:sp>
        <p:nvSpPr>
          <p:cNvPr id="7" name="Textplatzhalter 5"/>
          <p:cNvSpPr>
            <a:spLocks noGrp="1"/>
          </p:cNvSpPr>
          <p:nvPr>
            <p:ph type="body" sz="quarter" idx="11" hasCustomPrompt="1"/>
          </p:nvPr>
        </p:nvSpPr>
        <p:spPr>
          <a:xfrm>
            <a:off x="1640373" y="8567348"/>
            <a:ext cx="34158863" cy="4104534"/>
          </a:xfrm>
        </p:spPr>
        <p:txBody>
          <a:bodyPr>
            <a:normAutofit/>
          </a:bodyPr>
          <a:lstStyle>
            <a:lvl1pPr marL="0" indent="0">
              <a:buNone/>
              <a:defRPr sz="13799">
                <a:solidFill>
                  <a:schemeClr val="bg1"/>
                </a:solidFill>
              </a:defRPr>
            </a:lvl1pPr>
          </a:lstStyle>
          <a:p>
            <a:pPr lvl="0"/>
            <a:r>
              <a:rPr lang="en-GB" noProof="0" dirty="0"/>
              <a:t>Subtitle</a:t>
            </a:r>
          </a:p>
        </p:txBody>
      </p:sp>
      <p:pic>
        <p:nvPicPr>
          <p:cNvPr id="11" name="Grafik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140128" y="19041139"/>
            <a:ext cx="1100149" cy="880406"/>
          </a:xfrm>
          <a:prstGeom prst="rect">
            <a:avLst/>
          </a:prstGeom>
        </p:spPr>
      </p:pic>
      <p:sp>
        <p:nvSpPr>
          <p:cNvPr id="9" name="Shape 119"/>
          <p:cNvSpPr>
            <a:spLocks noGrp="1"/>
          </p:cNvSpPr>
          <p:nvPr>
            <p:ph type="sldNum" sz="quarter" idx="2"/>
          </p:nvPr>
        </p:nvSpPr>
        <p:spPr>
          <a:xfrm>
            <a:off x="1640822" y="19588489"/>
            <a:ext cx="407163" cy="380425"/>
          </a:xfrm>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154079564"/>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2_Титульны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667574"/>
      </p:ext>
    </p:extLst>
  </p:cSld>
  <p:clrMapOvr>
    <a:masterClrMapping/>
  </p:clrMapOvr>
  <p:transition spd="med"/>
  <p:extLst mod="1">
    <p:ext uri="{DCECCB84-F9BA-43D5-87BE-67443E8EF086}">
      <p15:sldGuideLst xmlns:p15="http://schemas.microsoft.com/office/powerpoint/2012/main">
        <p15:guide id="1" orient="horz" pos="1223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Номер слайда 2"/>
          <p:cNvSpPr>
            <a:spLocks noGrp="1"/>
          </p:cNvSpPr>
          <p:nvPr>
            <p:ph type="sldNum" sz="quarter" idx="10"/>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562006436"/>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Slide - Headline Only">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t>Текст заголовка</a:t>
            </a:r>
          </a:p>
        </p:txBody>
      </p:sp>
      <p:sp>
        <p:nvSpPr>
          <p:cNvPr id="98" name="Shape 9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83921533"/>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slide - Headline and Text">
    <p:spTree>
      <p:nvGrpSpPr>
        <p:cNvPr id="1" name=""/>
        <p:cNvGrpSpPr/>
        <p:nvPr/>
      </p:nvGrpSpPr>
      <p:grpSpPr>
        <a:xfrm>
          <a:off x="0" y="0"/>
          <a:ext cx="0" cy="0"/>
          <a:chOff x="0" y="0"/>
          <a:chExt cx="0" cy="0"/>
        </a:xfrm>
      </p:grpSpPr>
      <p:sp>
        <p:nvSpPr>
          <p:cNvPr id="105" name="Shape 105"/>
          <p:cNvSpPr>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6" name="Shape 106"/>
          <p:cNvSpPr>
            <a:spLocks noGrp="1"/>
          </p:cNvSpPr>
          <p:nvPr>
            <p:ph type="title"/>
          </p:nvPr>
        </p:nvSpPr>
        <p:spPr>
          <a:prstGeom prst="rect">
            <a:avLst/>
          </a:prstGeom>
        </p:spPr>
        <p:txBody>
          <a:bodyPr/>
          <a:lstStyle/>
          <a:p>
            <a:r>
              <a:rPr dirty="0" err="1"/>
              <a:t>Текст</a:t>
            </a:r>
            <a:r>
              <a:rPr dirty="0"/>
              <a:t> </a:t>
            </a:r>
            <a:r>
              <a:rPr dirty="0" err="1"/>
              <a:t>заголовка</a:t>
            </a:r>
            <a:endParaRPr dirty="0"/>
          </a:p>
        </p:txBody>
      </p:sp>
      <p:sp>
        <p:nvSpPr>
          <p:cNvPr id="108" name="Shape 108"/>
          <p:cNvSpPr>
            <a:spLocks noGrp="1"/>
          </p:cNvSpPr>
          <p:nvPr>
            <p:ph type="sldNum" sz="quarter" idx="2"/>
          </p:nvPr>
        </p:nvSpPr>
        <p:spPr>
          <a:prstGeom prst="rect">
            <a:avLst/>
          </a:prstGeom>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159166024"/>
      </p:ext>
    </p:extLst>
  </p:cSld>
  <p:clrMapOvr>
    <a:masterClrMapping/>
  </p:clrMapOvr>
  <p:transition spd="med"/>
  <p:extLst>
    <p:ext uri="{DCECCB84-F9BA-43D5-87BE-67443E8EF086}">
      <p15:sldGuideLst xmlns:p15="http://schemas.microsoft.com/office/powerpoint/2012/main">
        <p15:guide id="1" orient="horz" pos="663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vmlDrawing" Target="../drawings/vmlDrawing9.v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0.xml"/><Relationship Id="rId17" Type="http://schemas.openxmlformats.org/officeDocument/2006/relationships/image" Target="../media/image2.png"/><Relationship Id="rId2" Type="http://schemas.openxmlformats.org/officeDocument/2006/relationships/slideLayout" Target="../slideLayouts/slideLayout124.xml"/><Relationship Id="rId16" Type="http://schemas.openxmlformats.org/officeDocument/2006/relationships/image" Target="../media/image1.emf"/><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oleObject" Target="../embeddings/oleObject9.bin"/><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tags" Target="../tags/tag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image" Target="../media/image2.png"/><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vmlDrawing" Target="../drawings/vmlDrawing10.v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2.xml"/><Relationship Id="rId17" Type="http://schemas.openxmlformats.org/officeDocument/2006/relationships/image" Target="../media/image2.png"/><Relationship Id="rId2" Type="http://schemas.openxmlformats.org/officeDocument/2006/relationships/slideLayout" Target="../slideLayouts/slideLayout148.xml"/><Relationship Id="rId16" Type="http://schemas.openxmlformats.org/officeDocument/2006/relationships/image" Target="../media/image1.emf"/><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oleObject" Target="../embeddings/oleObject10.bin"/><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tags" Target="../tags/tag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image" Target="../media/image5.emf"/><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3.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image" Target="../media/image5.emf"/><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4.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theme" Target="../theme/theme15.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image" Target="../media/image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theme" Target="../theme/theme16.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19" Type="http://schemas.openxmlformats.org/officeDocument/2006/relationships/image" Target="../media/image2.png"/><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2.png"/><Relationship Id="rId2" Type="http://schemas.openxmlformats.org/officeDocument/2006/relationships/slideLayout" Target="../slideLayouts/slideLayout27.xml"/><Relationship Id="rId16"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2.png"/><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2.png"/><Relationship Id="rId2" Type="http://schemas.openxmlformats.org/officeDocument/2006/relationships/slideLayout" Target="../slideLayouts/slideLayout57.xml"/><Relationship Id="rId16" Type="http://schemas.openxmlformats.org/officeDocument/2006/relationships/theme" Target="../theme/theme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7.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6.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7.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vmlDrawing" Target="../drawings/vmlDrawing6.v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8.xml"/><Relationship Id="rId17" Type="http://schemas.openxmlformats.org/officeDocument/2006/relationships/image" Target="../media/image2.png"/><Relationship Id="rId2" Type="http://schemas.openxmlformats.org/officeDocument/2006/relationships/slideLayout" Target="../slideLayouts/slideLayout93.xml"/><Relationship Id="rId16" Type="http://schemas.openxmlformats.org/officeDocument/2006/relationships/image" Target="../media/image1.emf"/><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oleObject" Target="../embeddings/oleObject6.bin"/><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ags" Target="../tags/tag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theme" Target="../theme/theme9.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48" name="Объект 47" hidden="1"/>
          <p:cNvGraphicFramePr>
            <a:graphicFrameLocks noChangeAspect="1"/>
          </p:cNvGraphicFramePr>
          <p:nvPr userDrawn="1">
            <p:custDataLst>
              <p:tags r:id="rId12"/>
            </p:custDataLst>
            <p:extLst>
              <p:ext uri="{D42A27DB-BD31-4B8C-83A1-F6EECF244321}">
                <p14:modId xmlns:p14="http://schemas.microsoft.com/office/powerpoint/2010/main" val="161764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9302" name="think-cell Slide" r:id="rId13" imgW="270" imgH="270" progId="">
                  <p:embed/>
                </p:oleObj>
              </mc:Choice>
              <mc:Fallback>
                <p:oleObj name="think-cell Slide" r:id="rId13" imgW="270" imgH="270" progId="">
                  <p:embed/>
                  <p:pic>
                    <p:nvPicPr>
                      <p:cNvPr id="0" name="Picture 17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 xmlns:ma14="http://schemas.microsoft.com/office/mac/drawingml/2011/main"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22414614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5" r:id="rId3"/>
    <p:sldLayoutId id="2147483706" r:id="rId4"/>
    <p:sldLayoutId id="2147483707" r:id="rId5"/>
    <p:sldLayoutId id="2147483708" r:id="rId6"/>
    <p:sldLayoutId id="2147483709" r:id="rId7"/>
    <p:sldLayoutId id="2147483710" r:id="rId8"/>
    <p:sldLayoutId id="2147483711" r:id="rId9"/>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48" name="Объект 47" hidden="1"/>
          <p:cNvGraphicFramePr>
            <a:graphicFrameLocks noChangeAspect="1"/>
          </p:cNvGraphicFramePr>
          <p:nvPr userDrawn="1">
            <p:custDataLst>
              <p:tags r:id="rId1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7065" name="think-cell Slide" r:id="rId15" imgW="270" imgH="270" progId="">
                  <p:embed/>
                </p:oleObj>
              </mc:Choice>
              <mc:Fallback>
                <p:oleObj name="think-cell Slide" r:id="rId15" imgW="270" imgH="270" progId="">
                  <p:embed/>
                  <p:pic>
                    <p:nvPicPr>
                      <p:cNvPr id="0" name="Picture 97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 xmlns:ma14="http://schemas.microsoft.com/office/mac/drawingml/2011/main"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1794793168"/>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Always use TUITypeLight</a:t>
              </a:r>
              <a:endParaRPr kumimoji="0" lang="en-US"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Line spacing 6 pt</a:t>
              </a:r>
              <a:endParaRPr kumimoji="0" lang="en-US"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56393885"/>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48" name="Объект 47" hidden="1"/>
          <p:cNvGraphicFramePr>
            <a:graphicFrameLocks noChangeAspect="1"/>
          </p:cNvGraphicFramePr>
          <p:nvPr userDrawn="1">
            <p:custDataLst>
              <p:tags r:id="rId1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8088" name="think-cell Slide" r:id="rId15" imgW="270" imgH="270" progId="">
                  <p:embed/>
                </p:oleObj>
              </mc:Choice>
              <mc:Fallback>
                <p:oleObj name="think-cell Slide" r:id="rId15" imgW="270" imgH="270" progId="">
                  <p:embed/>
                  <p:pic>
                    <p:nvPicPr>
                      <p:cNvPr id="0" name="Picture 97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Always use TUITypeLight</a:t>
              </a:r>
              <a:endParaRPr kumimoji="0" lang="en-US"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Line spacing 6 pt</a:t>
              </a:r>
              <a:endParaRPr kumimoji="0" lang="en-US"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754054309"/>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1" name="Rechteck 20"/>
          <p:cNvSpPr/>
          <p:nvPr/>
        </p:nvSpPr>
        <p:spPr bwMode="auto">
          <a:xfrm>
            <a:off x="818534" y="18721152"/>
            <a:ext cx="35802536" cy="1520367"/>
          </a:xfrm>
          <a:prstGeom prst="rect">
            <a:avLst/>
          </a:prstGeom>
          <a:solidFill>
            <a:schemeClr val="accent3"/>
          </a:solidFill>
          <a:ln w="19050" algn="ctr">
            <a:noFill/>
            <a:miter lim="800000"/>
            <a:headEnd/>
            <a:tailEnd/>
          </a:ln>
        </p:spPr>
        <p:txBody>
          <a:bodyPr wrap="square" lIns="116938" tIns="0" rIns="116938" bIns="0" rtlCol="0" anchor="ctr"/>
          <a:lstStyle/>
          <a:p>
            <a:pPr marL="0" marR="0" lvl="0" indent="0" algn="ctr" defTabSz="914400"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sp>
        <p:nvSpPr>
          <p:cNvPr id="70769" name="Rectangle 113"/>
          <p:cNvSpPr>
            <a:spLocks noGrp="1" noChangeArrowheads="1"/>
          </p:cNvSpPr>
          <p:nvPr>
            <p:ph type="title"/>
          </p:nvPr>
        </p:nvSpPr>
        <p:spPr bwMode="gray">
          <a:xfrm>
            <a:off x="1640367" y="1056833"/>
            <a:ext cx="34158863" cy="245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p>
            <a:pPr lvl="0"/>
            <a:endParaRPr lang="de-DE" noProof="0" dirty="0"/>
          </a:p>
        </p:txBody>
      </p:sp>
      <p:sp>
        <p:nvSpPr>
          <p:cNvPr id="20"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2" name="Textplatzhalter 1"/>
          <p:cNvSpPr>
            <a:spLocks noGrp="1"/>
          </p:cNvSpPr>
          <p:nvPr>
            <p:ph type="body" idx="1"/>
          </p:nvPr>
        </p:nvSpPr>
        <p:spPr>
          <a:xfrm>
            <a:off x="1640367" y="4547812"/>
            <a:ext cx="34158863" cy="12881682"/>
          </a:xfrm>
          <a:prstGeom prst="rect">
            <a:avLst/>
          </a:prstGeom>
        </p:spPr>
        <p:txBody>
          <a:bodyPr vert="horz" lIns="0" tIns="0" rIns="0" bIns="0" rtlCol="0">
            <a:noAutofit/>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4" name="Textfeld 3"/>
          <p:cNvSpPr txBox="1"/>
          <p:nvPr/>
        </p:nvSpPr>
        <p:spPr>
          <a:xfrm>
            <a:off x="1640368" y="19507151"/>
            <a:ext cx="881349" cy="442199"/>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marL="0" marR="0" lvl="0" indent="0" algn="l" defTabSz="914400" rtl="0" eaLnBrk="0" fontAlgn="base" latinLnBrk="0" hangingPunct="0">
              <a:lnSpc>
                <a:spcPct val="95000"/>
              </a:lnSpc>
              <a:spcBef>
                <a:spcPct val="0"/>
              </a:spcBef>
              <a:spcAft>
                <a:spcPct val="0"/>
              </a:spcAft>
              <a:buClrTx/>
              <a:buSzTx/>
              <a:buFontTx/>
              <a:buNone/>
              <a:tabLst/>
              <a:defRPr/>
            </a:pPr>
            <a:fld id="{BF68F70B-AC95-45BE-AEB8-15EAB33A653A}" type="slidenum">
              <a:rPr kumimoji="0" lang="de-DE" sz="2599" b="0" i="0" u="none" strike="noStrike" kern="1200" cap="none" spc="0" normalizeH="0" baseline="0" noProof="0" smtClean="0">
                <a:ln>
                  <a:noFill/>
                </a:ln>
                <a:solidFill>
                  <a:srgbClr val="FFFFFF"/>
                </a:solidFill>
                <a:effectLst/>
                <a:uLnTx/>
                <a:uFillTx/>
                <a:latin typeface="TUIType" pitchFamily="34" charset="0"/>
                <a:ea typeface="+mn-ea"/>
                <a:cs typeface="+mn-cs"/>
              </a:rPr>
              <a:pPr marL="0" marR="0" lvl="0" indent="0" algn="l" defTabSz="914400" rtl="0" eaLnBrk="0" fontAlgn="base" latinLnBrk="0" hangingPunct="0">
                <a:lnSpc>
                  <a:spcPct val="95000"/>
                </a:lnSpc>
                <a:spcBef>
                  <a:spcPct val="0"/>
                </a:spcBef>
                <a:spcAft>
                  <a:spcPct val="0"/>
                </a:spcAft>
                <a:buClrTx/>
                <a:buSzTx/>
                <a:buFontTx/>
                <a:buNone/>
                <a:tabLst/>
                <a:defRPr/>
              </a:pPr>
              <a:t>‹#›</a:t>
            </a:fld>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pic>
        <p:nvPicPr>
          <p:cNvPr id="22" name="Grafik 2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140128" y="19041136"/>
            <a:ext cx="1100149" cy="880406"/>
          </a:xfrm>
          <a:prstGeom prst="rect">
            <a:avLst/>
          </a:prstGeom>
        </p:spPr>
      </p:pic>
      <p:sp>
        <p:nvSpPr>
          <p:cNvPr id="8" name="Textfeld 7"/>
          <p:cNvSpPr txBox="1"/>
          <p:nvPr/>
        </p:nvSpPr>
        <p:spPr>
          <a:xfrm rot="16200000">
            <a:off x="-8800617" y="13727446"/>
            <a:ext cx="5394425" cy="925894"/>
          </a:xfrm>
          <a:prstGeom prst="rect">
            <a:avLst/>
          </a:prstGeom>
          <a:noFill/>
        </p:spPr>
        <p:txBody>
          <a:bodyPr wrap="none" rtlCol="0">
            <a:spAutoFit/>
          </a:bodyPr>
          <a:lstStyle/>
          <a:p>
            <a:pPr marL="0" marR="0" lvl="0" indent="0" algn="ctr" defTabSz="914400" rtl="0" eaLnBrk="0" fontAlgn="base" latinLnBrk="0" hangingPunct="0">
              <a:lnSpc>
                <a:spcPts val="6497"/>
              </a:lnSpc>
              <a:spcBef>
                <a:spcPct val="0"/>
              </a:spcBef>
              <a:spcAft>
                <a:spcPct val="0"/>
              </a:spcAft>
              <a:buClr>
                <a:srgbClr val="737373"/>
              </a:buClr>
              <a:buSzPct val="70000"/>
              <a:buFont typeface="Wingdings" pitchFamily="2" charset="2"/>
              <a:buNone/>
              <a:tabLst/>
              <a:defRPr/>
            </a:pPr>
            <a:r>
              <a:rPr kumimoji="0" lang="en-GB" sz="5847" b="0" i="0" u="none" strike="noStrike" kern="1200" cap="none" spc="0" normalizeH="0" baseline="0" noProof="0" dirty="0">
                <a:ln>
                  <a:noFill/>
                </a:ln>
                <a:solidFill>
                  <a:srgbClr val="646464"/>
                </a:solidFill>
                <a:effectLst/>
                <a:uLnTx/>
                <a:uFillTx/>
                <a:latin typeface="TUIType" pitchFamily="34" charset="0"/>
                <a:ea typeface="+mn-ea"/>
                <a:cs typeface="+mn-cs"/>
              </a:rPr>
              <a:t>Primary colours</a:t>
            </a:r>
          </a:p>
        </p:txBody>
      </p:sp>
      <p:cxnSp>
        <p:nvCxnSpPr>
          <p:cNvPr id="9" name="Gerade Verbindung 8"/>
          <p:cNvCxnSpPr/>
          <p:nvPr/>
        </p:nvCxnSpPr>
        <p:spPr bwMode="auto">
          <a:xfrm>
            <a:off x="-5771679" y="10825854"/>
            <a:ext cx="0" cy="7181372"/>
          </a:xfrm>
          <a:prstGeom prst="line">
            <a:avLst/>
          </a:prstGeom>
          <a:solidFill>
            <a:schemeClr val="bg1"/>
          </a:solidFill>
          <a:ln w="9525" cap="flat" cmpd="sng" algn="ctr">
            <a:solidFill>
              <a:srgbClr val="6464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4"/>
          <p:cNvSpPr>
            <a:spLocks noChangeArrowheads="1"/>
          </p:cNvSpPr>
          <p:nvPr/>
        </p:nvSpPr>
        <p:spPr bwMode="gray">
          <a:xfrm>
            <a:off x="-5550950" y="144951"/>
            <a:ext cx="4101494" cy="7952597"/>
          </a:xfrm>
          <a:prstGeom prst="rect">
            <a:avLst/>
          </a:prstGeom>
          <a:solidFill>
            <a:schemeClr val="bg1"/>
          </a:solidFill>
          <a:ln w="19050">
            <a:solidFill>
              <a:srgbClr val="DFDFD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92346" tIns="116938" rIns="116938" bIns="116938" anchor="ctr">
            <a:noAutofit/>
          </a:bodyPr>
          <a:lstStyle/>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Always use </a:t>
            </a:r>
            <a:r>
              <a:rPr kumimoji="0" lang="en-GB" sz="3898" b="0" i="0" u="none" strike="noStrike" kern="0" cap="none" spc="0" normalizeH="0" baseline="0" noProof="0" dirty="0" err="1">
                <a:ln>
                  <a:noFill/>
                </a:ln>
                <a:solidFill>
                  <a:srgbClr val="646464"/>
                </a:solidFill>
                <a:effectLst/>
                <a:uLnTx/>
                <a:uFillTx/>
                <a:latin typeface="TUIType"/>
                <a:ea typeface="+mn-ea"/>
                <a:cs typeface="+mn-cs"/>
              </a:rPr>
              <a:t>TUITypeLight</a:t>
            </a:r>
            <a:endParaRPr kumimoji="0" lang="en-GB" sz="3898" b="0" i="0" u="none" strike="noStrike" kern="0" cap="none" spc="0" normalizeH="0" baseline="0" noProof="0" dirty="0">
              <a:ln>
                <a:noFill/>
              </a:ln>
              <a:solidFill>
                <a:srgbClr val="646464"/>
              </a:solidFill>
              <a:effectLst/>
              <a:uLnTx/>
              <a:uFillTx/>
              <a:latin typeface="TUIType"/>
              <a:ea typeface="+mn-ea"/>
              <a:cs typeface="+mn-cs"/>
            </a:endParaRPr>
          </a:p>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Font size14pt</a:t>
            </a:r>
          </a:p>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Line spacing 6 </a:t>
            </a:r>
            <a:r>
              <a:rPr kumimoji="0" lang="en-GB" sz="3898" b="0" i="0" u="none" strike="noStrike" kern="0" cap="none" spc="0" normalizeH="0" baseline="0" noProof="0" dirty="0" err="1">
                <a:ln>
                  <a:noFill/>
                </a:ln>
                <a:solidFill>
                  <a:srgbClr val="646464"/>
                </a:solidFill>
                <a:effectLst/>
                <a:uLnTx/>
                <a:uFillTx/>
                <a:latin typeface="TUIType"/>
                <a:ea typeface="+mn-ea"/>
                <a:cs typeface="+mn-cs"/>
              </a:rPr>
              <a:t>pt</a:t>
            </a:r>
            <a:endParaRPr kumimoji="0" lang="en-GB" sz="3898" b="0" i="0" u="none" strike="noStrike" kern="0" cap="none" spc="0" normalizeH="0" baseline="0" noProof="0" dirty="0">
              <a:ln>
                <a:noFill/>
              </a:ln>
              <a:solidFill>
                <a:srgbClr val="646464"/>
              </a:solidFill>
              <a:effectLst/>
              <a:uLnTx/>
              <a:uFillTx/>
              <a:latin typeface="TUIType"/>
              <a:ea typeface="+mn-ea"/>
              <a:cs typeface="+mn-cs"/>
            </a:endParaRPr>
          </a:p>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titles in TUI-Dark Blue</a:t>
            </a:r>
          </a:p>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Bullet points &amp; standard text in TUI-Dark Blue</a:t>
            </a:r>
          </a:p>
        </p:txBody>
      </p:sp>
      <p:cxnSp>
        <p:nvCxnSpPr>
          <p:cNvPr id="11" name="Gerade Verbindung 50"/>
          <p:cNvCxnSpPr/>
          <p:nvPr/>
        </p:nvCxnSpPr>
        <p:spPr bwMode="auto">
          <a:xfrm>
            <a:off x="-5771679" y="100651"/>
            <a:ext cx="0" cy="7952597"/>
          </a:xfrm>
          <a:prstGeom prst="line">
            <a:avLst/>
          </a:prstGeom>
          <a:solidFill>
            <a:schemeClr val="bg1"/>
          </a:solidFill>
          <a:ln w="9525" cap="flat" cmpd="sng" algn="ctr">
            <a:solidFill>
              <a:srgbClr val="6464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45"/>
          <p:cNvSpPr txBox="1"/>
          <p:nvPr/>
        </p:nvSpPr>
        <p:spPr>
          <a:xfrm rot="16200000">
            <a:off x="-10079698" y="3658393"/>
            <a:ext cx="7952600" cy="925894"/>
          </a:xfrm>
          <a:prstGeom prst="rect">
            <a:avLst/>
          </a:prstGeom>
          <a:noFill/>
        </p:spPr>
        <p:txBody>
          <a:bodyPr wrap="square" rtlCol="0">
            <a:spAutoFit/>
          </a:bodyPr>
          <a:lstStyle/>
          <a:p>
            <a:pPr marL="0" marR="0" lvl="0" indent="0" algn="ctr" defTabSz="914400" rtl="0" eaLnBrk="0" fontAlgn="base" latinLnBrk="0" hangingPunct="0">
              <a:lnSpc>
                <a:spcPts val="6497"/>
              </a:lnSpc>
              <a:spcBef>
                <a:spcPct val="0"/>
              </a:spcBef>
              <a:spcAft>
                <a:spcPct val="0"/>
              </a:spcAft>
              <a:buClr>
                <a:srgbClr val="737373"/>
              </a:buClr>
              <a:buSzPct val="70000"/>
              <a:buFont typeface="Wingdings" pitchFamily="2" charset="2"/>
              <a:buNone/>
              <a:tabLst/>
              <a:defRPr/>
            </a:pPr>
            <a:r>
              <a:rPr kumimoji="0" lang="en-GB" sz="5847" b="0" i="0" u="none" strike="noStrike" kern="1200" cap="none" spc="0" normalizeH="0" baseline="0" noProof="0" dirty="0">
                <a:ln>
                  <a:noFill/>
                </a:ln>
                <a:solidFill>
                  <a:srgbClr val="646464"/>
                </a:solidFill>
                <a:effectLst/>
                <a:uLnTx/>
                <a:uFillTx/>
                <a:latin typeface="TUIType" pitchFamily="34" charset="0"/>
                <a:ea typeface="+mn-ea"/>
                <a:cs typeface="+mn-cs"/>
              </a:rPr>
              <a:t>Conventions</a:t>
            </a:r>
          </a:p>
        </p:txBody>
      </p:sp>
      <p:sp>
        <p:nvSpPr>
          <p:cNvPr id="13" name="Rectangle 9"/>
          <p:cNvSpPr>
            <a:spLocks noChangeArrowheads="1"/>
          </p:cNvSpPr>
          <p:nvPr/>
        </p:nvSpPr>
        <p:spPr bwMode="gray">
          <a:xfrm>
            <a:off x="-5616722" y="12741444"/>
            <a:ext cx="4328174" cy="1520198"/>
          </a:xfrm>
          <a:prstGeom prst="rect">
            <a:avLst/>
          </a:prstGeom>
          <a:solidFill>
            <a:srgbClr val="C2E6FA"/>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New TUI-Blue 50%</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194.230.250</a:t>
            </a:r>
          </a:p>
        </p:txBody>
      </p:sp>
      <p:sp>
        <p:nvSpPr>
          <p:cNvPr id="14" name="Rectangle 10"/>
          <p:cNvSpPr>
            <a:spLocks noChangeArrowheads="1"/>
          </p:cNvSpPr>
          <p:nvPr/>
        </p:nvSpPr>
        <p:spPr bwMode="gray">
          <a:xfrm>
            <a:off x="-5616722" y="14614237"/>
            <a:ext cx="4328174" cy="1520198"/>
          </a:xfrm>
          <a:prstGeom prst="rect">
            <a:avLst/>
          </a:prstGeom>
          <a:solidFill>
            <a:srgbClr val="092A5E"/>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TUI-Dark Blue</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9.42.94</a:t>
            </a:r>
            <a:endParaRPr kumimoji="0" lang="en-GB" sz="3898" b="0" i="0" u="none" strike="noStrike" kern="1200" cap="none" spc="0" normalizeH="0" baseline="0" noProof="0" dirty="0">
              <a:ln>
                <a:noFill/>
              </a:ln>
              <a:solidFill>
                <a:srgbClr val="092A5E"/>
              </a:solidFill>
              <a:effectLst/>
              <a:uLnTx/>
              <a:uFillTx/>
              <a:latin typeface="TUIType Light"/>
              <a:ea typeface="+mn-ea"/>
              <a:cs typeface="Arial" pitchFamily="34" charset="0"/>
            </a:endParaRPr>
          </a:p>
        </p:txBody>
      </p:sp>
      <p:sp>
        <p:nvSpPr>
          <p:cNvPr id="15" name="Rectangle 8"/>
          <p:cNvSpPr>
            <a:spLocks noChangeArrowheads="1"/>
          </p:cNvSpPr>
          <p:nvPr/>
        </p:nvSpPr>
        <p:spPr bwMode="gray">
          <a:xfrm>
            <a:off x="-5616722" y="10868651"/>
            <a:ext cx="4328174" cy="1520198"/>
          </a:xfrm>
          <a:prstGeom prst="rect">
            <a:avLst/>
          </a:prstGeom>
          <a:solidFill>
            <a:srgbClr val="70CBF4"/>
          </a:solidFill>
          <a:ln>
            <a:noFill/>
          </a:ln>
        </p:spPr>
        <p:txBody>
          <a:bodyPr vert="horz" wrap="none" lIns="0" tIns="152020" rIns="0" bIns="1520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defRPr/>
            </a:pPr>
            <a:r>
              <a:rPr kumimoji="0" lang="en-GB" sz="3898" b="0" i="0" u="none" strike="noStrike" kern="1200" cap="none" spc="0" normalizeH="0" baseline="0" noProof="0" dirty="0">
                <a:ln>
                  <a:noFill/>
                </a:ln>
                <a:solidFill>
                  <a:srgbClr val="000000"/>
                </a:solidFill>
                <a:effectLst/>
                <a:uLnTx/>
                <a:uFillTx/>
                <a:latin typeface="TUIType" pitchFamily="34" charset="0"/>
                <a:ea typeface="+mn-ea"/>
                <a:cs typeface="Arial" pitchFamily="34" charset="0"/>
              </a:rPr>
              <a:t>New TUI-Blue</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defRPr/>
            </a:pPr>
            <a:r>
              <a:rPr kumimoji="0" lang="en-GB" sz="3898" b="0" i="0" u="none" strike="noStrike" kern="1200" cap="none" spc="0" normalizeH="0" baseline="0" noProof="0" dirty="0">
                <a:ln>
                  <a:noFill/>
                </a:ln>
                <a:solidFill>
                  <a:srgbClr val="000000"/>
                </a:solidFill>
                <a:effectLst/>
                <a:uLnTx/>
                <a:uFillTx/>
                <a:latin typeface="TUIType" pitchFamily="34" charset="0"/>
                <a:ea typeface="+mn-ea"/>
                <a:cs typeface="Arial" pitchFamily="34" charset="0"/>
              </a:rPr>
              <a:t>112.203.244</a:t>
            </a:r>
          </a:p>
        </p:txBody>
      </p:sp>
      <p:sp>
        <p:nvSpPr>
          <p:cNvPr id="16" name="Rectangle 7"/>
          <p:cNvSpPr>
            <a:spLocks noChangeArrowheads="1"/>
          </p:cNvSpPr>
          <p:nvPr/>
        </p:nvSpPr>
        <p:spPr bwMode="gray">
          <a:xfrm>
            <a:off x="-5616722" y="16487026"/>
            <a:ext cx="4328174" cy="1520198"/>
          </a:xfrm>
          <a:prstGeom prst="rect">
            <a:avLst/>
          </a:prstGeom>
          <a:solidFill>
            <a:schemeClr val="bg1"/>
          </a:solidFill>
          <a:ln w="9525">
            <a:solidFill>
              <a:schemeClr val="bg1"/>
            </a:solidFill>
            <a:miter lim="800000"/>
            <a:headEnd/>
            <a:tailEnd/>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TUI-White</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255.255.255</a:t>
            </a:r>
          </a:p>
        </p:txBody>
      </p:sp>
      <p:sp>
        <p:nvSpPr>
          <p:cNvPr id="17" name="Textfeld 16"/>
          <p:cNvSpPr txBox="1"/>
          <p:nvPr/>
        </p:nvSpPr>
        <p:spPr>
          <a:xfrm rot="5400000">
            <a:off x="40509472" y="2616800"/>
            <a:ext cx="5593227" cy="348813"/>
          </a:xfrm>
          <a:prstGeom prst="rect">
            <a:avLst/>
          </a:prstGeom>
          <a:noFill/>
        </p:spPr>
        <p:txBody>
          <a:bodyPr wrap="square" rtlCol="0">
            <a:spAutoFit/>
          </a:bodyPr>
          <a:lstStyle>
            <a:defPPr>
              <a:defRPr lang="de-DE"/>
            </a:defPPr>
            <a:lvl1pPr>
              <a:lnSpc>
                <a:spcPts val="2000"/>
              </a:lnSpc>
              <a:defRPr sz="1800" u="sng">
                <a:solidFill>
                  <a:srgbClr val="646464"/>
                </a:solidFill>
              </a:defRPr>
            </a:lvl1pPr>
          </a:lstStyle>
          <a:p>
            <a:pPr marL="0" marR="0" lvl="0" indent="0" algn="ctr" defTabSz="914400" rtl="0" eaLnBrk="0" fontAlgn="base" latinLnBrk="0" hangingPunct="0">
              <a:lnSpc>
                <a:spcPts val="2000"/>
              </a:lnSpc>
              <a:spcBef>
                <a:spcPct val="0"/>
              </a:spcBef>
              <a:spcAft>
                <a:spcPct val="0"/>
              </a:spcAft>
              <a:buClr>
                <a:srgbClr val="737373"/>
              </a:buClr>
              <a:buSzPct val="70000"/>
              <a:buFont typeface="Wingdings" pitchFamily="2" charset="2"/>
              <a:buNone/>
              <a:tabLst/>
              <a:defRPr/>
            </a:pPr>
            <a:r>
              <a:rPr kumimoji="0" lang="en-GB" sz="5847" b="0" i="0" u="none" strike="noStrike" kern="1200" cap="none" spc="0" normalizeH="0" baseline="0" noProof="0" dirty="0">
                <a:ln>
                  <a:noFill/>
                </a:ln>
                <a:solidFill>
                  <a:srgbClr val="646464"/>
                </a:solidFill>
                <a:effectLst/>
                <a:uLnTx/>
                <a:uFillTx/>
                <a:latin typeface="TUIType" pitchFamily="34" charset="0"/>
                <a:ea typeface="+mn-ea"/>
                <a:cs typeface="+mn-cs"/>
              </a:rPr>
              <a:t>Functional</a:t>
            </a:r>
          </a:p>
        </p:txBody>
      </p:sp>
      <p:cxnSp>
        <p:nvCxnSpPr>
          <p:cNvPr id="18" name="Gerade Verbindung 17"/>
          <p:cNvCxnSpPr/>
          <p:nvPr/>
        </p:nvCxnSpPr>
        <p:spPr bwMode="auto">
          <a:xfrm>
            <a:off x="42964303" y="-25752"/>
            <a:ext cx="0" cy="5379759"/>
          </a:xfrm>
          <a:prstGeom prst="line">
            <a:avLst/>
          </a:prstGeom>
          <a:solidFill>
            <a:schemeClr val="bg1"/>
          </a:solidFill>
          <a:ln w="9525" cap="flat" cmpd="sng" algn="ctr">
            <a:solidFill>
              <a:srgbClr val="6464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 Verbindung 18"/>
          <p:cNvCxnSpPr/>
          <p:nvPr/>
        </p:nvCxnSpPr>
        <p:spPr bwMode="auto">
          <a:xfrm>
            <a:off x="42964303" y="10825850"/>
            <a:ext cx="0" cy="5314998"/>
          </a:xfrm>
          <a:prstGeom prst="line">
            <a:avLst/>
          </a:prstGeom>
          <a:solidFill>
            <a:schemeClr val="bg1"/>
          </a:solidFill>
          <a:ln w="9525" cap="flat" cmpd="sng" algn="ctr">
            <a:solidFill>
              <a:srgbClr val="6464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1"/>
          <p:cNvSpPr>
            <a:spLocks noChangeArrowheads="1"/>
          </p:cNvSpPr>
          <p:nvPr/>
        </p:nvSpPr>
        <p:spPr bwMode="gray">
          <a:xfrm>
            <a:off x="38522651" y="1812651"/>
            <a:ext cx="4328174" cy="1520198"/>
          </a:xfrm>
          <a:prstGeom prst="rect">
            <a:avLst/>
          </a:prstGeom>
          <a:solidFill>
            <a:srgbClr val="AAD700"/>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New TUI-Green </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170.215.0</a:t>
            </a:r>
          </a:p>
        </p:txBody>
      </p:sp>
      <p:sp>
        <p:nvSpPr>
          <p:cNvPr id="24" name="Rectangle 8"/>
          <p:cNvSpPr>
            <a:spLocks noChangeArrowheads="1"/>
          </p:cNvSpPr>
          <p:nvPr/>
        </p:nvSpPr>
        <p:spPr bwMode="gray">
          <a:xfrm>
            <a:off x="38522651" y="3710049"/>
            <a:ext cx="4328174" cy="1520198"/>
          </a:xfrm>
          <a:prstGeom prst="rect">
            <a:avLst/>
          </a:prstGeom>
          <a:solidFill>
            <a:srgbClr val="FFE100"/>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TUI-Yellow </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255.225.0</a:t>
            </a:r>
          </a:p>
        </p:txBody>
      </p:sp>
      <p:sp>
        <p:nvSpPr>
          <p:cNvPr id="25" name="Rectangle 14"/>
          <p:cNvSpPr>
            <a:spLocks noChangeArrowheads="1"/>
          </p:cNvSpPr>
          <p:nvPr/>
        </p:nvSpPr>
        <p:spPr bwMode="gray">
          <a:xfrm>
            <a:off x="38522651" y="53840"/>
            <a:ext cx="4328174" cy="1520198"/>
          </a:xfrm>
          <a:prstGeom prst="rect">
            <a:avLst/>
          </a:prstGeom>
          <a:solidFill>
            <a:srgbClr val="EF0000"/>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TUI-Red</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239.0.0</a:t>
            </a:r>
          </a:p>
        </p:txBody>
      </p:sp>
      <p:sp>
        <p:nvSpPr>
          <p:cNvPr id="26" name="Rectangle 6"/>
          <p:cNvSpPr>
            <a:spLocks noChangeArrowheads="1"/>
          </p:cNvSpPr>
          <p:nvPr/>
        </p:nvSpPr>
        <p:spPr bwMode="gray">
          <a:xfrm>
            <a:off x="38522651" y="14620649"/>
            <a:ext cx="4328174" cy="1520198"/>
          </a:xfrm>
          <a:prstGeom prst="rect">
            <a:avLst/>
          </a:prstGeom>
          <a:solidFill>
            <a:srgbClr val="000000"/>
          </a:solidFill>
          <a:ln w="9525">
            <a:solidFill>
              <a:srgbClr val="000000"/>
            </a:solidFill>
            <a:miter lim="800000"/>
            <a:headEnd/>
            <a:tailEnd/>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TUI-Black</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0.0.0</a:t>
            </a:r>
            <a:endParaRPr kumimoji="0" lang="en-GB" sz="3898" b="0" i="0" u="none" strike="noStrike" kern="1200" cap="none" spc="0" normalizeH="0" baseline="0" noProof="0" dirty="0">
              <a:ln>
                <a:noFill/>
              </a:ln>
              <a:solidFill>
                <a:srgbClr val="092A5E"/>
              </a:solidFill>
              <a:effectLst/>
              <a:uLnTx/>
              <a:uFillTx/>
              <a:latin typeface="TUIType Light"/>
              <a:ea typeface="+mn-ea"/>
              <a:cs typeface="Arial" pitchFamily="34" charset="0"/>
            </a:endParaRPr>
          </a:p>
        </p:txBody>
      </p:sp>
      <p:sp>
        <p:nvSpPr>
          <p:cNvPr id="27" name="Rectangle 11"/>
          <p:cNvSpPr>
            <a:spLocks noChangeArrowheads="1"/>
          </p:cNvSpPr>
          <p:nvPr/>
        </p:nvSpPr>
        <p:spPr bwMode="gray">
          <a:xfrm>
            <a:off x="38519843" y="12723250"/>
            <a:ext cx="4328174" cy="1520198"/>
          </a:xfrm>
          <a:prstGeom prst="rect">
            <a:avLst/>
          </a:prstGeom>
          <a:solidFill>
            <a:schemeClr val="tx2"/>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New TUI-Grey</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115.115.115</a:t>
            </a:r>
          </a:p>
        </p:txBody>
      </p:sp>
      <p:sp>
        <p:nvSpPr>
          <p:cNvPr id="28" name="Rectangle 8"/>
          <p:cNvSpPr>
            <a:spLocks noChangeArrowheads="1"/>
          </p:cNvSpPr>
          <p:nvPr/>
        </p:nvSpPr>
        <p:spPr bwMode="gray">
          <a:xfrm>
            <a:off x="38519843" y="10825852"/>
            <a:ext cx="4328174" cy="1520198"/>
          </a:xfrm>
          <a:prstGeom prst="rect">
            <a:avLst/>
          </a:prstGeom>
          <a:solidFill>
            <a:srgbClr val="DCDCDC"/>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New TUI-Grey 25%</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220.220.220</a:t>
            </a:r>
          </a:p>
        </p:txBody>
      </p:sp>
      <p:sp>
        <p:nvSpPr>
          <p:cNvPr id="29" name="Textfeld 28"/>
          <p:cNvSpPr txBox="1"/>
          <p:nvPr/>
        </p:nvSpPr>
        <p:spPr>
          <a:xfrm rot="5400000">
            <a:off x="40648575" y="13308943"/>
            <a:ext cx="5314995" cy="348813"/>
          </a:xfrm>
          <a:prstGeom prst="rect">
            <a:avLst/>
          </a:prstGeom>
          <a:noFill/>
        </p:spPr>
        <p:txBody>
          <a:bodyPr wrap="square" rtlCol="0">
            <a:spAutoFit/>
          </a:bodyPr>
          <a:lstStyle>
            <a:defPPr>
              <a:defRPr lang="de-DE"/>
            </a:defPPr>
            <a:lvl1pPr lvl="0">
              <a:lnSpc>
                <a:spcPts val="2000"/>
              </a:lnSpc>
              <a:defRPr sz="1800" u="sng">
                <a:solidFill>
                  <a:srgbClr val="646464"/>
                </a:solidFill>
              </a:defRPr>
            </a:lvl1pPr>
          </a:lstStyle>
          <a:p>
            <a:pPr marL="0" marR="0" lvl="0" indent="0" algn="ctr" defTabSz="914400" rtl="0" eaLnBrk="0" fontAlgn="base" latinLnBrk="0" hangingPunct="0">
              <a:lnSpc>
                <a:spcPts val="2000"/>
              </a:lnSpc>
              <a:spcBef>
                <a:spcPct val="0"/>
              </a:spcBef>
              <a:spcAft>
                <a:spcPct val="0"/>
              </a:spcAft>
              <a:buClr>
                <a:srgbClr val="737373"/>
              </a:buClr>
              <a:buSzPct val="70000"/>
              <a:buFont typeface="Wingdings" pitchFamily="2" charset="2"/>
              <a:buNone/>
              <a:tabLst/>
              <a:defRPr/>
            </a:pPr>
            <a:r>
              <a:rPr kumimoji="0" lang="en-GB" sz="5847" b="0" i="0" u="none" strike="noStrike" kern="1200" cap="none" spc="0" normalizeH="0" baseline="0" noProof="0" dirty="0">
                <a:ln>
                  <a:noFill/>
                </a:ln>
                <a:solidFill>
                  <a:srgbClr val="646464"/>
                </a:solidFill>
                <a:effectLst/>
                <a:uLnTx/>
                <a:uFillTx/>
                <a:latin typeface="TUIType" pitchFamily="34" charset="0"/>
                <a:ea typeface="+mn-ea"/>
                <a:cs typeface="+mn-cs"/>
              </a:rPr>
              <a:t>Achromatic</a:t>
            </a:r>
          </a:p>
        </p:txBody>
      </p:sp>
    </p:spTree>
    <p:extLst>
      <p:ext uri="{BB962C8B-B14F-4D97-AF65-F5344CB8AC3E}">
        <p14:creationId xmlns:p14="http://schemas.microsoft.com/office/powerpoint/2010/main" val="20625587"/>
      </p:ext>
    </p:extLst>
  </p:cSld>
  <p:clrMap bg1="lt1" tx1="dk1" bg2="lt2" tx2="dk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Lst>
  <p:transition/>
  <p:hf hdr="0" ftr="0" dt="0"/>
  <p:txStyles>
    <p:titleStyle>
      <a:lvl1pPr algn="l" defTabSz="917888" rtl="0" eaLnBrk="1" fontAlgn="base" hangingPunct="1">
        <a:lnSpc>
          <a:spcPct val="95000"/>
        </a:lnSpc>
        <a:spcBef>
          <a:spcPct val="0"/>
        </a:spcBef>
        <a:spcAft>
          <a:spcPct val="0"/>
        </a:spcAft>
        <a:tabLst>
          <a:tab pos="917888" algn="l"/>
        </a:tabLst>
        <a:defRPr sz="7796" b="0" cap="none" baseline="0">
          <a:solidFill>
            <a:schemeClr val="accent1"/>
          </a:solidFill>
          <a:latin typeface="+mj-lt"/>
          <a:ea typeface="+mj-ea"/>
          <a:cs typeface="+mj-cs"/>
        </a:defRPr>
      </a:lvl1pPr>
      <a:lvl2pPr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2pPr>
      <a:lvl3pPr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3pPr>
      <a:lvl4pPr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4pPr>
      <a:lvl5pPr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5pPr>
      <a:lvl6pPr marL="1485123"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6pPr>
      <a:lvl7pPr marL="2970246"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7pPr>
      <a:lvl8pPr marL="4455368"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8pPr>
      <a:lvl9pPr marL="5940491"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9pPr>
    </p:titleStyle>
    <p:bodyStyle>
      <a:lvl1pPr marL="866322" indent="-866322" algn="l" defTabSz="4630695" rtl="0" eaLnBrk="1" fontAlgn="base" hangingPunct="1">
        <a:lnSpc>
          <a:spcPct val="95000"/>
        </a:lnSpc>
        <a:spcBef>
          <a:spcPts val="1624"/>
        </a:spcBef>
        <a:spcAft>
          <a:spcPts val="0"/>
        </a:spcAft>
        <a:buClrTx/>
        <a:buSzPct val="100000"/>
        <a:buFont typeface="TUIType" pitchFamily="34" charset="0"/>
        <a:buChar char="•"/>
        <a:tabLst>
          <a:tab pos="866322" algn="l"/>
          <a:tab pos="6775873" algn="l"/>
          <a:tab pos="13551745" algn="l"/>
          <a:tab pos="20358558" algn="l"/>
        </a:tabLst>
        <a:defRPr sz="5847">
          <a:solidFill>
            <a:schemeClr val="tx1"/>
          </a:solidFill>
          <a:latin typeface="+mn-lt"/>
          <a:ea typeface="+mn-ea"/>
          <a:cs typeface="+mn-cs"/>
        </a:defRPr>
      </a:lvl1pPr>
      <a:lvl2pPr marL="1763583" indent="-897262" algn="l" defTabSz="4630695" rtl="0" eaLnBrk="1" fontAlgn="base" hangingPunct="1">
        <a:lnSpc>
          <a:spcPct val="95000"/>
        </a:lnSpc>
        <a:spcBef>
          <a:spcPts val="1624"/>
        </a:spcBef>
        <a:spcAft>
          <a:spcPts val="0"/>
        </a:spcAft>
        <a:buClrTx/>
        <a:buSzPct val="100000"/>
        <a:buFont typeface="TUIType" pitchFamily="34" charset="0"/>
        <a:buChar char="•"/>
        <a:tabLst>
          <a:tab pos="6775873" algn="l"/>
          <a:tab pos="13551745" algn="l"/>
          <a:tab pos="20327618" algn="l"/>
        </a:tabLst>
        <a:defRPr sz="5847">
          <a:solidFill>
            <a:schemeClr val="tx1"/>
          </a:solidFill>
          <a:latin typeface="+mn-lt"/>
        </a:defRPr>
      </a:lvl2pPr>
      <a:lvl3pPr marL="2629905" indent="-866322" algn="l" defTabSz="4630695" rtl="0" eaLnBrk="1" fontAlgn="base" hangingPunct="1">
        <a:lnSpc>
          <a:spcPct val="95000"/>
        </a:lnSpc>
        <a:spcBef>
          <a:spcPts val="1624"/>
        </a:spcBef>
        <a:spcAft>
          <a:spcPts val="0"/>
        </a:spcAft>
        <a:buClrTx/>
        <a:buSzPct val="100000"/>
        <a:buFont typeface="TUIType" pitchFamily="34" charset="0"/>
        <a:buChar char="•"/>
        <a:tabLst>
          <a:tab pos="6775873" algn="l"/>
          <a:tab pos="13551745" algn="l"/>
          <a:tab pos="20327618" algn="l"/>
        </a:tabLst>
        <a:defRPr sz="5847">
          <a:solidFill>
            <a:schemeClr val="tx1"/>
          </a:solidFill>
          <a:latin typeface="+mn-lt"/>
        </a:defRPr>
      </a:lvl3pPr>
      <a:lvl4pPr marL="3496226" indent="-866322" algn="l" defTabSz="4630695" rtl="0" eaLnBrk="1" fontAlgn="base" hangingPunct="1">
        <a:lnSpc>
          <a:spcPct val="95000"/>
        </a:lnSpc>
        <a:spcBef>
          <a:spcPts val="1624"/>
        </a:spcBef>
        <a:spcAft>
          <a:spcPts val="0"/>
        </a:spcAft>
        <a:buClrTx/>
        <a:buSzPct val="100000"/>
        <a:buFont typeface="TUIType" pitchFamily="34" charset="0"/>
        <a:buChar char="•"/>
        <a:tabLst>
          <a:tab pos="6775873" algn="l"/>
          <a:tab pos="13551745" algn="l"/>
          <a:tab pos="20327618" algn="l"/>
        </a:tabLst>
        <a:defRPr sz="5847">
          <a:solidFill>
            <a:schemeClr val="tx1"/>
          </a:solidFill>
          <a:latin typeface="+mn-lt"/>
        </a:defRPr>
      </a:lvl4pPr>
      <a:lvl5pPr marL="4362548" indent="-866322" algn="l" defTabSz="4630695" rtl="0" eaLnBrk="1" fontAlgn="base" hangingPunct="1">
        <a:lnSpc>
          <a:spcPct val="95000"/>
        </a:lnSpc>
        <a:spcBef>
          <a:spcPts val="1624"/>
        </a:spcBef>
        <a:spcAft>
          <a:spcPts val="0"/>
        </a:spcAft>
        <a:buClrTx/>
        <a:buSzPct val="100000"/>
        <a:buFont typeface="TUIType" pitchFamily="34" charset="0"/>
        <a:buChar char="•"/>
        <a:tabLst>
          <a:tab pos="6775873" algn="l"/>
          <a:tab pos="13551745" algn="l"/>
          <a:tab pos="20327618" algn="l"/>
        </a:tabLst>
        <a:defRPr sz="5847">
          <a:solidFill>
            <a:schemeClr val="tx1"/>
          </a:solidFill>
          <a:latin typeface="+mn-lt"/>
        </a:defRPr>
      </a:lvl5pPr>
      <a:lvl6pPr marL="10148339" indent="-1222134" algn="l" defTabSz="4630695" rtl="0" eaLnBrk="1" fontAlgn="base" hangingPunct="1">
        <a:lnSpc>
          <a:spcPct val="95000"/>
        </a:lnSpc>
        <a:spcBef>
          <a:spcPct val="0"/>
        </a:spcBef>
        <a:spcAft>
          <a:spcPct val="0"/>
        </a:spcAft>
        <a:buClr>
          <a:schemeClr val="tx2"/>
        </a:buClr>
        <a:buSzPct val="70000"/>
        <a:buFont typeface="Wingdings" pitchFamily="2" charset="2"/>
        <a:buChar char="n"/>
        <a:tabLst>
          <a:tab pos="6713992" algn="l"/>
          <a:tab pos="13520805" algn="l"/>
          <a:tab pos="20296678" algn="l"/>
        </a:tabLst>
        <a:defRPr sz="7796">
          <a:solidFill>
            <a:schemeClr val="tx1"/>
          </a:solidFill>
          <a:latin typeface="+mn-lt"/>
        </a:defRPr>
      </a:lvl6pPr>
      <a:lvl7pPr marL="11633462" indent="-1222134" algn="l" defTabSz="4630695" rtl="0" eaLnBrk="1" fontAlgn="base" hangingPunct="1">
        <a:lnSpc>
          <a:spcPct val="95000"/>
        </a:lnSpc>
        <a:spcBef>
          <a:spcPct val="0"/>
        </a:spcBef>
        <a:spcAft>
          <a:spcPct val="0"/>
        </a:spcAft>
        <a:buClr>
          <a:schemeClr val="tx2"/>
        </a:buClr>
        <a:buSzPct val="70000"/>
        <a:buFont typeface="Wingdings" pitchFamily="2" charset="2"/>
        <a:buChar char="n"/>
        <a:tabLst>
          <a:tab pos="6713992" algn="l"/>
          <a:tab pos="13520805" algn="l"/>
          <a:tab pos="20296678" algn="l"/>
        </a:tabLst>
        <a:defRPr sz="7796">
          <a:solidFill>
            <a:schemeClr val="tx1"/>
          </a:solidFill>
          <a:latin typeface="+mn-lt"/>
        </a:defRPr>
      </a:lvl7pPr>
      <a:lvl8pPr marL="13118584" indent="-1222134" algn="l" defTabSz="4630695" rtl="0" eaLnBrk="1" fontAlgn="base" hangingPunct="1">
        <a:lnSpc>
          <a:spcPct val="95000"/>
        </a:lnSpc>
        <a:spcBef>
          <a:spcPct val="0"/>
        </a:spcBef>
        <a:spcAft>
          <a:spcPct val="0"/>
        </a:spcAft>
        <a:buClr>
          <a:schemeClr val="tx2"/>
        </a:buClr>
        <a:buSzPct val="70000"/>
        <a:buFont typeface="Wingdings" pitchFamily="2" charset="2"/>
        <a:buChar char="n"/>
        <a:tabLst>
          <a:tab pos="6713992" algn="l"/>
          <a:tab pos="13520805" algn="l"/>
          <a:tab pos="20296678" algn="l"/>
        </a:tabLst>
        <a:defRPr sz="7796">
          <a:solidFill>
            <a:schemeClr val="tx1"/>
          </a:solidFill>
          <a:latin typeface="+mn-lt"/>
        </a:defRPr>
      </a:lvl8pPr>
      <a:lvl9pPr marL="14603707" indent="-1222134" algn="l" defTabSz="4630695" rtl="0" eaLnBrk="1" fontAlgn="base" hangingPunct="1">
        <a:lnSpc>
          <a:spcPct val="95000"/>
        </a:lnSpc>
        <a:spcBef>
          <a:spcPct val="0"/>
        </a:spcBef>
        <a:spcAft>
          <a:spcPct val="0"/>
        </a:spcAft>
        <a:buClr>
          <a:schemeClr val="tx2"/>
        </a:buClr>
        <a:buSzPct val="70000"/>
        <a:buFont typeface="Wingdings" pitchFamily="2" charset="2"/>
        <a:buChar char="n"/>
        <a:tabLst>
          <a:tab pos="6713992" algn="l"/>
          <a:tab pos="13520805" algn="l"/>
          <a:tab pos="20296678" algn="l"/>
        </a:tabLst>
        <a:defRPr sz="7796">
          <a:solidFill>
            <a:schemeClr val="tx1"/>
          </a:solidFill>
          <a:latin typeface="+mn-lt"/>
        </a:defRPr>
      </a:lvl9pPr>
    </p:bodyStyle>
    <p:otherStyle>
      <a:defPPr>
        <a:defRPr lang="de-DE"/>
      </a:defPPr>
      <a:lvl1pPr marL="0" algn="l" defTabSz="2970246" rtl="0" eaLnBrk="1" latinLnBrk="0" hangingPunct="1">
        <a:defRPr sz="5847" kern="1200">
          <a:solidFill>
            <a:schemeClr val="tx1"/>
          </a:solidFill>
          <a:latin typeface="+mn-lt"/>
          <a:ea typeface="+mn-ea"/>
          <a:cs typeface="+mn-cs"/>
        </a:defRPr>
      </a:lvl1pPr>
      <a:lvl2pPr marL="1485123" algn="l" defTabSz="2970246" rtl="0" eaLnBrk="1" latinLnBrk="0" hangingPunct="1">
        <a:defRPr sz="5847" kern="1200">
          <a:solidFill>
            <a:schemeClr val="tx1"/>
          </a:solidFill>
          <a:latin typeface="+mn-lt"/>
          <a:ea typeface="+mn-ea"/>
          <a:cs typeface="+mn-cs"/>
        </a:defRPr>
      </a:lvl2pPr>
      <a:lvl3pPr marL="2970246" algn="l" defTabSz="2970246" rtl="0" eaLnBrk="1" latinLnBrk="0" hangingPunct="1">
        <a:defRPr sz="5847" kern="1200">
          <a:solidFill>
            <a:schemeClr val="tx1"/>
          </a:solidFill>
          <a:latin typeface="+mn-lt"/>
          <a:ea typeface="+mn-ea"/>
          <a:cs typeface="+mn-cs"/>
        </a:defRPr>
      </a:lvl3pPr>
      <a:lvl4pPr marL="4455368" algn="l" defTabSz="2970246" rtl="0" eaLnBrk="1" latinLnBrk="0" hangingPunct="1">
        <a:defRPr sz="5847" kern="1200">
          <a:solidFill>
            <a:schemeClr val="tx1"/>
          </a:solidFill>
          <a:latin typeface="+mn-lt"/>
          <a:ea typeface="+mn-ea"/>
          <a:cs typeface="+mn-cs"/>
        </a:defRPr>
      </a:lvl4pPr>
      <a:lvl5pPr marL="5940491" algn="l" defTabSz="2970246" rtl="0" eaLnBrk="1" latinLnBrk="0" hangingPunct="1">
        <a:defRPr sz="5847" kern="1200">
          <a:solidFill>
            <a:schemeClr val="tx1"/>
          </a:solidFill>
          <a:latin typeface="+mn-lt"/>
          <a:ea typeface="+mn-ea"/>
          <a:cs typeface="+mn-cs"/>
        </a:defRPr>
      </a:lvl5pPr>
      <a:lvl6pPr marL="7425614" algn="l" defTabSz="2970246" rtl="0" eaLnBrk="1" latinLnBrk="0" hangingPunct="1">
        <a:defRPr sz="5847" kern="1200">
          <a:solidFill>
            <a:schemeClr val="tx1"/>
          </a:solidFill>
          <a:latin typeface="+mn-lt"/>
          <a:ea typeface="+mn-ea"/>
          <a:cs typeface="+mn-cs"/>
        </a:defRPr>
      </a:lvl6pPr>
      <a:lvl7pPr marL="8910737" algn="l" defTabSz="2970246" rtl="0" eaLnBrk="1" latinLnBrk="0" hangingPunct="1">
        <a:defRPr sz="5847" kern="1200">
          <a:solidFill>
            <a:schemeClr val="tx1"/>
          </a:solidFill>
          <a:latin typeface="+mn-lt"/>
          <a:ea typeface="+mn-ea"/>
          <a:cs typeface="+mn-cs"/>
        </a:defRPr>
      </a:lvl7pPr>
      <a:lvl8pPr marL="10395859" algn="l" defTabSz="2970246" rtl="0" eaLnBrk="1" latinLnBrk="0" hangingPunct="1">
        <a:defRPr sz="5847" kern="1200">
          <a:solidFill>
            <a:schemeClr val="tx1"/>
          </a:solidFill>
          <a:latin typeface="+mn-lt"/>
          <a:ea typeface="+mn-ea"/>
          <a:cs typeface="+mn-cs"/>
        </a:defRPr>
      </a:lvl8pPr>
      <a:lvl9pPr marL="11880982" algn="l" defTabSz="2970246" rtl="0" eaLnBrk="1" latinLnBrk="0" hangingPunct="1">
        <a:defRPr sz="584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75">
          <p15:clr>
            <a:srgbClr val="F26B43"/>
          </p15:clr>
        </p15:guide>
        <p15:guide id="2" orient="horz" pos="10979">
          <p15:clr>
            <a:srgbClr val="F26B43"/>
          </p15:clr>
        </p15:guide>
        <p15:guide id="3" pos="1033">
          <p15:clr>
            <a:srgbClr val="F26B43"/>
          </p15:clr>
        </p15:guide>
        <p15:guide id="4" pos="2255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1" name="Rechteck 20"/>
          <p:cNvSpPr/>
          <p:nvPr/>
        </p:nvSpPr>
        <p:spPr bwMode="auto">
          <a:xfrm>
            <a:off x="818534" y="18721152"/>
            <a:ext cx="35802536" cy="1520367"/>
          </a:xfrm>
          <a:prstGeom prst="rect">
            <a:avLst/>
          </a:prstGeom>
          <a:solidFill>
            <a:schemeClr val="accent3"/>
          </a:solidFill>
          <a:ln w="19050" algn="ctr">
            <a:noFill/>
            <a:miter lim="800000"/>
            <a:headEnd/>
            <a:tailEnd/>
          </a:ln>
        </p:spPr>
        <p:txBody>
          <a:bodyPr wrap="square" lIns="116938" tIns="0" rIns="116938" bIns="0" rtlCol="0" anchor="ctr"/>
          <a:lstStyle/>
          <a:p>
            <a:pPr marL="0" marR="0" lvl="0" indent="0" algn="ctr" defTabSz="914400" rtl="0" eaLnBrk="0" fontAlgn="base" latinLnBrk="0" hangingPunct="0">
              <a:lnSpc>
                <a:spcPct val="80000"/>
              </a:lnSpc>
              <a:spcBef>
                <a:spcPct val="0"/>
              </a:spcBef>
              <a:spcAft>
                <a:spcPct val="0"/>
              </a:spcAft>
              <a:buClrTx/>
              <a:buSzTx/>
              <a:buFont typeface="Wingdings" pitchFamily="2" charset="2"/>
              <a:buNone/>
              <a:tabLst/>
              <a:defRPr/>
            </a:pPr>
            <a:endParaRPr kumimoji="0" lang="de-DE" sz="4548" b="1" i="0" u="none" strike="noStrike" kern="0" cap="none" spc="0" normalizeH="0" baseline="0" noProof="0" dirty="0">
              <a:ln>
                <a:noFill/>
              </a:ln>
              <a:solidFill>
                <a:srgbClr val="092A5E"/>
              </a:solidFill>
              <a:effectLst/>
              <a:uLnTx/>
              <a:uFillTx/>
              <a:latin typeface="TUIType"/>
              <a:ea typeface="+mn-ea"/>
              <a:cs typeface="+mn-cs"/>
            </a:endParaRPr>
          </a:p>
        </p:txBody>
      </p:sp>
      <p:sp>
        <p:nvSpPr>
          <p:cNvPr id="70769" name="Rectangle 113"/>
          <p:cNvSpPr>
            <a:spLocks noGrp="1" noChangeArrowheads="1"/>
          </p:cNvSpPr>
          <p:nvPr>
            <p:ph type="title"/>
          </p:nvPr>
        </p:nvSpPr>
        <p:spPr bwMode="gray">
          <a:xfrm>
            <a:off x="1640367" y="1056833"/>
            <a:ext cx="34158863" cy="245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p>
            <a:pPr lvl="0"/>
            <a:endParaRPr lang="de-DE" noProof="0" dirty="0"/>
          </a:p>
        </p:txBody>
      </p:sp>
      <p:sp>
        <p:nvSpPr>
          <p:cNvPr id="20" name="Rectangle 176"/>
          <p:cNvSpPr>
            <a:spLocks noGrp="1" noChangeArrowheads="1"/>
          </p:cNvSpPr>
          <p:nvPr>
            <p:ph type="ftr" sz="quarter" idx="3"/>
          </p:nvPr>
        </p:nvSpPr>
        <p:spPr bwMode="gray">
          <a:xfrm>
            <a:off x="2292762" y="19507151"/>
            <a:ext cx="27335962" cy="442199"/>
          </a:xfrm>
          <a:prstGeom prst="rect">
            <a:avLst/>
          </a:prstGeom>
          <a:noFill/>
          <a:ln w="9525">
            <a:noFill/>
            <a:miter lim="800000"/>
            <a:headEnd/>
            <a:tailEnd/>
          </a:ln>
          <a:effectLst/>
          <a:extLst/>
        </p:spPr>
        <p:txBody>
          <a:bodyPr vert="horz" wrap="square" lIns="0" tIns="0" rIns="0" bIns="0" numCol="1" anchor="b" anchorCtr="0" compatLnSpc="1">
            <a:prstTxWarp prst="textNoShape">
              <a:avLst/>
            </a:prstTxWarp>
            <a:noAutofit/>
          </a:bodyPr>
          <a:lstStyle>
            <a:lvl1pPr algn="l">
              <a:lnSpc>
                <a:spcPct val="95000"/>
              </a:lnSpc>
              <a:buClrTx/>
              <a:buSzTx/>
              <a:buFontTx/>
              <a:buNone/>
              <a:defRPr sz="2599">
                <a:solidFill>
                  <a:schemeClr val="bg1"/>
                </a:solidFill>
              </a:defRPr>
            </a:lvl1pPr>
          </a:lstStyle>
          <a:p>
            <a:pPr marL="0" marR="0" lvl="0" indent="0" algn="l" defTabSz="914400" rtl="0" eaLnBrk="0" fontAlgn="base" latinLnBrk="0" hangingPunct="0">
              <a:lnSpc>
                <a:spcPct val="95000"/>
              </a:lnSpc>
              <a:spcBef>
                <a:spcPct val="0"/>
              </a:spcBef>
              <a:spcAft>
                <a:spcPct val="0"/>
              </a:spcAft>
              <a:buClrTx/>
              <a:buSzTx/>
              <a:buFontTx/>
              <a:buNone/>
              <a:tabLst/>
              <a:defRPr/>
            </a:pPr>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sp>
        <p:nvSpPr>
          <p:cNvPr id="2" name="Textplatzhalter 1"/>
          <p:cNvSpPr>
            <a:spLocks noGrp="1"/>
          </p:cNvSpPr>
          <p:nvPr>
            <p:ph type="body" idx="1"/>
          </p:nvPr>
        </p:nvSpPr>
        <p:spPr>
          <a:xfrm>
            <a:off x="1640367" y="4547812"/>
            <a:ext cx="34158863" cy="12881682"/>
          </a:xfrm>
          <a:prstGeom prst="rect">
            <a:avLst/>
          </a:prstGeom>
        </p:spPr>
        <p:txBody>
          <a:bodyPr vert="horz" lIns="0" tIns="0" rIns="0" bIns="0" rtlCol="0">
            <a:noAutofit/>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p:txBody>
      </p:sp>
      <p:sp>
        <p:nvSpPr>
          <p:cNvPr id="4" name="Textfeld 3"/>
          <p:cNvSpPr txBox="1"/>
          <p:nvPr/>
        </p:nvSpPr>
        <p:spPr>
          <a:xfrm>
            <a:off x="1640368" y="19507151"/>
            <a:ext cx="881349" cy="442199"/>
          </a:xfrm>
          <a:prstGeom prst="rect">
            <a:avLst/>
          </a:prstGeom>
          <a:noFill/>
          <a:ln w="9525">
            <a:noFill/>
            <a:miter lim="800000"/>
            <a:headEnd/>
            <a:tailEnd/>
          </a:ln>
          <a:effectLst/>
        </p:spPr>
        <p:txBody>
          <a:bodyPr vert="horz" wrap="none" lIns="0" tIns="0" rIns="0" bIns="0" numCol="1" anchor="b" anchorCtr="0" compatLnSpc="1">
            <a:prstTxWarp prst="textNoShape">
              <a:avLst/>
            </a:prstTxWarp>
            <a:noAutofit/>
          </a:bodyPr>
          <a:lstStyle>
            <a:defPPr>
              <a:defRPr lang="de-DE"/>
            </a:defPPr>
            <a:lvl1pPr algn="l">
              <a:buClrTx/>
              <a:buSzTx/>
              <a:buFontTx/>
              <a:buNone/>
              <a:defRPr sz="800"/>
            </a:lvl1pPr>
          </a:lstStyle>
          <a:p>
            <a:pPr marL="0" marR="0" lvl="0" indent="0" algn="l" defTabSz="914400" rtl="0" eaLnBrk="0" fontAlgn="base" latinLnBrk="0" hangingPunct="0">
              <a:lnSpc>
                <a:spcPct val="95000"/>
              </a:lnSpc>
              <a:spcBef>
                <a:spcPct val="0"/>
              </a:spcBef>
              <a:spcAft>
                <a:spcPct val="0"/>
              </a:spcAft>
              <a:buClrTx/>
              <a:buSzTx/>
              <a:buFontTx/>
              <a:buNone/>
              <a:tabLst/>
              <a:defRPr/>
            </a:pPr>
            <a:fld id="{BF68F70B-AC95-45BE-AEB8-15EAB33A653A}" type="slidenum">
              <a:rPr kumimoji="0" lang="de-DE" sz="2599" b="0" i="0" u="none" strike="noStrike" kern="1200" cap="none" spc="0" normalizeH="0" baseline="0" noProof="0" smtClean="0">
                <a:ln>
                  <a:noFill/>
                </a:ln>
                <a:solidFill>
                  <a:srgbClr val="FFFFFF"/>
                </a:solidFill>
                <a:effectLst/>
                <a:uLnTx/>
                <a:uFillTx/>
                <a:latin typeface="TUIType" pitchFamily="34" charset="0"/>
                <a:ea typeface="+mn-ea"/>
                <a:cs typeface="+mn-cs"/>
              </a:rPr>
              <a:pPr marL="0" marR="0" lvl="0" indent="0" algn="l" defTabSz="914400" rtl="0" eaLnBrk="0" fontAlgn="base" latinLnBrk="0" hangingPunct="0">
                <a:lnSpc>
                  <a:spcPct val="95000"/>
                </a:lnSpc>
                <a:spcBef>
                  <a:spcPct val="0"/>
                </a:spcBef>
                <a:spcAft>
                  <a:spcPct val="0"/>
                </a:spcAft>
                <a:buClrTx/>
                <a:buSzTx/>
                <a:buFontTx/>
                <a:buNone/>
                <a:tabLst/>
                <a:defRPr/>
              </a:pPr>
              <a:t>‹#›</a:t>
            </a:fld>
            <a:endParaRPr kumimoji="0" lang="de-DE" sz="2599" b="0" i="0" u="none" strike="noStrike" kern="1200" cap="none" spc="0" normalizeH="0" baseline="0" noProof="0" dirty="0">
              <a:ln>
                <a:noFill/>
              </a:ln>
              <a:solidFill>
                <a:srgbClr val="FFFFFF"/>
              </a:solidFill>
              <a:effectLst/>
              <a:uLnTx/>
              <a:uFillTx/>
              <a:latin typeface="TUIType" pitchFamily="34" charset="0"/>
              <a:ea typeface="+mn-ea"/>
              <a:cs typeface="+mn-cs"/>
            </a:endParaRPr>
          </a:p>
        </p:txBody>
      </p:sp>
      <p:pic>
        <p:nvPicPr>
          <p:cNvPr id="22" name="Grafik 2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140128" y="19041136"/>
            <a:ext cx="1100149" cy="880406"/>
          </a:xfrm>
          <a:prstGeom prst="rect">
            <a:avLst/>
          </a:prstGeom>
        </p:spPr>
      </p:pic>
      <p:sp>
        <p:nvSpPr>
          <p:cNvPr id="8" name="Textfeld 7"/>
          <p:cNvSpPr txBox="1"/>
          <p:nvPr/>
        </p:nvSpPr>
        <p:spPr>
          <a:xfrm rot="16200000">
            <a:off x="-8800617" y="13727446"/>
            <a:ext cx="5394425" cy="925894"/>
          </a:xfrm>
          <a:prstGeom prst="rect">
            <a:avLst/>
          </a:prstGeom>
          <a:noFill/>
        </p:spPr>
        <p:txBody>
          <a:bodyPr wrap="none" rtlCol="0">
            <a:spAutoFit/>
          </a:bodyPr>
          <a:lstStyle/>
          <a:p>
            <a:pPr marL="0" marR="0" lvl="0" indent="0" algn="ctr" defTabSz="914400" rtl="0" eaLnBrk="0" fontAlgn="base" latinLnBrk="0" hangingPunct="0">
              <a:lnSpc>
                <a:spcPts val="6497"/>
              </a:lnSpc>
              <a:spcBef>
                <a:spcPct val="0"/>
              </a:spcBef>
              <a:spcAft>
                <a:spcPct val="0"/>
              </a:spcAft>
              <a:buClr>
                <a:srgbClr val="737373"/>
              </a:buClr>
              <a:buSzPct val="70000"/>
              <a:buFont typeface="Wingdings" pitchFamily="2" charset="2"/>
              <a:buNone/>
              <a:tabLst/>
              <a:defRPr/>
            </a:pPr>
            <a:r>
              <a:rPr kumimoji="0" lang="en-GB" sz="5847" b="0" i="0" u="none" strike="noStrike" kern="1200" cap="none" spc="0" normalizeH="0" baseline="0" noProof="0" dirty="0">
                <a:ln>
                  <a:noFill/>
                </a:ln>
                <a:solidFill>
                  <a:srgbClr val="646464"/>
                </a:solidFill>
                <a:effectLst/>
                <a:uLnTx/>
                <a:uFillTx/>
                <a:latin typeface="TUIType" pitchFamily="34" charset="0"/>
                <a:ea typeface="+mn-ea"/>
                <a:cs typeface="+mn-cs"/>
              </a:rPr>
              <a:t>Primary colours</a:t>
            </a:r>
          </a:p>
        </p:txBody>
      </p:sp>
      <p:cxnSp>
        <p:nvCxnSpPr>
          <p:cNvPr id="9" name="Gerade Verbindung 8"/>
          <p:cNvCxnSpPr/>
          <p:nvPr/>
        </p:nvCxnSpPr>
        <p:spPr bwMode="auto">
          <a:xfrm>
            <a:off x="-5771679" y="10825854"/>
            <a:ext cx="0" cy="7181372"/>
          </a:xfrm>
          <a:prstGeom prst="line">
            <a:avLst/>
          </a:prstGeom>
          <a:solidFill>
            <a:schemeClr val="bg1"/>
          </a:solidFill>
          <a:ln w="9525" cap="flat" cmpd="sng" algn="ctr">
            <a:solidFill>
              <a:srgbClr val="6464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4"/>
          <p:cNvSpPr>
            <a:spLocks noChangeArrowheads="1"/>
          </p:cNvSpPr>
          <p:nvPr/>
        </p:nvSpPr>
        <p:spPr bwMode="gray">
          <a:xfrm>
            <a:off x="-5550950" y="144951"/>
            <a:ext cx="4101494" cy="7952597"/>
          </a:xfrm>
          <a:prstGeom prst="rect">
            <a:avLst/>
          </a:prstGeom>
          <a:solidFill>
            <a:schemeClr val="bg1"/>
          </a:solidFill>
          <a:ln w="19050">
            <a:solidFill>
              <a:srgbClr val="DFDFD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292346" tIns="116938" rIns="116938" bIns="116938" anchor="ctr">
            <a:noAutofit/>
          </a:bodyPr>
          <a:lstStyle/>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Always use </a:t>
            </a:r>
            <a:r>
              <a:rPr kumimoji="0" lang="en-GB" sz="3898" b="0" i="0" u="none" strike="noStrike" kern="0" cap="none" spc="0" normalizeH="0" baseline="0" noProof="0" dirty="0" err="1">
                <a:ln>
                  <a:noFill/>
                </a:ln>
                <a:solidFill>
                  <a:srgbClr val="646464"/>
                </a:solidFill>
                <a:effectLst/>
                <a:uLnTx/>
                <a:uFillTx/>
                <a:latin typeface="TUIType"/>
                <a:ea typeface="+mn-ea"/>
                <a:cs typeface="+mn-cs"/>
              </a:rPr>
              <a:t>TUITypeLight</a:t>
            </a:r>
            <a:endParaRPr kumimoji="0" lang="en-GB" sz="3898" b="0" i="0" u="none" strike="noStrike" kern="0" cap="none" spc="0" normalizeH="0" baseline="0" noProof="0" dirty="0">
              <a:ln>
                <a:noFill/>
              </a:ln>
              <a:solidFill>
                <a:srgbClr val="646464"/>
              </a:solidFill>
              <a:effectLst/>
              <a:uLnTx/>
              <a:uFillTx/>
              <a:latin typeface="TUIType"/>
              <a:ea typeface="+mn-ea"/>
              <a:cs typeface="+mn-cs"/>
            </a:endParaRPr>
          </a:p>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Font size14pt</a:t>
            </a:r>
          </a:p>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Line spacing 6 </a:t>
            </a:r>
            <a:r>
              <a:rPr kumimoji="0" lang="en-GB" sz="3898" b="0" i="0" u="none" strike="noStrike" kern="0" cap="none" spc="0" normalizeH="0" baseline="0" noProof="0" dirty="0" err="1">
                <a:ln>
                  <a:noFill/>
                </a:ln>
                <a:solidFill>
                  <a:srgbClr val="646464"/>
                </a:solidFill>
                <a:effectLst/>
                <a:uLnTx/>
                <a:uFillTx/>
                <a:latin typeface="TUIType"/>
                <a:ea typeface="+mn-ea"/>
                <a:cs typeface="+mn-cs"/>
              </a:rPr>
              <a:t>pt</a:t>
            </a:r>
            <a:endParaRPr kumimoji="0" lang="en-GB" sz="3898" b="0" i="0" u="none" strike="noStrike" kern="0" cap="none" spc="0" normalizeH="0" baseline="0" noProof="0" dirty="0">
              <a:ln>
                <a:noFill/>
              </a:ln>
              <a:solidFill>
                <a:srgbClr val="646464"/>
              </a:solidFill>
              <a:effectLst/>
              <a:uLnTx/>
              <a:uFillTx/>
              <a:latin typeface="TUIType"/>
              <a:ea typeface="+mn-ea"/>
              <a:cs typeface="+mn-cs"/>
            </a:endParaRPr>
          </a:p>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titles in TUI-Dark Blue</a:t>
            </a:r>
          </a:p>
          <a:p>
            <a:pPr marL="304246" marR="0" lvl="0" indent="-304246" algn="l" defTabSz="4630695" rtl="0" eaLnBrk="1" fontAlgn="base" latinLnBrk="0" hangingPunct="1">
              <a:lnSpc>
                <a:spcPct val="95000"/>
              </a:lnSpc>
              <a:spcBef>
                <a:spcPts val="1624"/>
              </a:spcBef>
              <a:spcAft>
                <a:spcPts val="0"/>
              </a:spcAft>
              <a:buClrTx/>
              <a:buSzPct val="100000"/>
              <a:buFont typeface="TUIType" pitchFamily="34" charset="0"/>
              <a:buChar char="•"/>
              <a:tabLst>
                <a:tab pos="6775873" algn="l"/>
                <a:tab pos="13551745" algn="l"/>
                <a:tab pos="20358558" algn="l"/>
              </a:tabLst>
              <a:defRPr/>
            </a:pPr>
            <a:r>
              <a:rPr kumimoji="0" lang="en-GB" sz="3898" b="0" i="0" u="none" strike="noStrike" kern="0" cap="none" spc="0" normalizeH="0" baseline="0" noProof="0" dirty="0">
                <a:ln>
                  <a:noFill/>
                </a:ln>
                <a:solidFill>
                  <a:srgbClr val="646464"/>
                </a:solidFill>
                <a:effectLst/>
                <a:uLnTx/>
                <a:uFillTx/>
                <a:latin typeface="TUIType"/>
                <a:ea typeface="+mn-ea"/>
                <a:cs typeface="+mn-cs"/>
              </a:rPr>
              <a:t>Bullet points &amp; standard text in TUI-Dark Blue</a:t>
            </a:r>
          </a:p>
        </p:txBody>
      </p:sp>
      <p:cxnSp>
        <p:nvCxnSpPr>
          <p:cNvPr id="11" name="Gerade Verbindung 50"/>
          <p:cNvCxnSpPr/>
          <p:nvPr/>
        </p:nvCxnSpPr>
        <p:spPr bwMode="auto">
          <a:xfrm>
            <a:off x="-5771679" y="100651"/>
            <a:ext cx="0" cy="7952597"/>
          </a:xfrm>
          <a:prstGeom prst="line">
            <a:avLst/>
          </a:prstGeom>
          <a:solidFill>
            <a:schemeClr val="bg1"/>
          </a:solidFill>
          <a:ln w="9525" cap="flat" cmpd="sng" algn="ctr">
            <a:solidFill>
              <a:srgbClr val="6464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feld 45"/>
          <p:cNvSpPr txBox="1"/>
          <p:nvPr/>
        </p:nvSpPr>
        <p:spPr>
          <a:xfrm rot="16200000">
            <a:off x="-10079698" y="3658393"/>
            <a:ext cx="7952600" cy="925894"/>
          </a:xfrm>
          <a:prstGeom prst="rect">
            <a:avLst/>
          </a:prstGeom>
          <a:noFill/>
        </p:spPr>
        <p:txBody>
          <a:bodyPr wrap="square" rtlCol="0">
            <a:spAutoFit/>
          </a:bodyPr>
          <a:lstStyle/>
          <a:p>
            <a:pPr marL="0" marR="0" lvl="0" indent="0" algn="ctr" defTabSz="914400" rtl="0" eaLnBrk="0" fontAlgn="base" latinLnBrk="0" hangingPunct="0">
              <a:lnSpc>
                <a:spcPts val="6497"/>
              </a:lnSpc>
              <a:spcBef>
                <a:spcPct val="0"/>
              </a:spcBef>
              <a:spcAft>
                <a:spcPct val="0"/>
              </a:spcAft>
              <a:buClr>
                <a:srgbClr val="737373"/>
              </a:buClr>
              <a:buSzPct val="70000"/>
              <a:buFont typeface="Wingdings" pitchFamily="2" charset="2"/>
              <a:buNone/>
              <a:tabLst/>
              <a:defRPr/>
            </a:pPr>
            <a:r>
              <a:rPr kumimoji="0" lang="en-GB" sz="5847" b="0" i="0" u="none" strike="noStrike" kern="1200" cap="none" spc="0" normalizeH="0" baseline="0" noProof="0" dirty="0">
                <a:ln>
                  <a:noFill/>
                </a:ln>
                <a:solidFill>
                  <a:srgbClr val="646464"/>
                </a:solidFill>
                <a:effectLst/>
                <a:uLnTx/>
                <a:uFillTx/>
                <a:latin typeface="TUIType" pitchFamily="34" charset="0"/>
                <a:ea typeface="+mn-ea"/>
                <a:cs typeface="+mn-cs"/>
              </a:rPr>
              <a:t>Conventions</a:t>
            </a:r>
          </a:p>
        </p:txBody>
      </p:sp>
      <p:sp>
        <p:nvSpPr>
          <p:cNvPr id="13" name="Rectangle 9"/>
          <p:cNvSpPr>
            <a:spLocks noChangeArrowheads="1"/>
          </p:cNvSpPr>
          <p:nvPr/>
        </p:nvSpPr>
        <p:spPr bwMode="gray">
          <a:xfrm>
            <a:off x="-5616722" y="12741444"/>
            <a:ext cx="4328174" cy="1520198"/>
          </a:xfrm>
          <a:prstGeom prst="rect">
            <a:avLst/>
          </a:prstGeom>
          <a:solidFill>
            <a:srgbClr val="C2E6FA"/>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New TUI-Blue 50%</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194.230.250</a:t>
            </a:r>
          </a:p>
        </p:txBody>
      </p:sp>
      <p:sp>
        <p:nvSpPr>
          <p:cNvPr id="14" name="Rectangle 10"/>
          <p:cNvSpPr>
            <a:spLocks noChangeArrowheads="1"/>
          </p:cNvSpPr>
          <p:nvPr/>
        </p:nvSpPr>
        <p:spPr bwMode="gray">
          <a:xfrm>
            <a:off x="-5616722" y="14614237"/>
            <a:ext cx="4328174" cy="1520198"/>
          </a:xfrm>
          <a:prstGeom prst="rect">
            <a:avLst/>
          </a:prstGeom>
          <a:solidFill>
            <a:srgbClr val="092A5E"/>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TUI-Dark Blue</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9.42.94</a:t>
            </a:r>
            <a:endParaRPr kumimoji="0" lang="en-GB" sz="3898" b="0" i="0" u="none" strike="noStrike" kern="1200" cap="none" spc="0" normalizeH="0" baseline="0" noProof="0" dirty="0">
              <a:ln>
                <a:noFill/>
              </a:ln>
              <a:solidFill>
                <a:srgbClr val="092A5E"/>
              </a:solidFill>
              <a:effectLst/>
              <a:uLnTx/>
              <a:uFillTx/>
              <a:latin typeface="TUIType Light"/>
              <a:ea typeface="+mn-ea"/>
              <a:cs typeface="Arial" pitchFamily="34" charset="0"/>
            </a:endParaRPr>
          </a:p>
        </p:txBody>
      </p:sp>
      <p:sp>
        <p:nvSpPr>
          <p:cNvPr id="15" name="Rectangle 8"/>
          <p:cNvSpPr>
            <a:spLocks noChangeArrowheads="1"/>
          </p:cNvSpPr>
          <p:nvPr/>
        </p:nvSpPr>
        <p:spPr bwMode="gray">
          <a:xfrm>
            <a:off x="-5616722" y="10868651"/>
            <a:ext cx="4328174" cy="1520198"/>
          </a:xfrm>
          <a:prstGeom prst="rect">
            <a:avLst/>
          </a:prstGeom>
          <a:solidFill>
            <a:srgbClr val="70CBF4"/>
          </a:solidFill>
          <a:ln>
            <a:noFill/>
          </a:ln>
        </p:spPr>
        <p:txBody>
          <a:bodyPr vert="horz" wrap="none" lIns="0" tIns="152020" rIns="0" bIns="1520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defRPr/>
            </a:pPr>
            <a:r>
              <a:rPr kumimoji="0" lang="en-GB" sz="3898" b="0" i="0" u="none" strike="noStrike" kern="1200" cap="none" spc="0" normalizeH="0" baseline="0" noProof="0" dirty="0">
                <a:ln>
                  <a:noFill/>
                </a:ln>
                <a:solidFill>
                  <a:srgbClr val="000000"/>
                </a:solidFill>
                <a:effectLst/>
                <a:uLnTx/>
                <a:uFillTx/>
                <a:latin typeface="TUIType" pitchFamily="34" charset="0"/>
                <a:ea typeface="+mn-ea"/>
                <a:cs typeface="Arial" pitchFamily="34" charset="0"/>
              </a:rPr>
              <a:t>New TUI-Blue</a:t>
            </a:r>
          </a:p>
          <a:p>
            <a:pPr marL="0" marR="0" lvl="0" indent="0" algn="ctr" defTabSz="914400" rtl="0" eaLnBrk="1" fontAlgn="base" latinLnBrk="0" hangingPunct="1">
              <a:lnSpc>
                <a:spcPct val="100000"/>
              </a:lnSpc>
              <a:spcBef>
                <a:spcPct val="0"/>
              </a:spcBef>
              <a:spcAft>
                <a:spcPct val="0"/>
              </a:spcAft>
              <a:buClrTx/>
              <a:buSzTx/>
              <a:buFont typeface="Wingdings" pitchFamily="2" charset="2"/>
              <a:buNone/>
              <a:tabLst/>
              <a:defRPr/>
            </a:pPr>
            <a:r>
              <a:rPr kumimoji="0" lang="en-GB" sz="3898" b="0" i="0" u="none" strike="noStrike" kern="1200" cap="none" spc="0" normalizeH="0" baseline="0" noProof="0" dirty="0">
                <a:ln>
                  <a:noFill/>
                </a:ln>
                <a:solidFill>
                  <a:srgbClr val="000000"/>
                </a:solidFill>
                <a:effectLst/>
                <a:uLnTx/>
                <a:uFillTx/>
                <a:latin typeface="TUIType" pitchFamily="34" charset="0"/>
                <a:ea typeface="+mn-ea"/>
                <a:cs typeface="Arial" pitchFamily="34" charset="0"/>
              </a:rPr>
              <a:t>112.203.244</a:t>
            </a:r>
          </a:p>
        </p:txBody>
      </p:sp>
      <p:sp>
        <p:nvSpPr>
          <p:cNvPr id="16" name="Rectangle 7"/>
          <p:cNvSpPr>
            <a:spLocks noChangeArrowheads="1"/>
          </p:cNvSpPr>
          <p:nvPr/>
        </p:nvSpPr>
        <p:spPr bwMode="gray">
          <a:xfrm>
            <a:off x="-5616722" y="16487026"/>
            <a:ext cx="4328174" cy="1520198"/>
          </a:xfrm>
          <a:prstGeom prst="rect">
            <a:avLst/>
          </a:prstGeom>
          <a:solidFill>
            <a:schemeClr val="bg1"/>
          </a:solidFill>
          <a:ln w="9525">
            <a:solidFill>
              <a:schemeClr val="bg1"/>
            </a:solidFill>
            <a:miter lim="800000"/>
            <a:headEnd/>
            <a:tailEnd/>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TUI-White</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255.255.255</a:t>
            </a:r>
          </a:p>
        </p:txBody>
      </p:sp>
      <p:sp>
        <p:nvSpPr>
          <p:cNvPr id="17" name="Textfeld 16"/>
          <p:cNvSpPr txBox="1"/>
          <p:nvPr/>
        </p:nvSpPr>
        <p:spPr>
          <a:xfrm rot="5400000">
            <a:off x="40509472" y="2616800"/>
            <a:ext cx="5593227" cy="348813"/>
          </a:xfrm>
          <a:prstGeom prst="rect">
            <a:avLst/>
          </a:prstGeom>
          <a:noFill/>
        </p:spPr>
        <p:txBody>
          <a:bodyPr wrap="square" rtlCol="0">
            <a:spAutoFit/>
          </a:bodyPr>
          <a:lstStyle>
            <a:defPPr>
              <a:defRPr lang="de-DE"/>
            </a:defPPr>
            <a:lvl1pPr>
              <a:lnSpc>
                <a:spcPts val="2000"/>
              </a:lnSpc>
              <a:defRPr sz="1800" u="sng">
                <a:solidFill>
                  <a:srgbClr val="646464"/>
                </a:solidFill>
              </a:defRPr>
            </a:lvl1pPr>
          </a:lstStyle>
          <a:p>
            <a:pPr marL="0" marR="0" lvl="0" indent="0" algn="ctr" defTabSz="914400" rtl="0" eaLnBrk="0" fontAlgn="base" latinLnBrk="0" hangingPunct="0">
              <a:lnSpc>
                <a:spcPts val="2000"/>
              </a:lnSpc>
              <a:spcBef>
                <a:spcPct val="0"/>
              </a:spcBef>
              <a:spcAft>
                <a:spcPct val="0"/>
              </a:spcAft>
              <a:buClr>
                <a:srgbClr val="737373"/>
              </a:buClr>
              <a:buSzPct val="70000"/>
              <a:buFont typeface="Wingdings" pitchFamily="2" charset="2"/>
              <a:buNone/>
              <a:tabLst/>
              <a:defRPr/>
            </a:pPr>
            <a:r>
              <a:rPr kumimoji="0" lang="en-GB" sz="5847" b="0" i="0" u="none" strike="noStrike" kern="1200" cap="none" spc="0" normalizeH="0" baseline="0" noProof="0" dirty="0">
                <a:ln>
                  <a:noFill/>
                </a:ln>
                <a:solidFill>
                  <a:srgbClr val="646464"/>
                </a:solidFill>
                <a:effectLst/>
                <a:uLnTx/>
                <a:uFillTx/>
                <a:latin typeface="TUIType" pitchFamily="34" charset="0"/>
                <a:ea typeface="+mn-ea"/>
                <a:cs typeface="+mn-cs"/>
              </a:rPr>
              <a:t>Functional</a:t>
            </a:r>
          </a:p>
        </p:txBody>
      </p:sp>
      <p:cxnSp>
        <p:nvCxnSpPr>
          <p:cNvPr id="18" name="Gerade Verbindung 17"/>
          <p:cNvCxnSpPr/>
          <p:nvPr/>
        </p:nvCxnSpPr>
        <p:spPr bwMode="auto">
          <a:xfrm>
            <a:off x="42964303" y="-25752"/>
            <a:ext cx="0" cy="5379759"/>
          </a:xfrm>
          <a:prstGeom prst="line">
            <a:avLst/>
          </a:prstGeom>
          <a:solidFill>
            <a:schemeClr val="bg1"/>
          </a:solidFill>
          <a:ln w="9525" cap="flat" cmpd="sng" algn="ctr">
            <a:solidFill>
              <a:srgbClr val="6464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Gerade Verbindung 18"/>
          <p:cNvCxnSpPr/>
          <p:nvPr/>
        </p:nvCxnSpPr>
        <p:spPr bwMode="auto">
          <a:xfrm>
            <a:off x="42964303" y="10825850"/>
            <a:ext cx="0" cy="5314998"/>
          </a:xfrm>
          <a:prstGeom prst="line">
            <a:avLst/>
          </a:prstGeom>
          <a:solidFill>
            <a:schemeClr val="bg1"/>
          </a:solidFill>
          <a:ln w="9525" cap="flat" cmpd="sng" algn="ctr">
            <a:solidFill>
              <a:srgbClr val="64646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Rectangle 21"/>
          <p:cNvSpPr>
            <a:spLocks noChangeArrowheads="1"/>
          </p:cNvSpPr>
          <p:nvPr/>
        </p:nvSpPr>
        <p:spPr bwMode="gray">
          <a:xfrm>
            <a:off x="38522651" y="1812651"/>
            <a:ext cx="4328174" cy="1520198"/>
          </a:xfrm>
          <a:prstGeom prst="rect">
            <a:avLst/>
          </a:prstGeom>
          <a:solidFill>
            <a:srgbClr val="AAD700"/>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New TUI-Green </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170.215.0</a:t>
            </a:r>
          </a:p>
        </p:txBody>
      </p:sp>
      <p:sp>
        <p:nvSpPr>
          <p:cNvPr id="24" name="Rectangle 8"/>
          <p:cNvSpPr>
            <a:spLocks noChangeArrowheads="1"/>
          </p:cNvSpPr>
          <p:nvPr/>
        </p:nvSpPr>
        <p:spPr bwMode="gray">
          <a:xfrm>
            <a:off x="38522651" y="3710049"/>
            <a:ext cx="4328174" cy="1520198"/>
          </a:xfrm>
          <a:prstGeom prst="rect">
            <a:avLst/>
          </a:prstGeom>
          <a:solidFill>
            <a:srgbClr val="FFE100"/>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TUI-Yellow </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255.225.0</a:t>
            </a:r>
          </a:p>
        </p:txBody>
      </p:sp>
      <p:sp>
        <p:nvSpPr>
          <p:cNvPr id="25" name="Rectangle 14"/>
          <p:cNvSpPr>
            <a:spLocks noChangeArrowheads="1"/>
          </p:cNvSpPr>
          <p:nvPr/>
        </p:nvSpPr>
        <p:spPr bwMode="gray">
          <a:xfrm>
            <a:off x="38522651" y="53840"/>
            <a:ext cx="4328174" cy="1520198"/>
          </a:xfrm>
          <a:prstGeom prst="rect">
            <a:avLst/>
          </a:prstGeom>
          <a:solidFill>
            <a:srgbClr val="EF0000"/>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TUI-Red</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239.0.0</a:t>
            </a:r>
          </a:p>
        </p:txBody>
      </p:sp>
      <p:sp>
        <p:nvSpPr>
          <p:cNvPr id="26" name="Rectangle 6"/>
          <p:cNvSpPr>
            <a:spLocks noChangeArrowheads="1"/>
          </p:cNvSpPr>
          <p:nvPr/>
        </p:nvSpPr>
        <p:spPr bwMode="gray">
          <a:xfrm>
            <a:off x="38522651" y="14620649"/>
            <a:ext cx="4328174" cy="1520198"/>
          </a:xfrm>
          <a:prstGeom prst="rect">
            <a:avLst/>
          </a:prstGeom>
          <a:solidFill>
            <a:srgbClr val="000000"/>
          </a:solidFill>
          <a:ln w="9525">
            <a:solidFill>
              <a:srgbClr val="000000"/>
            </a:solidFill>
            <a:miter lim="800000"/>
            <a:headEnd/>
            <a:tailEnd/>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TUI-Black</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FFFFFF"/>
                </a:solidFill>
                <a:effectLst/>
                <a:uLnTx/>
                <a:uFillTx/>
                <a:latin typeface="TUIType Light"/>
                <a:ea typeface="+mn-ea"/>
                <a:cs typeface="Arial" pitchFamily="34" charset="0"/>
              </a:rPr>
              <a:t>0.0.0</a:t>
            </a:r>
            <a:endParaRPr kumimoji="0" lang="en-GB" sz="3898" b="0" i="0" u="none" strike="noStrike" kern="1200" cap="none" spc="0" normalizeH="0" baseline="0" noProof="0" dirty="0">
              <a:ln>
                <a:noFill/>
              </a:ln>
              <a:solidFill>
                <a:srgbClr val="092A5E"/>
              </a:solidFill>
              <a:effectLst/>
              <a:uLnTx/>
              <a:uFillTx/>
              <a:latin typeface="TUIType Light"/>
              <a:ea typeface="+mn-ea"/>
              <a:cs typeface="Arial" pitchFamily="34" charset="0"/>
            </a:endParaRPr>
          </a:p>
        </p:txBody>
      </p:sp>
      <p:sp>
        <p:nvSpPr>
          <p:cNvPr id="27" name="Rectangle 11"/>
          <p:cNvSpPr>
            <a:spLocks noChangeArrowheads="1"/>
          </p:cNvSpPr>
          <p:nvPr/>
        </p:nvSpPr>
        <p:spPr bwMode="gray">
          <a:xfrm>
            <a:off x="38519843" y="12723250"/>
            <a:ext cx="4328174" cy="1520198"/>
          </a:xfrm>
          <a:prstGeom prst="rect">
            <a:avLst/>
          </a:prstGeom>
          <a:solidFill>
            <a:schemeClr val="tx2"/>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New TUI-Grey</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115.115.115</a:t>
            </a:r>
          </a:p>
        </p:txBody>
      </p:sp>
      <p:sp>
        <p:nvSpPr>
          <p:cNvPr id="28" name="Rectangle 8"/>
          <p:cNvSpPr>
            <a:spLocks noChangeArrowheads="1"/>
          </p:cNvSpPr>
          <p:nvPr/>
        </p:nvSpPr>
        <p:spPr bwMode="gray">
          <a:xfrm>
            <a:off x="38519843" y="10825852"/>
            <a:ext cx="4328174" cy="1520198"/>
          </a:xfrm>
          <a:prstGeom prst="rect">
            <a:avLst/>
          </a:prstGeom>
          <a:solidFill>
            <a:srgbClr val="DCDCDC"/>
          </a:solidFill>
          <a:ln>
            <a:noFill/>
          </a:ln>
        </p:spPr>
        <p:txBody>
          <a:bodyPr vert="horz" wrap="none" lIns="0" tIns="152020" rIns="0" bIns="152020" numCol="1" anchor="t" anchorCtr="0" compatLnSpc="1">
            <a:prstTxWarp prst="textNoShape">
              <a:avLst/>
            </a:prstTxWarp>
          </a:bodyPr>
          <a:lstStyle/>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New TUI-Grey 25%</a:t>
            </a:r>
          </a:p>
          <a:p>
            <a:pPr marL="0" marR="0" lvl="0" indent="0" algn="ctr" defTabSz="2970246" rtl="0" eaLnBrk="1" fontAlgn="base" latinLnBrk="0" hangingPunct="1">
              <a:lnSpc>
                <a:spcPct val="100000"/>
              </a:lnSpc>
              <a:spcBef>
                <a:spcPct val="0"/>
              </a:spcBef>
              <a:spcAft>
                <a:spcPct val="0"/>
              </a:spcAft>
              <a:buClrTx/>
              <a:buSzTx/>
              <a:buFontTx/>
              <a:buNone/>
              <a:tabLst/>
              <a:defRPr/>
            </a:pPr>
            <a:r>
              <a:rPr kumimoji="0" lang="en-GB" sz="3898" b="0" i="0" u="none" strike="noStrike" kern="1200" cap="none" spc="0" normalizeH="0" baseline="0" noProof="0" dirty="0">
                <a:ln>
                  <a:noFill/>
                </a:ln>
                <a:solidFill>
                  <a:srgbClr val="000000"/>
                </a:solidFill>
                <a:effectLst/>
                <a:uLnTx/>
                <a:uFillTx/>
                <a:latin typeface="TUIType Light"/>
                <a:ea typeface="+mn-ea"/>
                <a:cs typeface="Arial" pitchFamily="34" charset="0"/>
              </a:rPr>
              <a:t>220.220.220</a:t>
            </a:r>
          </a:p>
        </p:txBody>
      </p:sp>
      <p:sp>
        <p:nvSpPr>
          <p:cNvPr id="29" name="Textfeld 28"/>
          <p:cNvSpPr txBox="1"/>
          <p:nvPr/>
        </p:nvSpPr>
        <p:spPr>
          <a:xfrm rot="5400000">
            <a:off x="40648575" y="13308943"/>
            <a:ext cx="5314995" cy="348813"/>
          </a:xfrm>
          <a:prstGeom prst="rect">
            <a:avLst/>
          </a:prstGeom>
          <a:noFill/>
        </p:spPr>
        <p:txBody>
          <a:bodyPr wrap="square" rtlCol="0">
            <a:spAutoFit/>
          </a:bodyPr>
          <a:lstStyle>
            <a:defPPr>
              <a:defRPr lang="de-DE"/>
            </a:defPPr>
            <a:lvl1pPr lvl="0">
              <a:lnSpc>
                <a:spcPts val="2000"/>
              </a:lnSpc>
              <a:defRPr sz="1800" u="sng">
                <a:solidFill>
                  <a:srgbClr val="646464"/>
                </a:solidFill>
              </a:defRPr>
            </a:lvl1pPr>
          </a:lstStyle>
          <a:p>
            <a:pPr marL="0" marR="0" lvl="0" indent="0" algn="ctr" defTabSz="914400" rtl="0" eaLnBrk="0" fontAlgn="base" latinLnBrk="0" hangingPunct="0">
              <a:lnSpc>
                <a:spcPts val="2000"/>
              </a:lnSpc>
              <a:spcBef>
                <a:spcPct val="0"/>
              </a:spcBef>
              <a:spcAft>
                <a:spcPct val="0"/>
              </a:spcAft>
              <a:buClr>
                <a:srgbClr val="737373"/>
              </a:buClr>
              <a:buSzPct val="70000"/>
              <a:buFont typeface="Wingdings" pitchFamily="2" charset="2"/>
              <a:buNone/>
              <a:tabLst/>
              <a:defRPr/>
            </a:pPr>
            <a:r>
              <a:rPr kumimoji="0" lang="en-GB" sz="5847" b="0" i="0" u="none" strike="noStrike" kern="1200" cap="none" spc="0" normalizeH="0" baseline="0" noProof="0" dirty="0">
                <a:ln>
                  <a:noFill/>
                </a:ln>
                <a:solidFill>
                  <a:srgbClr val="646464"/>
                </a:solidFill>
                <a:effectLst/>
                <a:uLnTx/>
                <a:uFillTx/>
                <a:latin typeface="TUIType" pitchFamily="34" charset="0"/>
                <a:ea typeface="+mn-ea"/>
                <a:cs typeface="+mn-cs"/>
              </a:rPr>
              <a:t>Achromatic</a:t>
            </a:r>
          </a:p>
        </p:txBody>
      </p:sp>
    </p:spTree>
    <p:extLst>
      <p:ext uri="{BB962C8B-B14F-4D97-AF65-F5344CB8AC3E}">
        <p14:creationId xmlns:p14="http://schemas.microsoft.com/office/powerpoint/2010/main" val="3217757143"/>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Lst>
  <p:transition/>
  <p:hf hdr="0" ftr="0" dt="0"/>
  <p:txStyles>
    <p:titleStyle>
      <a:lvl1pPr algn="l" defTabSz="917888" rtl="0" eaLnBrk="1" fontAlgn="base" hangingPunct="1">
        <a:lnSpc>
          <a:spcPct val="95000"/>
        </a:lnSpc>
        <a:spcBef>
          <a:spcPct val="0"/>
        </a:spcBef>
        <a:spcAft>
          <a:spcPct val="0"/>
        </a:spcAft>
        <a:tabLst>
          <a:tab pos="917888" algn="l"/>
        </a:tabLst>
        <a:defRPr sz="7796" b="0" cap="none" baseline="0">
          <a:solidFill>
            <a:schemeClr val="accent1"/>
          </a:solidFill>
          <a:latin typeface="+mj-lt"/>
          <a:ea typeface="+mj-ea"/>
          <a:cs typeface="+mj-cs"/>
        </a:defRPr>
      </a:lvl1pPr>
      <a:lvl2pPr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2pPr>
      <a:lvl3pPr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3pPr>
      <a:lvl4pPr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4pPr>
      <a:lvl5pPr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5pPr>
      <a:lvl6pPr marL="1485123"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6pPr>
      <a:lvl7pPr marL="2970246"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7pPr>
      <a:lvl8pPr marL="4455368"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8pPr>
      <a:lvl9pPr marL="5940491" algn="l" defTabSz="917888" rtl="0" eaLnBrk="1" fontAlgn="base" hangingPunct="1">
        <a:lnSpc>
          <a:spcPts val="10070"/>
        </a:lnSpc>
        <a:spcBef>
          <a:spcPct val="0"/>
        </a:spcBef>
        <a:spcAft>
          <a:spcPct val="0"/>
        </a:spcAft>
        <a:tabLst>
          <a:tab pos="917888" algn="l"/>
        </a:tabLst>
        <a:defRPr sz="9095">
          <a:solidFill>
            <a:schemeClr val="tx2"/>
          </a:solidFill>
          <a:latin typeface="TUIType" pitchFamily="34" charset="0"/>
        </a:defRPr>
      </a:lvl9pPr>
    </p:titleStyle>
    <p:bodyStyle>
      <a:lvl1pPr marL="866322" indent="-866322" algn="l" defTabSz="4630695" rtl="0" eaLnBrk="1" fontAlgn="base" hangingPunct="1">
        <a:lnSpc>
          <a:spcPct val="95000"/>
        </a:lnSpc>
        <a:spcBef>
          <a:spcPts val="1624"/>
        </a:spcBef>
        <a:spcAft>
          <a:spcPts val="0"/>
        </a:spcAft>
        <a:buClrTx/>
        <a:buSzPct val="100000"/>
        <a:buFont typeface="TUIType" pitchFamily="34" charset="0"/>
        <a:buChar char="•"/>
        <a:tabLst>
          <a:tab pos="866322" algn="l"/>
          <a:tab pos="6775873" algn="l"/>
          <a:tab pos="13551745" algn="l"/>
          <a:tab pos="20358558" algn="l"/>
        </a:tabLst>
        <a:defRPr sz="5847">
          <a:solidFill>
            <a:schemeClr val="tx1"/>
          </a:solidFill>
          <a:latin typeface="+mn-lt"/>
          <a:ea typeface="+mn-ea"/>
          <a:cs typeface="+mn-cs"/>
        </a:defRPr>
      </a:lvl1pPr>
      <a:lvl2pPr marL="1763583" indent="-897262" algn="l" defTabSz="4630695" rtl="0" eaLnBrk="1" fontAlgn="base" hangingPunct="1">
        <a:lnSpc>
          <a:spcPct val="95000"/>
        </a:lnSpc>
        <a:spcBef>
          <a:spcPts val="1624"/>
        </a:spcBef>
        <a:spcAft>
          <a:spcPts val="0"/>
        </a:spcAft>
        <a:buClrTx/>
        <a:buSzPct val="100000"/>
        <a:buFont typeface="TUIType" pitchFamily="34" charset="0"/>
        <a:buChar char="•"/>
        <a:tabLst>
          <a:tab pos="6775873" algn="l"/>
          <a:tab pos="13551745" algn="l"/>
          <a:tab pos="20327618" algn="l"/>
        </a:tabLst>
        <a:defRPr sz="5847">
          <a:solidFill>
            <a:schemeClr val="tx1"/>
          </a:solidFill>
          <a:latin typeface="+mn-lt"/>
        </a:defRPr>
      </a:lvl2pPr>
      <a:lvl3pPr marL="2629905" indent="-866322" algn="l" defTabSz="4630695" rtl="0" eaLnBrk="1" fontAlgn="base" hangingPunct="1">
        <a:lnSpc>
          <a:spcPct val="95000"/>
        </a:lnSpc>
        <a:spcBef>
          <a:spcPts val="1624"/>
        </a:spcBef>
        <a:spcAft>
          <a:spcPts val="0"/>
        </a:spcAft>
        <a:buClrTx/>
        <a:buSzPct val="100000"/>
        <a:buFont typeface="TUIType" pitchFamily="34" charset="0"/>
        <a:buChar char="•"/>
        <a:tabLst>
          <a:tab pos="6775873" algn="l"/>
          <a:tab pos="13551745" algn="l"/>
          <a:tab pos="20327618" algn="l"/>
        </a:tabLst>
        <a:defRPr sz="5847">
          <a:solidFill>
            <a:schemeClr val="tx1"/>
          </a:solidFill>
          <a:latin typeface="+mn-lt"/>
        </a:defRPr>
      </a:lvl3pPr>
      <a:lvl4pPr marL="3496226" indent="-866322" algn="l" defTabSz="4630695" rtl="0" eaLnBrk="1" fontAlgn="base" hangingPunct="1">
        <a:lnSpc>
          <a:spcPct val="95000"/>
        </a:lnSpc>
        <a:spcBef>
          <a:spcPts val="1624"/>
        </a:spcBef>
        <a:spcAft>
          <a:spcPts val="0"/>
        </a:spcAft>
        <a:buClrTx/>
        <a:buSzPct val="100000"/>
        <a:buFont typeface="TUIType" pitchFamily="34" charset="0"/>
        <a:buChar char="•"/>
        <a:tabLst>
          <a:tab pos="6775873" algn="l"/>
          <a:tab pos="13551745" algn="l"/>
          <a:tab pos="20327618" algn="l"/>
        </a:tabLst>
        <a:defRPr sz="5847">
          <a:solidFill>
            <a:schemeClr val="tx1"/>
          </a:solidFill>
          <a:latin typeface="+mn-lt"/>
        </a:defRPr>
      </a:lvl4pPr>
      <a:lvl5pPr marL="4362548" indent="-866322" algn="l" defTabSz="4630695" rtl="0" eaLnBrk="1" fontAlgn="base" hangingPunct="1">
        <a:lnSpc>
          <a:spcPct val="95000"/>
        </a:lnSpc>
        <a:spcBef>
          <a:spcPts val="1624"/>
        </a:spcBef>
        <a:spcAft>
          <a:spcPts val="0"/>
        </a:spcAft>
        <a:buClrTx/>
        <a:buSzPct val="100000"/>
        <a:buFont typeface="TUIType" pitchFamily="34" charset="0"/>
        <a:buChar char="•"/>
        <a:tabLst>
          <a:tab pos="6775873" algn="l"/>
          <a:tab pos="13551745" algn="l"/>
          <a:tab pos="20327618" algn="l"/>
        </a:tabLst>
        <a:defRPr sz="5847">
          <a:solidFill>
            <a:schemeClr val="tx1"/>
          </a:solidFill>
          <a:latin typeface="+mn-lt"/>
        </a:defRPr>
      </a:lvl5pPr>
      <a:lvl6pPr marL="10148339" indent="-1222134" algn="l" defTabSz="4630695" rtl="0" eaLnBrk="1" fontAlgn="base" hangingPunct="1">
        <a:lnSpc>
          <a:spcPct val="95000"/>
        </a:lnSpc>
        <a:spcBef>
          <a:spcPct val="0"/>
        </a:spcBef>
        <a:spcAft>
          <a:spcPct val="0"/>
        </a:spcAft>
        <a:buClr>
          <a:schemeClr val="tx2"/>
        </a:buClr>
        <a:buSzPct val="70000"/>
        <a:buFont typeface="Wingdings" pitchFamily="2" charset="2"/>
        <a:buChar char="n"/>
        <a:tabLst>
          <a:tab pos="6713992" algn="l"/>
          <a:tab pos="13520805" algn="l"/>
          <a:tab pos="20296678" algn="l"/>
        </a:tabLst>
        <a:defRPr sz="7796">
          <a:solidFill>
            <a:schemeClr val="tx1"/>
          </a:solidFill>
          <a:latin typeface="+mn-lt"/>
        </a:defRPr>
      </a:lvl6pPr>
      <a:lvl7pPr marL="11633462" indent="-1222134" algn="l" defTabSz="4630695" rtl="0" eaLnBrk="1" fontAlgn="base" hangingPunct="1">
        <a:lnSpc>
          <a:spcPct val="95000"/>
        </a:lnSpc>
        <a:spcBef>
          <a:spcPct val="0"/>
        </a:spcBef>
        <a:spcAft>
          <a:spcPct val="0"/>
        </a:spcAft>
        <a:buClr>
          <a:schemeClr val="tx2"/>
        </a:buClr>
        <a:buSzPct val="70000"/>
        <a:buFont typeface="Wingdings" pitchFamily="2" charset="2"/>
        <a:buChar char="n"/>
        <a:tabLst>
          <a:tab pos="6713992" algn="l"/>
          <a:tab pos="13520805" algn="l"/>
          <a:tab pos="20296678" algn="l"/>
        </a:tabLst>
        <a:defRPr sz="7796">
          <a:solidFill>
            <a:schemeClr val="tx1"/>
          </a:solidFill>
          <a:latin typeface="+mn-lt"/>
        </a:defRPr>
      </a:lvl7pPr>
      <a:lvl8pPr marL="13118584" indent="-1222134" algn="l" defTabSz="4630695" rtl="0" eaLnBrk="1" fontAlgn="base" hangingPunct="1">
        <a:lnSpc>
          <a:spcPct val="95000"/>
        </a:lnSpc>
        <a:spcBef>
          <a:spcPct val="0"/>
        </a:spcBef>
        <a:spcAft>
          <a:spcPct val="0"/>
        </a:spcAft>
        <a:buClr>
          <a:schemeClr val="tx2"/>
        </a:buClr>
        <a:buSzPct val="70000"/>
        <a:buFont typeface="Wingdings" pitchFamily="2" charset="2"/>
        <a:buChar char="n"/>
        <a:tabLst>
          <a:tab pos="6713992" algn="l"/>
          <a:tab pos="13520805" algn="l"/>
          <a:tab pos="20296678" algn="l"/>
        </a:tabLst>
        <a:defRPr sz="7796">
          <a:solidFill>
            <a:schemeClr val="tx1"/>
          </a:solidFill>
          <a:latin typeface="+mn-lt"/>
        </a:defRPr>
      </a:lvl8pPr>
      <a:lvl9pPr marL="14603707" indent="-1222134" algn="l" defTabSz="4630695" rtl="0" eaLnBrk="1" fontAlgn="base" hangingPunct="1">
        <a:lnSpc>
          <a:spcPct val="95000"/>
        </a:lnSpc>
        <a:spcBef>
          <a:spcPct val="0"/>
        </a:spcBef>
        <a:spcAft>
          <a:spcPct val="0"/>
        </a:spcAft>
        <a:buClr>
          <a:schemeClr val="tx2"/>
        </a:buClr>
        <a:buSzPct val="70000"/>
        <a:buFont typeface="Wingdings" pitchFamily="2" charset="2"/>
        <a:buChar char="n"/>
        <a:tabLst>
          <a:tab pos="6713992" algn="l"/>
          <a:tab pos="13520805" algn="l"/>
          <a:tab pos="20296678" algn="l"/>
        </a:tabLst>
        <a:defRPr sz="7796">
          <a:solidFill>
            <a:schemeClr val="tx1"/>
          </a:solidFill>
          <a:latin typeface="+mn-lt"/>
        </a:defRPr>
      </a:lvl9pPr>
    </p:bodyStyle>
    <p:otherStyle>
      <a:defPPr>
        <a:defRPr lang="de-DE"/>
      </a:defPPr>
      <a:lvl1pPr marL="0" algn="l" defTabSz="2970246" rtl="0" eaLnBrk="1" latinLnBrk="0" hangingPunct="1">
        <a:defRPr sz="5847" kern="1200">
          <a:solidFill>
            <a:schemeClr val="tx1"/>
          </a:solidFill>
          <a:latin typeface="+mn-lt"/>
          <a:ea typeface="+mn-ea"/>
          <a:cs typeface="+mn-cs"/>
        </a:defRPr>
      </a:lvl1pPr>
      <a:lvl2pPr marL="1485123" algn="l" defTabSz="2970246" rtl="0" eaLnBrk="1" latinLnBrk="0" hangingPunct="1">
        <a:defRPr sz="5847" kern="1200">
          <a:solidFill>
            <a:schemeClr val="tx1"/>
          </a:solidFill>
          <a:latin typeface="+mn-lt"/>
          <a:ea typeface="+mn-ea"/>
          <a:cs typeface="+mn-cs"/>
        </a:defRPr>
      </a:lvl2pPr>
      <a:lvl3pPr marL="2970246" algn="l" defTabSz="2970246" rtl="0" eaLnBrk="1" latinLnBrk="0" hangingPunct="1">
        <a:defRPr sz="5847" kern="1200">
          <a:solidFill>
            <a:schemeClr val="tx1"/>
          </a:solidFill>
          <a:latin typeface="+mn-lt"/>
          <a:ea typeface="+mn-ea"/>
          <a:cs typeface="+mn-cs"/>
        </a:defRPr>
      </a:lvl3pPr>
      <a:lvl4pPr marL="4455368" algn="l" defTabSz="2970246" rtl="0" eaLnBrk="1" latinLnBrk="0" hangingPunct="1">
        <a:defRPr sz="5847" kern="1200">
          <a:solidFill>
            <a:schemeClr val="tx1"/>
          </a:solidFill>
          <a:latin typeface="+mn-lt"/>
          <a:ea typeface="+mn-ea"/>
          <a:cs typeface="+mn-cs"/>
        </a:defRPr>
      </a:lvl4pPr>
      <a:lvl5pPr marL="5940491" algn="l" defTabSz="2970246" rtl="0" eaLnBrk="1" latinLnBrk="0" hangingPunct="1">
        <a:defRPr sz="5847" kern="1200">
          <a:solidFill>
            <a:schemeClr val="tx1"/>
          </a:solidFill>
          <a:latin typeface="+mn-lt"/>
          <a:ea typeface="+mn-ea"/>
          <a:cs typeface="+mn-cs"/>
        </a:defRPr>
      </a:lvl5pPr>
      <a:lvl6pPr marL="7425614" algn="l" defTabSz="2970246" rtl="0" eaLnBrk="1" latinLnBrk="0" hangingPunct="1">
        <a:defRPr sz="5847" kern="1200">
          <a:solidFill>
            <a:schemeClr val="tx1"/>
          </a:solidFill>
          <a:latin typeface="+mn-lt"/>
          <a:ea typeface="+mn-ea"/>
          <a:cs typeface="+mn-cs"/>
        </a:defRPr>
      </a:lvl6pPr>
      <a:lvl7pPr marL="8910737" algn="l" defTabSz="2970246" rtl="0" eaLnBrk="1" latinLnBrk="0" hangingPunct="1">
        <a:defRPr sz="5847" kern="1200">
          <a:solidFill>
            <a:schemeClr val="tx1"/>
          </a:solidFill>
          <a:latin typeface="+mn-lt"/>
          <a:ea typeface="+mn-ea"/>
          <a:cs typeface="+mn-cs"/>
        </a:defRPr>
      </a:lvl7pPr>
      <a:lvl8pPr marL="10395859" algn="l" defTabSz="2970246" rtl="0" eaLnBrk="1" latinLnBrk="0" hangingPunct="1">
        <a:defRPr sz="5847" kern="1200">
          <a:solidFill>
            <a:schemeClr val="tx1"/>
          </a:solidFill>
          <a:latin typeface="+mn-lt"/>
          <a:ea typeface="+mn-ea"/>
          <a:cs typeface="+mn-cs"/>
        </a:defRPr>
      </a:lvl8pPr>
      <a:lvl9pPr marL="11880982" algn="l" defTabSz="2970246" rtl="0" eaLnBrk="1" latinLnBrk="0" hangingPunct="1">
        <a:defRPr sz="584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75">
          <p15:clr>
            <a:srgbClr val="F26B43"/>
          </p15:clr>
        </p15:guide>
        <p15:guide id="2" orient="horz" pos="10979">
          <p15:clr>
            <a:srgbClr val="F26B43"/>
          </p15:clr>
        </p15:guide>
        <p15:guide id="3" pos="1033">
          <p15:clr>
            <a:srgbClr val="F26B43"/>
          </p15:clr>
        </p15:guide>
        <p15:guide id="4" pos="2255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4" cstate="prin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 xmlns:ma14="http://schemas.microsoft.com/office/mac/drawingml/2011/main"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Always use TUITypeLight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Line spacing 6 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defTabSz="2970246">
              <a:buClr>
                <a:srgbClr val="A7A7A7"/>
              </a:buClr>
            </a:pPr>
            <a:fld id="{86CB4B4D-7CA3-9044-876B-883B54F8677D}" type="slidenum">
              <a:rPr lang="ru-RU" smtClean="0"/>
              <a:pPr defTabSz="2970246">
                <a:buClr>
                  <a:srgbClr val="A7A7A7"/>
                </a:buClr>
              </a:pPr>
              <a:t>‹#›</a:t>
            </a:fld>
            <a:endParaRPr lang="ru-RU"/>
          </a:p>
        </p:txBody>
      </p:sp>
    </p:spTree>
    <p:extLst>
      <p:ext uri="{BB962C8B-B14F-4D97-AF65-F5344CB8AC3E}">
        <p14:creationId xmlns:p14="http://schemas.microsoft.com/office/powerpoint/2010/main" val="2785448360"/>
      </p:ext>
    </p:extLst>
  </p:cSld>
  <p:clrMap bg1="lt1" tx1="dk1" bg2="lt2" tx2="dk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3" r:id="rId12"/>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ma14="http://schemas.microsoft.com/office/mac/drawingml/2011/main" xmlns=""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336829261"/>
      </p:ext>
    </p:extLst>
  </p:cSld>
  <p:clrMap bg1="lt1" tx1="dk1" bg2="lt2" tx2="dk2" accent1="accent1" accent2="accent2" accent3="accent3" accent4="accent4" accent5="accent5" accent6="accent6" hlink="hlink" folHlink="folHlink"/>
  <p:sldLayoutIdLst>
    <p:sldLayoutId id="2147484545" r:id="rId1"/>
    <p:sldLayoutId id="2147484546" r:id="rId2"/>
    <p:sldLayoutId id="2147484547" r:id="rId3"/>
    <p:sldLayoutId id="2147484548" r:id="rId4"/>
    <p:sldLayoutId id="2147484549" r:id="rId5"/>
    <p:sldLayoutId id="2147484550" r:id="rId6"/>
    <p:sldLayoutId id="2147484551" r:id="rId7"/>
    <p:sldLayoutId id="2147484552" r:id="rId8"/>
    <p:sldLayoutId id="2147484553" r:id="rId9"/>
    <p:sldLayoutId id="2147484554" r:id="rId10"/>
    <p:sldLayoutId id="2147484555" r:id="rId11"/>
    <p:sldLayoutId id="2147484556" r:id="rId12"/>
    <p:sldLayoutId id="2147484557" r:id="rId13"/>
    <p:sldLayoutId id="2147484558" r:id="rId14"/>
    <p:sldLayoutId id="2147484559" r:id="rId15"/>
    <p:sldLayoutId id="2147484560" r:id="rId16"/>
    <p:sldLayoutId id="2147484561" r:id="rId17"/>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ma14="http://schemas.microsoft.com/office/mac/drawingml/2011/main" xmlns=""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7612970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4245" r:id="rId10"/>
    <p:sldLayoutId id="2147484246" r:id="rId11"/>
    <p:sldLayoutId id="2147484318" r:id="rId12"/>
    <p:sldLayoutId id="2147484365" r:id="rId13"/>
    <p:sldLayoutId id="2147484459" r:id="rId14"/>
    <p:sldLayoutId id="2147484509" r:id="rId15"/>
    <p:sldLayoutId id="2147484562" r:id="rId16"/>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ma14="http://schemas.microsoft.com/office/mac/drawingml/2011/main" xmlns=""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dirty="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20569673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6" r:id="rId14"/>
    <p:sldLayoutId id="2147483897" r:id="rId15"/>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 xmlns:ma14="http://schemas.microsoft.com/office/mac/drawingml/2011/main"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233335180"/>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60" r:id="rId14"/>
    <p:sldLayoutId id="2147484256" r:id="rId15"/>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 xmlns:ma14="http://schemas.microsoft.com/office/mac/drawingml/2011/main"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93157761"/>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7" r:id="rId14"/>
    <p:sldLayoutId id="2147484368" r:id="rId15"/>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2" cstate="prin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ma14="http://schemas.microsoft.com/office/mac/drawingml/2011/main" xmlns=""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05321100"/>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3" cstate="prin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ma14="http://schemas.microsoft.com/office/mac/drawingml/2011/main" xmlns=""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ma14="http://schemas.microsoft.com/office/mac/drawingml/2011/main" xmlns=""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3601974196"/>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61" r:id="rId11"/>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48" name="Объект 47" hidden="1"/>
          <p:cNvGraphicFramePr>
            <a:graphicFrameLocks noChangeAspect="1"/>
          </p:cNvGraphicFramePr>
          <p:nvPr userDrawn="1">
            <p:custDataLst>
              <p:tags r:id="rId1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8996" name="think-cell Slide" r:id="rId15" imgW="270" imgH="270" progId="">
                  <p:embed/>
                </p:oleObj>
              </mc:Choice>
              <mc:Fallback>
                <p:oleObj name="think-cell Slide" r:id="rId15" imgW="270" imgH="270" progId="">
                  <p:embed/>
                  <p:pic>
                    <p:nvPicPr>
                      <p:cNvPr id="0" name="Picture 109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 xmlns:ma14="http://schemas.microsoft.com/office/mac/drawingml/2011/main"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Always use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TUITypeLight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Line spacing 6 </a:t>
              </a:r>
              <a:r>
                <a:rPr kumimoji="0" sz="3898" b="0" i="0" u="none" strike="noStrike" kern="1200" cap="none" spc="0" normalizeH="0" baseline="0" noProof="0" dirty="0" err="1">
                  <a:ln>
                    <a:noFill/>
                  </a:ln>
                  <a:solidFill>
                    <a:srgbClr val="646464"/>
                  </a:solidFill>
                  <a:effectLst/>
                  <a:uLnTx/>
                  <a:uFillTx/>
                  <a:latin typeface="TUIType" pitchFamily="34" charset="0"/>
                  <a:ea typeface="+mn-ea"/>
                  <a:cs typeface="+mn-cs"/>
                </a:rPr>
                <a:t>pt</a:t>
              </a:r>
              <a:endParaRPr kumimoji="0" sz="3898" b="0" i="0" u="none" strike="noStrike" kern="1200" cap="none" spc="0" normalizeH="0" baseline="0" noProof="0" dirty="0">
                <a:ln>
                  <a:noFill/>
                </a:ln>
                <a:solidFill>
                  <a:srgbClr val="646464"/>
                </a:solidFill>
                <a:effectLst/>
                <a:uLnTx/>
                <a:uFillTx/>
                <a:latin typeface="TUIType" pitchFamily="34" charset="0"/>
                <a:ea typeface="+mn-ea"/>
                <a:cs typeface="+mn-cs"/>
              </a:endParaRP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dirty="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478404333"/>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18759" y="18739507"/>
            <a:ext cx="35812405" cy="1521864"/>
          </a:xfrm>
          <a:prstGeom prst="rect">
            <a:avLst/>
          </a:prstGeom>
          <a:solidFill>
            <a:schemeClr val="accent3"/>
          </a:solidFill>
          <a:ln w="12700">
            <a:miter lim="400000"/>
          </a:ln>
        </p:spPr>
        <p:txBody>
          <a:bodyPr lIns="152056" tIns="152056" rIns="152056" bIns="152056" anchor="ctr"/>
          <a:lstStyle/>
          <a:p>
            <a:pPr marL="0" marR="0" lvl="0" indent="0" algn="ctr" defTabSz="2970246" rtl="0" eaLnBrk="0" fontAlgn="base" latinLnBrk="0" hangingPunct="0">
              <a:lnSpc>
                <a:spcPct val="80000"/>
              </a:lnSpc>
              <a:spcBef>
                <a:spcPct val="0"/>
              </a:spcBef>
              <a:spcAft>
                <a:spcPct val="0"/>
              </a:spcAft>
              <a:buClr>
                <a:srgbClr val="A7A7A7"/>
              </a:buClr>
              <a:buSzPct val="70000"/>
              <a:buFont typeface="Wingdings" pitchFamily="2" charset="2"/>
              <a:buNone/>
              <a:tabLst/>
              <a:defRPr sz="1400" b="1"/>
            </a:pPr>
            <a:endParaRPr kumimoji="0" sz="4551" b="1" i="0" u="none" strike="noStrike" kern="1200" cap="none" spc="0" normalizeH="0" baseline="0" noProof="0">
              <a:ln>
                <a:noFill/>
              </a:ln>
              <a:solidFill>
                <a:srgbClr val="092A5E"/>
              </a:solidFill>
              <a:effectLst/>
              <a:uLnTx/>
              <a:uFillTx/>
              <a:latin typeface="TUIType" pitchFamily="34" charset="0"/>
              <a:ea typeface="+mn-ea"/>
              <a:cs typeface="+mn-cs"/>
            </a:endParaRPr>
          </a:p>
        </p:txBody>
      </p:sp>
      <p:pic>
        <p:nvPicPr>
          <p:cNvPr id="3" name="image1.png"/>
          <p:cNvPicPr>
            <a:picLocks noChangeAspect="1"/>
          </p:cNvPicPr>
          <p:nvPr/>
        </p:nvPicPr>
        <p:blipFill>
          <a:blip r:embed="rId22" cstate="print">
            <a:extLst/>
          </a:blip>
          <a:stretch>
            <a:fillRect/>
          </a:stretch>
        </p:blipFill>
        <p:spPr>
          <a:xfrm>
            <a:off x="35149809" y="19059802"/>
            <a:ext cx="1100458" cy="881273"/>
          </a:xfrm>
          <a:prstGeom prst="rect">
            <a:avLst/>
          </a:prstGeom>
          <a:ln w="12700">
            <a:miter lim="400000"/>
          </a:ln>
        </p:spPr>
      </p:pic>
      <p:sp>
        <p:nvSpPr>
          <p:cNvPr id="4" name="Shape 4"/>
          <p:cNvSpPr/>
          <p:nvPr/>
        </p:nvSpPr>
        <p:spPr>
          <a:xfrm rot="16200000">
            <a:off x="-8862565" y="13637537"/>
            <a:ext cx="5509755" cy="1133557"/>
          </a:xfrm>
          <a:prstGeom prst="rect">
            <a:avLst/>
          </a:prstGeom>
          <a:ln w="12700">
            <a:miter lim="400000"/>
          </a:ln>
          <a:extLst>
            <a:ext uri="{C572A759-6A51-4108-AA02-DFA0A04FC94B}">
              <ma14:wrappingTextBoxFlag xmlns="" xmlns:ma14="http://schemas.microsoft.com/office/mac/drawingml/2011/main" val="1"/>
            </a:ext>
          </a:extLst>
        </p:spPr>
        <p:txBody>
          <a:bodyPr wrap="none"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Primary colours</a:t>
            </a:r>
          </a:p>
        </p:txBody>
      </p:sp>
      <p:sp>
        <p:nvSpPr>
          <p:cNvPr id="5" name="Shape 5"/>
          <p:cNvSpPr/>
          <p:nvPr/>
        </p:nvSpPr>
        <p:spPr>
          <a:xfrm flipH="1">
            <a:off x="-5773274" y="10836459"/>
            <a:ext cx="6" cy="718842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8" name="Group 8"/>
          <p:cNvGrpSpPr/>
          <p:nvPr/>
        </p:nvGrpSpPr>
        <p:grpSpPr>
          <a:xfrm>
            <a:off x="-5552487" y="145099"/>
            <a:ext cx="4102638" cy="7960402"/>
            <a:chOff x="-1" y="0"/>
            <a:chExt cx="1262243" cy="2448245"/>
          </a:xfrm>
        </p:grpSpPr>
        <p:sp>
          <p:nvSpPr>
            <p:cNvPr id="6" name="Shape 6"/>
            <p:cNvSpPr/>
            <p:nvPr/>
          </p:nvSpPr>
          <p:spPr>
            <a:xfrm>
              <a:off x="-1" y="0"/>
              <a:ext cx="1262243" cy="2448245"/>
            </a:xfrm>
            <a:prstGeom prst="rect">
              <a:avLst/>
            </a:prstGeom>
            <a:solidFill>
              <a:srgbClr val="FFFFFF"/>
            </a:solidFill>
            <a:ln w="19050" cap="flat">
              <a:solidFill>
                <a:srgbClr val="DFDFDF"/>
              </a:solidFill>
              <a:prstDash val="solid"/>
              <a:miter lim="800000"/>
            </a:ln>
            <a:effectLst/>
          </p:spPr>
          <p:txBody>
            <a:bodyPr wrap="square" lIns="46798" tIns="46798" rIns="46798" bIns="46798" numCol="1" anchor="ctr">
              <a:noAutofit/>
            </a:bodyPr>
            <a:lstStyle/>
            <a:p>
              <a:pPr marL="0" marR="0" lvl="0" indent="0" algn="l" defTabSz="4632508" rtl="0" eaLnBrk="0" fontAlgn="base" latinLnBrk="0" hangingPunct="0">
                <a:lnSpc>
                  <a:spcPct val="95000"/>
                </a:lnSpc>
                <a:spcBef>
                  <a:spcPts val="1624"/>
                </a:spcBef>
                <a:spcAft>
                  <a:spcPct val="0"/>
                </a:spcAft>
                <a:buClr>
                  <a:srgbClr val="A7A7A7"/>
                </a:buClr>
                <a:buSzPct val="70000"/>
                <a:buFont typeface="Wingdings" pitchFamily="2" charset="2"/>
                <a:buNone/>
                <a:tabLst>
                  <a:tab pos="6768210" algn="l"/>
                  <a:tab pos="13536416" algn="l"/>
                  <a:tab pos="20345893" algn="l"/>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7" name="Shape 7"/>
            <p:cNvSpPr/>
            <p:nvPr/>
          </p:nvSpPr>
          <p:spPr>
            <a:xfrm>
              <a:off x="-1" y="210461"/>
              <a:ext cx="1262243" cy="202732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Always use TUITypeLight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Font size14pt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Line spacing 6 pt</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titles in TUI-Dark Blue</a:t>
              </a:r>
            </a:p>
            <a:p>
              <a:pPr marL="304366" marR="0" lvl="0" indent="-304366" algn="l" defTabSz="4632508" rtl="0" eaLnBrk="0" fontAlgn="base" latinLnBrk="0" hangingPunct="0">
                <a:lnSpc>
                  <a:spcPct val="95000"/>
                </a:lnSpc>
                <a:spcBef>
                  <a:spcPts val="1624"/>
                </a:spcBef>
                <a:spcAft>
                  <a:spcPct val="0"/>
                </a:spcAft>
                <a:buClr>
                  <a:srgbClr val="A7A7A7"/>
                </a:buClr>
                <a:buSzPct val="100000"/>
                <a:buFont typeface="Helvetica"/>
                <a:buChar char="•"/>
                <a:tabLst>
                  <a:tab pos="6768210" algn="l"/>
                  <a:tab pos="13536416" algn="l"/>
                  <a:tab pos="20345893" algn="l"/>
                </a:tabLst>
                <a:defRPr sz="1200">
                  <a:solidFill>
                    <a:srgbClr val="646464"/>
                  </a:solidFill>
                </a:defRPr>
              </a:pPr>
              <a:r>
                <a:rPr kumimoji="0" sz="3898" b="0" i="0" u="none" strike="noStrike" kern="1200" cap="none" spc="0" normalizeH="0" baseline="0" noProof="0">
                  <a:ln>
                    <a:noFill/>
                  </a:ln>
                  <a:solidFill>
                    <a:srgbClr val="646464"/>
                  </a:solidFill>
                  <a:effectLst/>
                  <a:uLnTx/>
                  <a:uFillTx/>
                  <a:latin typeface="TUIType" pitchFamily="34" charset="0"/>
                  <a:ea typeface="+mn-ea"/>
                  <a:cs typeface="+mn-cs"/>
                </a:rPr>
                <a:t>Bullet points &amp; standard text in TUI-Dark Blue</a:t>
              </a:r>
            </a:p>
          </p:txBody>
        </p:sp>
      </p:grpSp>
      <p:sp>
        <p:nvSpPr>
          <p:cNvPr id="9" name="Shape 9"/>
          <p:cNvSpPr/>
          <p:nvPr/>
        </p:nvSpPr>
        <p:spPr>
          <a:xfrm flipH="1">
            <a:off x="-5773274" y="100749"/>
            <a:ext cx="6" cy="7960399"/>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0" name="Shape 10"/>
          <p:cNvSpPr/>
          <p:nvPr/>
        </p:nvSpPr>
        <p:spPr>
          <a:xfrm rot="16200000">
            <a:off x="-10087887" y="3558603"/>
            <a:ext cx="7960406"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Conventions</a:t>
            </a:r>
          </a:p>
        </p:txBody>
      </p:sp>
      <p:grpSp>
        <p:nvGrpSpPr>
          <p:cNvPr id="13" name="Group 13"/>
          <p:cNvGrpSpPr/>
          <p:nvPr/>
        </p:nvGrpSpPr>
        <p:grpSpPr>
          <a:xfrm>
            <a:off x="-5644614" y="12753932"/>
            <a:ext cx="4355722" cy="1521702"/>
            <a:chOff x="0" y="-1"/>
            <a:chExt cx="1340106" cy="468003"/>
          </a:xfrm>
        </p:grpSpPr>
        <p:sp>
          <p:nvSpPr>
            <p:cNvPr id="11" name="Shape 11"/>
            <p:cNvSpPr/>
            <p:nvPr/>
          </p:nvSpPr>
          <p:spPr>
            <a:xfrm>
              <a:off x="8103" y="-1"/>
              <a:ext cx="1332003" cy="468003"/>
            </a:xfrm>
            <a:prstGeom prst="rect">
              <a:avLst/>
            </a:prstGeom>
            <a:solidFill>
              <a:schemeClr val="accent2"/>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12" name="Shape 12"/>
            <p:cNvSpPr/>
            <p:nvPr/>
          </p:nvSpPr>
          <p:spPr>
            <a:xfrm>
              <a:off x="0" y="-1"/>
              <a:ext cx="1120604"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TUI-Blue 50%</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194.230.250</a:t>
              </a:r>
            </a:p>
          </p:txBody>
        </p:sp>
      </p:grpSp>
      <p:grpSp>
        <p:nvGrpSpPr>
          <p:cNvPr id="16" name="Group 16"/>
          <p:cNvGrpSpPr/>
          <p:nvPr/>
        </p:nvGrpSpPr>
        <p:grpSpPr>
          <a:xfrm>
            <a:off x="-5618275" y="14628562"/>
            <a:ext cx="4329380" cy="1521705"/>
            <a:chOff x="-1" y="-2"/>
            <a:chExt cx="1332003" cy="468004"/>
          </a:xfrm>
        </p:grpSpPr>
        <p:sp>
          <p:nvSpPr>
            <p:cNvPr id="14" name="Shape 14"/>
            <p:cNvSpPr/>
            <p:nvPr/>
          </p:nvSpPr>
          <p:spPr>
            <a:xfrm>
              <a:off x="-1" y="-2"/>
              <a:ext cx="1332003" cy="468004"/>
            </a:xfrm>
            <a:prstGeom prst="rect">
              <a:avLst/>
            </a:prstGeom>
            <a:solidFill>
              <a:schemeClr val="accent1"/>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15" name="Shape 15"/>
            <p:cNvSpPr/>
            <p:nvPr/>
          </p:nvSpPr>
          <p:spPr>
            <a:xfrm>
              <a:off x="155793" y="-1"/>
              <a:ext cx="84317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TUI-Dark 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9.42.94</a:t>
              </a:r>
            </a:p>
          </p:txBody>
        </p:sp>
      </p:grpSp>
      <p:grpSp>
        <p:nvGrpSpPr>
          <p:cNvPr id="19" name="Group 19"/>
          <p:cNvGrpSpPr/>
          <p:nvPr/>
        </p:nvGrpSpPr>
        <p:grpSpPr>
          <a:xfrm>
            <a:off x="-5618276" y="10879302"/>
            <a:ext cx="4329380" cy="1521705"/>
            <a:chOff x="-1" y="-2"/>
            <a:chExt cx="1332003" cy="468004"/>
          </a:xfrm>
        </p:grpSpPr>
        <p:sp>
          <p:nvSpPr>
            <p:cNvPr id="17" name="Shape 17"/>
            <p:cNvSpPr/>
            <p:nvPr/>
          </p:nvSpPr>
          <p:spPr>
            <a:xfrm>
              <a:off x="-1" y="-2"/>
              <a:ext cx="1332003" cy="468004"/>
            </a:xfrm>
            <a:prstGeom prst="rect">
              <a:avLst/>
            </a:prstGeom>
            <a:solidFill>
              <a:schemeClr val="accent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endParaRPr kumimoji="0" sz="3898" b="0" i="0" u="none" strike="noStrike" kern="1200" cap="none" spc="0" normalizeH="0" baseline="0" noProof="0">
                <a:ln>
                  <a:noFill/>
                </a:ln>
                <a:solidFill>
                  <a:srgbClr val="000000"/>
                </a:solidFill>
                <a:effectLst/>
                <a:uLnTx/>
                <a:uFillTx/>
                <a:latin typeface="TUIType" pitchFamily="34" charset="0"/>
                <a:ea typeface="+mn-ea"/>
                <a:cs typeface="+mn-cs"/>
              </a:endParaRPr>
            </a:p>
          </p:txBody>
        </p:sp>
        <p:sp>
          <p:nvSpPr>
            <p:cNvPr id="18" name="Shape 18"/>
            <p:cNvSpPr/>
            <p:nvPr/>
          </p:nvSpPr>
          <p:spPr>
            <a:xfrm>
              <a:off x="166563" y="-1"/>
              <a:ext cx="95351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New TUI-Blue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defRPr>
              </a:pPr>
              <a:r>
                <a:rPr kumimoji="0" sz="3898" b="0" i="0" u="none" strike="noStrike" kern="1200" cap="none" spc="0" normalizeH="0" baseline="0" noProof="0">
                  <a:ln>
                    <a:noFill/>
                  </a:ln>
                  <a:solidFill>
                    <a:srgbClr val="000000"/>
                  </a:solidFill>
                  <a:effectLst/>
                  <a:uLnTx/>
                  <a:uFillTx/>
                  <a:latin typeface="TUIType" pitchFamily="34" charset="0"/>
                  <a:ea typeface="+mn-ea"/>
                  <a:cs typeface="+mn-cs"/>
                </a:rPr>
                <a:t>112.203.244</a:t>
              </a:r>
            </a:p>
          </p:txBody>
        </p:sp>
      </p:grpSp>
      <p:grpSp>
        <p:nvGrpSpPr>
          <p:cNvPr id="22" name="Group 22"/>
          <p:cNvGrpSpPr/>
          <p:nvPr/>
        </p:nvGrpSpPr>
        <p:grpSpPr>
          <a:xfrm>
            <a:off x="-5618278" y="16503180"/>
            <a:ext cx="4329379" cy="1521709"/>
            <a:chOff x="-1" y="-2"/>
            <a:chExt cx="1332003" cy="468004"/>
          </a:xfrm>
        </p:grpSpPr>
        <p:sp>
          <p:nvSpPr>
            <p:cNvPr id="20" name="Shape 20"/>
            <p:cNvSpPr/>
            <p:nvPr/>
          </p:nvSpPr>
          <p:spPr>
            <a:xfrm>
              <a:off x="-1" y="-2"/>
              <a:ext cx="1332003" cy="468004"/>
            </a:xfrm>
            <a:prstGeom prst="rect">
              <a:avLst/>
            </a:prstGeom>
            <a:solidFill>
              <a:srgbClr val="FFFFFF"/>
            </a:solidFill>
            <a:ln w="9525" cap="flat">
              <a:solidFill>
                <a:srgbClr val="FFFFFF"/>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1" name="Shape 21"/>
            <p:cNvSpPr/>
            <p:nvPr/>
          </p:nvSpPr>
          <p:spPr>
            <a:xfrm>
              <a:off x="235899" y="-1"/>
              <a:ext cx="709700"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TUI-White</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255.255.255</a:t>
              </a:r>
            </a:p>
          </p:txBody>
        </p:sp>
      </p:grpSp>
      <p:sp>
        <p:nvSpPr>
          <p:cNvPr id="23" name="Shape 23"/>
          <p:cNvSpPr/>
          <p:nvPr/>
        </p:nvSpPr>
        <p:spPr>
          <a:xfrm rot="5400000">
            <a:off x="40521272" y="2227163"/>
            <a:ext cx="5598710"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Functional</a:t>
            </a:r>
          </a:p>
        </p:txBody>
      </p:sp>
      <p:sp>
        <p:nvSpPr>
          <p:cNvPr id="24" name="Shape 24"/>
          <p:cNvSpPr/>
          <p:nvPr/>
        </p:nvSpPr>
        <p:spPr>
          <a:xfrm>
            <a:off x="42976144" y="-25778"/>
            <a:ext cx="6" cy="5385041"/>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5" name="Shape 25"/>
          <p:cNvSpPr/>
          <p:nvPr/>
        </p:nvSpPr>
        <p:spPr>
          <a:xfrm>
            <a:off x="42976144" y="10836469"/>
            <a:ext cx="6" cy="5320215"/>
          </a:xfrm>
          <a:prstGeom prst="line">
            <a:avLst/>
          </a:prstGeom>
          <a:solidFill>
            <a:srgbClr val="FFFFFF"/>
          </a:solidFill>
          <a:ln>
            <a:solidFill>
              <a:srgbClr val="646464"/>
            </a:solidFill>
          </a:ln>
        </p:spPr>
        <p:txBody>
          <a:bodyPr lIns="148547" tIns="148547" rIns="148547" bIns="148547"/>
          <a:lstStyle/>
          <a:p>
            <a:pPr marL="0" marR="0" lvl="0" indent="0" algn="ctr"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grpSp>
        <p:nvGrpSpPr>
          <p:cNvPr id="28" name="Group 28"/>
          <p:cNvGrpSpPr/>
          <p:nvPr/>
        </p:nvGrpSpPr>
        <p:grpSpPr>
          <a:xfrm>
            <a:off x="38533262" y="1814423"/>
            <a:ext cx="4329380" cy="1521712"/>
            <a:chOff x="-1" y="-1"/>
            <a:chExt cx="1332003" cy="468005"/>
          </a:xfrm>
        </p:grpSpPr>
        <p:sp>
          <p:nvSpPr>
            <p:cNvPr id="26" name="Shape 26"/>
            <p:cNvSpPr/>
            <p:nvPr/>
          </p:nvSpPr>
          <p:spPr>
            <a:xfrm>
              <a:off x="-1" y="-1"/>
              <a:ext cx="1332003" cy="468005"/>
            </a:xfrm>
            <a:prstGeom prst="rect">
              <a:avLst/>
            </a:prstGeom>
            <a:solidFill>
              <a:schemeClr val="accent6"/>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27" name="Shape 27"/>
            <p:cNvSpPr/>
            <p:nvPr/>
          </p:nvSpPr>
          <p:spPr>
            <a:xfrm>
              <a:off x="85383" y="-1"/>
              <a:ext cx="943373"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TUI-Green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170.215.0</a:t>
              </a:r>
            </a:p>
          </p:txBody>
        </p:sp>
      </p:grpSp>
      <p:grpSp>
        <p:nvGrpSpPr>
          <p:cNvPr id="31" name="Group 31"/>
          <p:cNvGrpSpPr/>
          <p:nvPr/>
        </p:nvGrpSpPr>
        <p:grpSpPr>
          <a:xfrm>
            <a:off x="38533264" y="3713678"/>
            <a:ext cx="4329379" cy="1521705"/>
            <a:chOff x="-1" y="-2"/>
            <a:chExt cx="1332003" cy="468004"/>
          </a:xfrm>
        </p:grpSpPr>
        <p:sp>
          <p:nvSpPr>
            <p:cNvPr id="29" name="Shape 29"/>
            <p:cNvSpPr/>
            <p:nvPr/>
          </p:nvSpPr>
          <p:spPr>
            <a:xfrm>
              <a:off x="-1" y="-2"/>
              <a:ext cx="1332003" cy="468004"/>
            </a:xfrm>
            <a:prstGeom prst="rect">
              <a:avLst/>
            </a:prstGeom>
            <a:solidFill>
              <a:schemeClr val="accent5"/>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0" name="Shape 30"/>
            <p:cNvSpPr/>
            <p:nvPr/>
          </p:nvSpPr>
          <p:spPr>
            <a:xfrm>
              <a:off x="251713" y="-1"/>
              <a:ext cx="650537"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TUI-Yellow </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255.225.0</a:t>
              </a:r>
            </a:p>
          </p:txBody>
        </p:sp>
      </p:grpSp>
      <p:grpSp>
        <p:nvGrpSpPr>
          <p:cNvPr id="34" name="Group 34"/>
          <p:cNvGrpSpPr/>
          <p:nvPr/>
        </p:nvGrpSpPr>
        <p:grpSpPr>
          <a:xfrm>
            <a:off x="38533265" y="53888"/>
            <a:ext cx="4329380" cy="1521712"/>
            <a:chOff x="-1" y="-1"/>
            <a:chExt cx="1332003" cy="468005"/>
          </a:xfrm>
        </p:grpSpPr>
        <p:sp>
          <p:nvSpPr>
            <p:cNvPr id="32" name="Shape 32"/>
            <p:cNvSpPr/>
            <p:nvPr/>
          </p:nvSpPr>
          <p:spPr>
            <a:xfrm>
              <a:off x="-1" y="-1"/>
              <a:ext cx="1332003" cy="468005"/>
            </a:xfrm>
            <a:prstGeom prst="rect">
              <a:avLst/>
            </a:prstGeom>
            <a:solidFill>
              <a:schemeClr val="accent4"/>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3" name="Shape 33"/>
            <p:cNvSpPr/>
            <p:nvPr/>
          </p:nvSpPr>
          <p:spPr>
            <a:xfrm>
              <a:off x="350571" y="-1"/>
              <a:ext cx="493288" cy="36896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TUI-Red</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dirty="0">
                  <a:ln>
                    <a:noFill/>
                  </a:ln>
                  <a:solidFill>
                    <a:srgbClr val="FFFFFF"/>
                  </a:solidFill>
                  <a:effectLst/>
                  <a:uLnTx/>
                  <a:uFillTx/>
                  <a:latin typeface="TUIType Light"/>
                  <a:sym typeface="TUIType Light"/>
                </a:rPr>
                <a:t>239.0.0</a:t>
              </a:r>
            </a:p>
          </p:txBody>
        </p:sp>
      </p:grpSp>
      <p:grpSp>
        <p:nvGrpSpPr>
          <p:cNvPr id="37" name="Group 37"/>
          <p:cNvGrpSpPr/>
          <p:nvPr/>
        </p:nvGrpSpPr>
        <p:grpSpPr>
          <a:xfrm>
            <a:off x="38533265" y="14634974"/>
            <a:ext cx="4329379" cy="1521705"/>
            <a:chOff x="-1" y="-2"/>
            <a:chExt cx="1332003" cy="468004"/>
          </a:xfrm>
        </p:grpSpPr>
        <p:sp>
          <p:nvSpPr>
            <p:cNvPr id="35" name="Shape 35"/>
            <p:cNvSpPr/>
            <p:nvPr/>
          </p:nvSpPr>
          <p:spPr>
            <a:xfrm>
              <a:off x="-1" y="-2"/>
              <a:ext cx="1332003" cy="468004"/>
            </a:xfrm>
            <a:prstGeom prst="rect">
              <a:avLst/>
            </a:prstGeom>
            <a:solidFill>
              <a:srgbClr val="000000"/>
            </a:solidFill>
            <a:ln w="9525" cap="flat">
              <a:solidFill>
                <a:srgbClr val="000000"/>
              </a:solidFill>
              <a:prstDash val="solid"/>
              <a:miter lim="8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latin typeface="TUIType Light"/>
                  <a:ea typeface="TUIType Light"/>
                  <a:cs typeface="TUIType Light"/>
                  <a:sym typeface="TUIType Light"/>
                </a:defRPr>
              </a:pPr>
              <a:endParaRPr kumimoji="0" sz="3898" b="0" i="0" u="none" strike="noStrike" kern="1200" cap="none" spc="0" normalizeH="0" baseline="0" noProof="0">
                <a:ln>
                  <a:noFill/>
                </a:ln>
                <a:solidFill>
                  <a:srgbClr val="092A5E"/>
                </a:solidFill>
                <a:effectLst/>
                <a:uLnTx/>
                <a:uFillTx/>
                <a:latin typeface="TUIType Light"/>
                <a:sym typeface="TUIType Light"/>
              </a:endParaRPr>
            </a:p>
          </p:txBody>
        </p:sp>
        <p:sp>
          <p:nvSpPr>
            <p:cNvPr id="36" name="Shape 36"/>
            <p:cNvSpPr/>
            <p:nvPr/>
          </p:nvSpPr>
          <p:spPr>
            <a:xfrm>
              <a:off x="304025" y="-1"/>
              <a:ext cx="576045"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TUI-Black</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FFFFFF"/>
                  </a:solidFill>
                  <a:latin typeface="TUIType Light"/>
                  <a:ea typeface="TUIType Light"/>
                  <a:cs typeface="TUIType Light"/>
                  <a:sym typeface="TUIType Light"/>
                </a:defRPr>
              </a:pPr>
              <a:r>
                <a:rPr kumimoji="0" sz="3898" b="0" i="0" u="none" strike="noStrike" kern="1200" cap="none" spc="0" normalizeH="0" baseline="0" noProof="0">
                  <a:ln>
                    <a:noFill/>
                  </a:ln>
                  <a:solidFill>
                    <a:srgbClr val="FFFFFF"/>
                  </a:solidFill>
                  <a:effectLst/>
                  <a:uLnTx/>
                  <a:uFillTx/>
                  <a:latin typeface="TUIType Light"/>
                  <a:sym typeface="TUIType Light"/>
                </a:rPr>
                <a:t>0.0.0</a:t>
              </a:r>
            </a:p>
          </p:txBody>
        </p:sp>
      </p:grpSp>
      <p:grpSp>
        <p:nvGrpSpPr>
          <p:cNvPr id="40" name="Group 40"/>
          <p:cNvGrpSpPr/>
          <p:nvPr/>
        </p:nvGrpSpPr>
        <p:grpSpPr>
          <a:xfrm>
            <a:off x="38530462" y="12735720"/>
            <a:ext cx="4329382" cy="1521705"/>
            <a:chOff x="-1" y="-2"/>
            <a:chExt cx="1332003" cy="468004"/>
          </a:xfrm>
        </p:grpSpPr>
        <p:sp>
          <p:nvSpPr>
            <p:cNvPr id="38" name="Shape 38"/>
            <p:cNvSpPr/>
            <p:nvPr/>
          </p:nvSpPr>
          <p:spPr>
            <a:xfrm>
              <a:off x="-1" y="-2"/>
              <a:ext cx="1332003" cy="468004"/>
            </a:xfrm>
            <a:prstGeom prst="rect">
              <a:avLst/>
            </a:prstGeom>
            <a:solidFill>
              <a:srgbClr val="737373"/>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a:pPr>
              <a:endParaRPr kumimoji="0" sz="5850" b="0" i="0" u="none" strike="noStrike" kern="1200" cap="none" spc="0" normalizeH="0" baseline="0" noProof="0">
                <a:ln>
                  <a:noFill/>
                </a:ln>
                <a:solidFill>
                  <a:srgbClr val="092A5E"/>
                </a:solidFill>
                <a:effectLst/>
                <a:uLnTx/>
                <a:uFillTx/>
                <a:latin typeface="TUIType" pitchFamily="34" charset="0"/>
                <a:ea typeface="+mn-ea"/>
                <a:cs typeface="+mn-cs"/>
              </a:endParaRPr>
            </a:p>
          </p:txBody>
        </p:sp>
        <p:sp>
          <p:nvSpPr>
            <p:cNvPr id="39" name="Shape 39"/>
            <p:cNvSpPr/>
            <p:nvPr/>
          </p:nvSpPr>
          <p:spPr>
            <a:xfrm>
              <a:off x="153457" y="-1"/>
              <a:ext cx="824731"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115.115.115</a:t>
              </a:r>
            </a:p>
          </p:txBody>
        </p:sp>
      </p:grpSp>
      <p:grpSp>
        <p:nvGrpSpPr>
          <p:cNvPr id="43" name="Group 43"/>
          <p:cNvGrpSpPr/>
          <p:nvPr/>
        </p:nvGrpSpPr>
        <p:grpSpPr>
          <a:xfrm>
            <a:off x="38464732" y="10836463"/>
            <a:ext cx="4395107" cy="1521702"/>
            <a:chOff x="495" y="-1"/>
            <a:chExt cx="1352226" cy="468003"/>
          </a:xfrm>
        </p:grpSpPr>
        <p:sp>
          <p:nvSpPr>
            <p:cNvPr id="41" name="Shape 41"/>
            <p:cNvSpPr/>
            <p:nvPr/>
          </p:nvSpPr>
          <p:spPr>
            <a:xfrm>
              <a:off x="20717" y="-1"/>
              <a:ext cx="1332004" cy="468003"/>
            </a:xfrm>
            <a:prstGeom prst="rect">
              <a:avLst/>
            </a:prstGeom>
            <a:solidFill>
              <a:srgbClr val="DCDCDC"/>
            </a:solidFill>
            <a:ln w="12700" cap="flat">
              <a:noFill/>
              <a:miter lim="400000"/>
            </a:ln>
            <a:effectLst/>
          </p:spPr>
          <p:txBody>
            <a:bodyPr wrap="square" lIns="46798" tIns="46798" rIns="46798" bIns="46798" numCol="1" anchor="t">
              <a:no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endParaRPr kumimoji="0" sz="3898" b="0" i="0" u="none" strike="noStrike" kern="1200" cap="none" spc="0" normalizeH="0" baseline="0" noProof="0">
                <a:ln>
                  <a:noFill/>
                </a:ln>
                <a:solidFill>
                  <a:srgbClr val="000000"/>
                </a:solidFill>
                <a:effectLst/>
                <a:uLnTx/>
                <a:uFillTx/>
                <a:latin typeface="TUIType Light"/>
                <a:sym typeface="TUIType Light"/>
              </a:endParaRPr>
            </a:p>
          </p:txBody>
        </p:sp>
        <p:sp>
          <p:nvSpPr>
            <p:cNvPr id="42" name="Shape 42"/>
            <p:cNvSpPr/>
            <p:nvPr/>
          </p:nvSpPr>
          <p:spPr>
            <a:xfrm>
              <a:off x="495" y="-1"/>
              <a:ext cx="1124473" cy="3689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New TUI-Grey 25%</a:t>
              </a:r>
            </a:p>
            <a:p>
              <a:pPr marL="0" marR="0" lvl="0" indent="0" algn="ctr" defTabSz="2970246" rtl="0" eaLnBrk="0" fontAlgn="base" latinLnBrk="0" hangingPunct="0">
                <a:lnSpc>
                  <a:spcPct val="100000"/>
                </a:lnSpc>
                <a:spcBef>
                  <a:spcPct val="0"/>
                </a:spcBef>
                <a:spcAft>
                  <a:spcPct val="0"/>
                </a:spcAft>
                <a:buClr>
                  <a:srgbClr val="A7A7A7"/>
                </a:buClr>
                <a:buSzPct val="70000"/>
                <a:buFont typeface="Wingdings" pitchFamily="2" charset="2"/>
                <a:buNone/>
                <a:tabLst/>
                <a:defRPr sz="1200">
                  <a:solidFill>
                    <a:srgbClr val="000000"/>
                  </a:solidFill>
                  <a:latin typeface="TUIType Light"/>
                  <a:ea typeface="TUIType Light"/>
                  <a:cs typeface="TUIType Light"/>
                  <a:sym typeface="TUIType Light"/>
                </a:defRPr>
              </a:pPr>
              <a:r>
                <a:rPr kumimoji="0" sz="3898" b="0" i="0" u="none" strike="noStrike" kern="1200" cap="none" spc="0" normalizeH="0" baseline="0" noProof="0">
                  <a:ln>
                    <a:noFill/>
                  </a:ln>
                  <a:solidFill>
                    <a:srgbClr val="000000"/>
                  </a:solidFill>
                  <a:effectLst/>
                  <a:uLnTx/>
                  <a:uFillTx/>
                  <a:latin typeface="TUIType Light"/>
                  <a:sym typeface="TUIType Light"/>
                </a:rPr>
                <a:t>220.220.220</a:t>
              </a:r>
            </a:p>
          </p:txBody>
        </p:sp>
      </p:grpSp>
      <p:sp>
        <p:nvSpPr>
          <p:cNvPr id="44" name="Shape 44"/>
          <p:cNvSpPr/>
          <p:nvPr/>
        </p:nvSpPr>
        <p:spPr>
          <a:xfrm rot="5400000">
            <a:off x="40660511" y="12929791"/>
            <a:ext cx="5320212" cy="1133557"/>
          </a:xfrm>
          <a:prstGeom prst="rect">
            <a:avLst/>
          </a:prstGeom>
          <a:ln w="12700">
            <a:miter lim="400000"/>
          </a:ln>
          <a:extLst>
            <a:ext uri="{C572A759-6A51-4108-AA02-DFA0A04FC94B}">
              <ma14:wrappingTextBoxFlag xmlns="" xmlns:ma14="http://schemas.microsoft.com/office/mac/drawingml/2011/main" val="1"/>
            </a:ext>
          </a:extLst>
        </p:spPr>
        <p:txBody>
          <a:bodyPr lIns="148547" tIns="148547" rIns="148547" bIns="148547">
            <a:spAutoFit/>
          </a:bodyPr>
          <a:lstStyle>
            <a:lvl1pPr>
              <a:lnSpc>
                <a:spcPts val="2000"/>
              </a:lnSpc>
              <a:defRPr sz="1800">
                <a:solidFill>
                  <a:srgbClr val="646464"/>
                </a:solidFill>
              </a:defRPr>
            </a:lvl1pPr>
          </a:lstStyle>
          <a:p>
            <a:pPr marL="0" marR="0" lvl="0" indent="0" algn="ctr" defTabSz="2970246" rtl="0" eaLnBrk="0" fontAlgn="base" latinLnBrk="0" hangingPunct="0">
              <a:lnSpc>
                <a:spcPts val="6497"/>
              </a:lnSpc>
              <a:spcBef>
                <a:spcPct val="0"/>
              </a:spcBef>
              <a:spcAft>
                <a:spcPct val="0"/>
              </a:spcAft>
              <a:buClr>
                <a:srgbClr val="A7A7A7"/>
              </a:buClr>
              <a:buSzPct val="70000"/>
              <a:buFont typeface="Wingdings" pitchFamily="2" charset="2"/>
              <a:buNone/>
              <a:tabLst/>
              <a:defRPr/>
            </a:pPr>
            <a:r>
              <a:rPr kumimoji="0" sz="5850" b="0" i="0" u="none" strike="noStrike" kern="1200" cap="none" spc="0" normalizeH="0" baseline="0" noProof="0">
                <a:ln>
                  <a:noFill/>
                </a:ln>
                <a:solidFill>
                  <a:srgbClr val="646464"/>
                </a:solidFill>
                <a:effectLst/>
                <a:uLnTx/>
                <a:uFillTx/>
                <a:latin typeface="TUIType" pitchFamily="34" charset="0"/>
                <a:ea typeface="+mn-ea"/>
                <a:cs typeface="+mn-cs"/>
              </a:rPr>
              <a:t>Achromatic</a:t>
            </a:r>
          </a:p>
        </p:txBody>
      </p:sp>
      <p:sp>
        <p:nvSpPr>
          <p:cNvPr id="45" name="Shape 45"/>
          <p:cNvSpPr>
            <a:spLocks noGrp="1"/>
          </p:cNvSpPr>
          <p:nvPr>
            <p:ph type="body" idx="1"/>
          </p:nvPr>
        </p:nvSpPr>
        <p:spPr>
          <a:xfrm>
            <a:off x="1640823" y="4568115"/>
            <a:ext cx="34168277" cy="128784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 name="Shape 46"/>
          <p:cNvSpPr>
            <a:spLocks noGrp="1"/>
          </p:cNvSpPr>
          <p:nvPr>
            <p:ph type="title"/>
          </p:nvPr>
        </p:nvSpPr>
        <p:spPr>
          <a:xfrm>
            <a:off x="1640818" y="1057871"/>
            <a:ext cx="34168280" cy="2458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rPr dirty="0" err="1"/>
              <a:t>Текст</a:t>
            </a:r>
            <a:r>
              <a:rPr dirty="0"/>
              <a:t> </a:t>
            </a:r>
            <a:r>
              <a:rPr dirty="0" err="1"/>
              <a:t>заголовка</a:t>
            </a:r>
            <a:endParaRPr dirty="0"/>
          </a:p>
        </p:txBody>
      </p:sp>
      <p:sp>
        <p:nvSpPr>
          <p:cNvPr id="47" name="Shape 47"/>
          <p:cNvSpPr>
            <a:spLocks noGrp="1"/>
          </p:cNvSpPr>
          <p:nvPr>
            <p:ph type="sldNum" sz="quarter" idx="2"/>
          </p:nvPr>
        </p:nvSpPr>
        <p:spPr>
          <a:xfrm>
            <a:off x="1640822" y="19588489"/>
            <a:ext cx="407163" cy="380425"/>
          </a:xfrm>
          <a:prstGeom prst="rect">
            <a:avLst/>
          </a:prstGeom>
          <a:ln w="12700">
            <a:miter lim="400000"/>
          </a:ln>
        </p:spPr>
        <p:txBody>
          <a:bodyPr wrap="none" lIns="0" tIns="0" rIns="0" bIns="0" anchor="b">
            <a:spAutoFit/>
          </a:bodyPr>
          <a:lstStyle>
            <a:lvl1pPr algn="l">
              <a:defRPr sz="2602">
                <a:solidFill>
                  <a:srgbClr val="FFFFFF"/>
                </a:solidFill>
              </a:defRPr>
            </a:lvl1pPr>
          </a:lstStyle>
          <a:p>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ea typeface="+mn-ea"/>
                <a:cs typeface="+mn-cs"/>
              </a:rPr>
              <a:pPr marL="0" marR="0" lvl="0" indent="0" algn="l" defTabSz="2970246" rtl="0" eaLnBrk="0" fontAlgn="base" latinLnBrk="0" hangingPunct="0">
                <a:lnSpc>
                  <a:spcPct val="95000"/>
                </a:lnSpc>
                <a:spcBef>
                  <a:spcPct val="0"/>
                </a:spcBef>
                <a:spcAft>
                  <a:spcPct val="0"/>
                </a:spcAft>
                <a:buClr>
                  <a:srgbClr val="A7A7A7"/>
                </a:buClr>
                <a:buSzPct val="70000"/>
                <a:buFont typeface="Wingdings" pitchFamily="2" charset="2"/>
                <a:buNone/>
                <a:tabLst/>
                <a:defRPr/>
              </a:pPr>
              <a:t>‹#›</a:t>
            </a:fld>
            <a:endParaRPr kumimoji="0" lang="ru-RU" sz="2602" b="0" i="0" u="none" strike="noStrike" kern="1200" cap="none" spc="0" normalizeH="0" baseline="0" noProof="0">
              <a:ln>
                <a:noFill/>
              </a:ln>
              <a:solidFill>
                <a:srgbClr val="FFFFFF"/>
              </a:solidFill>
              <a:effectLst/>
              <a:uLnTx/>
              <a:uFillTx/>
              <a:ea typeface="+mn-ea"/>
              <a:cs typeface="+mn-cs"/>
            </a:endParaRPr>
          </a:p>
        </p:txBody>
      </p:sp>
    </p:spTree>
    <p:extLst>
      <p:ext uri="{BB962C8B-B14F-4D97-AF65-F5344CB8AC3E}">
        <p14:creationId xmlns:p14="http://schemas.microsoft.com/office/powerpoint/2010/main" val="2791490606"/>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8" r:id="rId18"/>
    <p:sldLayoutId id="2147484411" r:id="rId19"/>
    <p:sldLayoutId id="2147484412" r:id="rId20"/>
  </p:sldLayoutIdLst>
  <p:transition spd="med"/>
  <p:hf hdr="0" ftr="0" dt="0"/>
  <p:txStyles>
    <p:title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p:titleStyle>
    <p:bodyStyle>
      <a:lvl1pPr marL="866659"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1pPr>
      <a:lvl2pPr marL="1764275" marR="0" indent="-897616"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2pPr>
      <a:lvl3pPr marL="2630935"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3pPr>
      <a:lvl4pPr marL="3497594"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4pPr>
      <a:lvl5pPr marL="4364257" marR="0" indent="-866659" algn="l" defTabSz="4632508" rtl="0" latinLnBrk="0">
        <a:lnSpc>
          <a:spcPct val="95000"/>
        </a:lnSpc>
        <a:spcBef>
          <a:spcPts val="1624"/>
        </a:spcBef>
        <a:spcAft>
          <a:spcPts val="0"/>
        </a:spcAft>
        <a:buClrTx/>
        <a:buSzPct val="10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5pPr>
      <a:lvl6pPr marL="9846656"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6pPr>
      <a:lvl7pPr marL="11332360" marR="0" indent="-916953"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7pPr>
      <a:lvl8pPr marL="12818061"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8pPr>
      <a:lvl9pPr marL="14303769" marR="0" indent="-916956" algn="l" defTabSz="4632508" rtl="0" latinLnBrk="0">
        <a:lnSpc>
          <a:spcPct val="95000"/>
        </a:lnSpc>
        <a:spcBef>
          <a:spcPts val="1624"/>
        </a:spcBef>
        <a:spcAft>
          <a:spcPts val="0"/>
        </a:spcAft>
        <a:buClrTx/>
        <a:buSzPct val="70000"/>
        <a:buFont typeface="Helvetica"/>
        <a:buChar char="■"/>
        <a:tabLst>
          <a:tab pos="866659" algn="l"/>
          <a:tab pos="6768210" algn="l"/>
          <a:tab pos="13536416" algn="l"/>
          <a:tab pos="20345893" algn="l"/>
        </a:tabLst>
        <a:defRPr sz="5850" b="0" i="0" u="none" strike="noStrike" cap="none" spc="0" baseline="0">
          <a:ln>
            <a:noFill/>
          </a:ln>
          <a:solidFill>
            <a:schemeClr val="accent1"/>
          </a:solidFill>
          <a:uFillTx/>
          <a:latin typeface="TUIType Light"/>
          <a:ea typeface="TUIType Light"/>
          <a:cs typeface="TUIType Light"/>
          <a:sym typeface="TUIType Light"/>
        </a:defRPr>
      </a:lvl9pPr>
    </p:bodyStyle>
    <p:otherStyle>
      <a:lvl1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1pPr>
      <a:lvl2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2pPr>
      <a:lvl3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3pPr>
      <a:lvl4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4pPr>
      <a:lvl5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5pPr>
      <a:lvl6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6pPr>
      <a:lvl7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7pPr>
      <a:lvl8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8pPr>
      <a:lvl9pPr marL="0" marR="0" indent="0" algn="l" defTabSz="2971408" rtl="0" latinLnBrk="0">
        <a:lnSpc>
          <a:spcPct val="95000"/>
        </a:lnSpc>
        <a:spcBef>
          <a:spcPts val="0"/>
        </a:spcBef>
        <a:spcAft>
          <a:spcPts val="0"/>
        </a:spcAft>
        <a:buClrTx/>
        <a:buSzTx/>
        <a:buFontTx/>
        <a:buNone/>
        <a:tabLst/>
        <a:defRPr sz="2602" b="0" i="0" u="none" strike="noStrike" cap="none" spc="0" baseline="0">
          <a:ln>
            <a:noFill/>
          </a:ln>
          <a:solidFill>
            <a:schemeClr val="tx1"/>
          </a:solidFill>
          <a:uFillTx/>
          <a:latin typeface="+mn-lt"/>
          <a:ea typeface="+mn-ea"/>
          <a:cs typeface="+mn-cs"/>
          <a:sym typeface="TUIType"/>
        </a:defRPr>
      </a:lvl9pPr>
    </p:otherStyle>
  </p:txStyles>
  <p:extLst mod="1">
    <p:ext uri="{27BBF7A9-308A-43DC-89C8-2F10F3537804}">
      <p15:sldGuideLst xmlns:p15="http://schemas.microsoft.com/office/powerpoint/2012/main">
        <p15:guide id="1" orient="horz" pos="1008">
          <p15:clr>
            <a:srgbClr val="9FCC3B"/>
          </p15:clr>
        </p15:guide>
        <p15:guide id="2" pos="1019">
          <p15:clr>
            <a:srgbClr val="9FCC3B"/>
          </p15:clr>
        </p15:guide>
        <p15:guide id="3" pos="22565">
          <p15:clr>
            <a:srgbClr val="9FCC3B"/>
          </p15:clr>
        </p15:guide>
        <p15:guide id="6" pos="520">
          <p15:clr>
            <a:srgbClr val="F26B43"/>
          </p15:clr>
        </p15:guide>
        <p15:guide id="7" pos="23064">
          <p15:clr>
            <a:srgbClr val="F26B43"/>
          </p15:clr>
        </p15:guide>
        <p15:guide id="8" orient="horz" pos="5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7.xml"/><Relationship Id="rId1" Type="http://schemas.openxmlformats.org/officeDocument/2006/relationships/slideLayout" Target="../slideLayouts/slideLayout19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8.xml"/><Relationship Id="rId1" Type="http://schemas.openxmlformats.org/officeDocument/2006/relationships/slideLayout" Target="../slideLayouts/slideLayout19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9.xml"/><Relationship Id="rId1" Type="http://schemas.openxmlformats.org/officeDocument/2006/relationships/slideLayout" Target="../slideLayouts/slideLayout19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0.xml"/><Relationship Id="rId1" Type="http://schemas.openxmlformats.org/officeDocument/2006/relationships/slideLayout" Target="../slideLayouts/slideLayout19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1.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2.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3.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5.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6.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7.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8.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chart" Target="../charts/chart19.xml"/></Relationships>
</file>

<file path=ppt/slides/_rels/slide2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07.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image" Target="../media/image12.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19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31.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32.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34.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35.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37.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1.xml"/><Relationship Id="rId1" Type="http://schemas.openxmlformats.org/officeDocument/2006/relationships/slideLayout" Target="../slideLayouts/slideLayout198.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38.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39.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2.xml"/><Relationship Id="rId1" Type="http://schemas.openxmlformats.org/officeDocument/2006/relationships/slideLayout" Target="../slideLayouts/slideLayout19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3.xml"/><Relationship Id="rId1" Type="http://schemas.openxmlformats.org/officeDocument/2006/relationships/slideLayout" Target="../slideLayouts/slideLayout198.xml"/></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image" Target="../media/image14.png"/><Relationship Id="rId2" Type="http://schemas.openxmlformats.org/officeDocument/2006/relationships/chart" Target="../charts/chart4.xml"/><Relationship Id="rId1" Type="http://schemas.openxmlformats.org/officeDocument/2006/relationships/slideLayout" Target="../slideLayouts/slideLayout19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6.xml"/><Relationship Id="rId1" Type="http://schemas.openxmlformats.org/officeDocument/2006/relationships/slideLayout" Target="../slideLayouts/slideLayout19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2348740" y="13490324"/>
            <a:ext cx="24729298" cy="3794786"/>
          </a:xfrm>
        </p:spPr>
        <p:txBody>
          <a:bodyPr>
            <a:normAutofit/>
          </a:bodyPr>
          <a:lstStyle/>
          <a:p>
            <a:pPr lvl="0">
              <a:tabLst/>
            </a:pPr>
            <a:r>
              <a:rPr lang="en-US" sz="10800" dirty="0"/>
              <a:t>DIFF Product Analytic S18</a:t>
            </a:r>
            <a:endParaRPr lang="ru-RU" sz="10800" dirty="0"/>
          </a:p>
        </p:txBody>
      </p:sp>
    </p:spTree>
    <p:extLst>
      <p:ext uri="{BB962C8B-B14F-4D97-AF65-F5344CB8AC3E}">
        <p14:creationId xmlns:p14="http://schemas.microsoft.com/office/powerpoint/2010/main" val="334551881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it-IT" dirty="0"/>
              <a:t>TUI FUN&amp;SUN Club Serra Palace</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10</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88871168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Club Serra Palace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11</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latin typeface="+mj-lt"/>
              </a:rPr>
              <a:t>Level of services using. Rooms and Food &amp; Beverage </a:t>
            </a:r>
            <a:endParaRPr lang="ru-RU" sz="4000" b="1" dirty="0">
              <a:solidFill>
                <a:schemeClr val="tx1"/>
              </a:solidFill>
              <a:latin typeface="+mj-lt"/>
            </a:endParaRPr>
          </a:p>
        </p:txBody>
      </p:sp>
      <p:graphicFrame>
        <p:nvGraphicFramePr>
          <p:cNvPr id="8" name="Диаграмма 7">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1160723846"/>
              </p:ext>
            </p:extLst>
          </p:nvPr>
        </p:nvGraphicFramePr>
        <p:xfrm>
          <a:off x="1617664" y="4595424"/>
          <a:ext cx="25755342" cy="13479215"/>
        </p:xfrm>
        <a:graphic>
          <a:graphicData uri="http://schemas.openxmlformats.org/drawingml/2006/chart">
            <c:chart xmlns:c="http://schemas.openxmlformats.org/drawingml/2006/chart" xmlns:r="http://schemas.openxmlformats.org/officeDocument/2006/relationships" r:id="rId2"/>
          </a:graphicData>
        </a:graphic>
      </p:graphicFrame>
      <p:sp>
        <p:nvSpPr>
          <p:cNvPr id="9" name="Заголовок 1">
            <a:extLst>
              <a:ext uri="{FF2B5EF4-FFF2-40B4-BE49-F238E27FC236}">
                <a16:creationId xmlns:a16="http://schemas.microsoft.com/office/drawing/2014/main" id="{C9ED6655-EECF-465C-A106-27BE843B0487}"/>
              </a:ext>
            </a:extLst>
          </p:cNvPr>
          <p:cNvSpPr txBox="1">
            <a:spLocks/>
          </p:cNvSpPr>
          <p:nvPr/>
        </p:nvSpPr>
        <p:spPr>
          <a:xfrm>
            <a:off x="28244143" y="6041479"/>
            <a:ext cx="8369957" cy="121320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defPPr>
              <a:defRPr lang="ru-RU"/>
            </a:defPPr>
            <a:lvl1pPr marL="619125" marR="0" indent="-619125" defTabSz="918246">
              <a:lnSpc>
                <a:spcPct val="80000"/>
              </a:lnSpc>
              <a:spcBef>
                <a:spcPts val="0"/>
              </a:spcBef>
              <a:spcAft>
                <a:spcPts val="2000"/>
              </a:spcAft>
              <a:buClrTx/>
              <a:buSzTx/>
              <a:buFont typeface="+mj-lt"/>
              <a:buAutoNum type="arabicPeriod"/>
              <a:tabLst/>
              <a:defRPr sz="3600" b="0" i="0" u="none" strike="noStrike" kern="0" cap="none" spc="0" baseline="0">
                <a:ln>
                  <a:noFill/>
                </a:ln>
                <a:solidFill>
                  <a:schemeClr val="accent1"/>
                </a:solidFill>
                <a:uFillTx/>
                <a:latin typeface="+mj-lt"/>
                <a:ea typeface="TUIType Light"/>
                <a:cs typeface="TUIType Light"/>
              </a:defRPr>
            </a:lvl1pPr>
            <a:lvl2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2pPr>
            <a:lvl3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3pPr>
            <a:lvl4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4pPr>
            <a:lvl5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5pPr>
            <a:lvl6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6pPr>
            <a:lvl7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7pPr>
            <a:lvl8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8pPr>
            <a:lvl9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9pPr>
          </a:lstStyle>
          <a:p>
            <a:r>
              <a:rPr lang="en-US" dirty="0">
                <a:solidFill>
                  <a:srgbClr val="C00000"/>
                </a:solidFill>
              </a:rPr>
              <a:t>Wi-Fi</a:t>
            </a:r>
            <a:r>
              <a:rPr lang="en-US" dirty="0"/>
              <a:t> requires major improvements -  it’s quality here is the worst among all the 8 hotels. And it is the most frequent complaint in the open-ended question about possible improvements in this hotel.</a:t>
            </a:r>
          </a:p>
          <a:p>
            <a:r>
              <a:rPr lang="en-US" dirty="0">
                <a:solidFill>
                  <a:srgbClr val="C00000"/>
                </a:solidFill>
              </a:rPr>
              <a:t>“Tea &amp; Coffee set in the rooms”  i</a:t>
            </a:r>
            <a:r>
              <a:rPr lang="en-US" dirty="0"/>
              <a:t>s not provided to all the guests – 60% do not even know about it and its score is rather low (perhaps it is not provided regularly or there is some other reason to define).</a:t>
            </a:r>
          </a:p>
          <a:p>
            <a:r>
              <a:rPr lang="en-US" dirty="0">
                <a:solidFill>
                  <a:srgbClr val="C00000"/>
                </a:solidFill>
              </a:rPr>
              <a:t>Bathrobe and slippers </a:t>
            </a:r>
            <a:r>
              <a:rPr lang="en-US" dirty="0"/>
              <a:t>are also not provided to all the guests.</a:t>
            </a:r>
          </a:p>
          <a:p>
            <a:r>
              <a:rPr lang="en-US" dirty="0">
                <a:solidFill>
                  <a:srgbClr val="C00000"/>
                </a:solidFill>
              </a:rPr>
              <a:t>A la carte restaurants </a:t>
            </a:r>
            <a:r>
              <a:rPr lang="en-US" dirty="0"/>
              <a:t>have low popularity, which is quite normal, but Fish restaurant has lower score than the other two.</a:t>
            </a:r>
          </a:p>
          <a:p>
            <a:pPr marL="0" indent="0">
              <a:lnSpc>
                <a:spcPct val="100000"/>
              </a:lnSpc>
              <a:spcAft>
                <a:spcPts val="1000"/>
              </a:spcAft>
              <a:buNone/>
              <a:defRPr/>
            </a:pPr>
            <a:r>
              <a:rPr lang="en-US" sz="4000" b="1" dirty="0">
                <a:solidFill>
                  <a:srgbClr val="092A5E"/>
                </a:solidFill>
              </a:rPr>
              <a:t>Recommendations</a:t>
            </a:r>
            <a:r>
              <a:rPr lang="ru-RU" sz="4400" b="1" dirty="0">
                <a:solidFill>
                  <a:srgbClr val="092A5E"/>
                </a:solidFill>
              </a:rPr>
              <a:t>:</a:t>
            </a:r>
          </a:p>
          <a:p>
            <a:pPr lvl="0">
              <a:lnSpc>
                <a:spcPct val="100000"/>
              </a:lnSpc>
              <a:spcAft>
                <a:spcPts val="1000"/>
              </a:spcAft>
              <a:defRPr/>
            </a:pPr>
            <a:r>
              <a:rPr lang="en-US" dirty="0">
                <a:solidFill>
                  <a:srgbClr val="092A5E"/>
                </a:solidFill>
              </a:rPr>
              <a:t>Improve the quality of Wi-Fi!</a:t>
            </a:r>
          </a:p>
          <a:p>
            <a:pPr lvl="0">
              <a:lnSpc>
                <a:spcPct val="100000"/>
              </a:lnSpc>
              <a:spcAft>
                <a:spcPts val="1000"/>
              </a:spcAft>
              <a:defRPr/>
            </a:pPr>
            <a:r>
              <a:rPr lang="en-US" dirty="0">
                <a:solidFill>
                  <a:srgbClr val="092A5E"/>
                </a:solidFill>
              </a:rPr>
              <a:t>Check the situation with tea&amp; coffee and bathrobe &amp; slippers in the rooms.</a:t>
            </a:r>
            <a:endParaRPr lang="ru-RU" sz="4400" dirty="0">
              <a:solidFill>
                <a:srgbClr val="092A5E"/>
              </a:solidFill>
              <a:sym typeface="TUIType Light"/>
            </a:endParaRPr>
          </a:p>
          <a:p>
            <a:r>
              <a:rPr lang="en-US" dirty="0"/>
              <a:t> Check the menu and service at the fish a la carte restaurant.</a:t>
            </a:r>
            <a:endParaRPr lang="en-US" b="1" dirty="0"/>
          </a:p>
          <a:p>
            <a:pPr marL="0" indent="0">
              <a:buNone/>
            </a:pPr>
            <a:endParaRPr lang="ru-RU" b="1" dirty="0"/>
          </a:p>
          <a:p>
            <a:endParaRPr lang="en-US" dirty="0"/>
          </a:p>
        </p:txBody>
      </p:sp>
      <p:pic>
        <p:nvPicPr>
          <p:cNvPr id="16" name="Рисунок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20"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161</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8994303" y="5221706"/>
            <a:ext cx="2882875" cy="7010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4000" b="1" kern="0" dirty="0">
                <a:latin typeface="+mj-lt"/>
              </a:rPr>
              <a:t>Conclusions</a:t>
            </a:r>
            <a:r>
              <a:rPr lang="ru-RU" sz="4000" b="1" kern="0" dirty="0">
                <a:latin typeface="+mj-lt"/>
              </a:rPr>
              <a:t>:</a:t>
            </a:r>
          </a:p>
        </p:txBody>
      </p:sp>
      <p:grpSp>
        <p:nvGrpSpPr>
          <p:cNvPr id="22" name="Группа 21"/>
          <p:cNvGrpSpPr/>
          <p:nvPr/>
        </p:nvGrpSpPr>
        <p:grpSpPr>
          <a:xfrm>
            <a:off x="28994303" y="2886264"/>
            <a:ext cx="1731888" cy="1731888"/>
            <a:chOff x="30575693" y="3934769"/>
            <a:chExt cx="2545707" cy="2545707"/>
          </a:xfrm>
        </p:grpSpPr>
        <p:sp>
          <p:nvSpPr>
            <p:cNvPr id="23" name="Капля 22"/>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24" name="Капля 23"/>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25" name="Рисунок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8" name="Заголовок 1">
            <a:extLst>
              <a:ext uri="{FF2B5EF4-FFF2-40B4-BE49-F238E27FC236}">
                <a16:creationId xmlns:a16="http://schemas.microsoft.com/office/drawing/2014/main" id="{C9ED6655-EECF-465C-A106-27BE843B0487}"/>
              </a:ext>
            </a:extLst>
          </p:cNvPr>
          <p:cNvSpPr txBox="1">
            <a:spLocks/>
          </p:cNvSpPr>
          <p:nvPr/>
        </p:nvSpPr>
        <p:spPr>
          <a:xfrm>
            <a:off x="26992407" y="483055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latin typeface="+mj-lt"/>
              </a:rPr>
              <a:t>2,2</a:t>
            </a: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7019534" y="646002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4,6</a:t>
            </a: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7019535" y="562989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chemeClr val="tx1">
                    <a:lumMod val="75000"/>
                  </a:schemeClr>
                </a:solidFill>
                <a:latin typeface="+mj-lt"/>
              </a:rPr>
              <a:t>4,8</a:t>
            </a: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934134" y="820043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4,7</a:t>
            </a: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934133" y="888377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4,8</a:t>
            </a: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934132" y="953611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chemeClr val="tx1">
                    <a:lumMod val="75000"/>
                  </a:schemeClr>
                </a:solidFill>
                <a:latin typeface="+mj-lt"/>
              </a:rPr>
              <a:t>4,8</a:t>
            </a: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922677" y="1036071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4,4</a:t>
            </a: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6916599" y="1102035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chemeClr val="accent4">
                    <a:lumMod val="75000"/>
                  </a:schemeClr>
                </a:solidFill>
                <a:latin typeface="+mj-lt"/>
              </a:rPr>
              <a:t>4,2</a:t>
            </a: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992407" y="1185049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a:t>
            </a:r>
            <a:r>
              <a:rPr lang="en-US" sz="3600" kern="0" dirty="0">
                <a:latin typeface="+mj-lt"/>
              </a:rPr>
              <a:t>8</a:t>
            </a:r>
            <a:endParaRPr lang="ru-RU" sz="3600" kern="0" dirty="0">
              <a:latin typeface="+mj-lt"/>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6992407" y="1258132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4,7</a:t>
            </a: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6992407" y="1337114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latin typeface="+mj-lt"/>
              </a:rPr>
              <a:t>4,2</a:t>
            </a: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992407" y="1416097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chemeClr val="tx1">
                    <a:lumMod val="75000"/>
                  </a:schemeClr>
                </a:solidFill>
                <a:latin typeface="+mj-lt"/>
              </a:rPr>
              <a:t>4,5</a:t>
            </a: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6992407" y="1495080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,0</a:t>
            </a:r>
          </a:p>
        </p:txBody>
      </p:sp>
      <p:sp>
        <p:nvSpPr>
          <p:cNvPr id="39" name="Rectangle 14"/>
          <p:cNvSpPr/>
          <p:nvPr/>
        </p:nvSpPr>
        <p:spPr>
          <a:xfrm>
            <a:off x="25976943" y="4062642"/>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latin typeface="+mj-lt"/>
              </a:rPr>
              <a:t>Rating**</a:t>
            </a:r>
            <a:endParaRPr lang="ru-RU" sz="3200" b="1" dirty="0">
              <a:solidFill>
                <a:schemeClr val="tx1"/>
              </a:solidFill>
              <a:latin typeface="+mj-lt"/>
            </a:endParaRPr>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7026819" y="1563414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latin typeface="+mj-lt"/>
              </a:rPr>
              <a:t>-</a:t>
            </a:r>
          </a:p>
        </p:txBody>
      </p:sp>
      <p:sp>
        <p:nvSpPr>
          <p:cNvPr id="42"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43" name="Заголовок 1">
            <a:extLst>
              <a:ext uri="{FF2B5EF4-FFF2-40B4-BE49-F238E27FC236}">
                <a16:creationId xmlns:a16="http://schemas.microsoft.com/office/drawing/2014/main" id="{E99E5C86-202B-4417-88D7-80F212A1014A}"/>
              </a:ext>
            </a:extLst>
          </p:cNvPr>
          <p:cNvSpPr txBox="1">
            <a:spLocks/>
          </p:cNvSpPr>
          <p:nvPr/>
        </p:nvSpPr>
        <p:spPr>
          <a:xfrm>
            <a:off x="27019533" y="737030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4,3</a:t>
            </a:r>
          </a:p>
        </p:txBody>
      </p:sp>
      <p:sp>
        <p:nvSpPr>
          <p:cNvPr id="44" name="Заголовок 1">
            <a:extLst>
              <a:ext uri="{FF2B5EF4-FFF2-40B4-BE49-F238E27FC236}">
                <a16:creationId xmlns:a16="http://schemas.microsoft.com/office/drawing/2014/main" id="{99302EB3-0A3F-4A83-98E4-5D659BC4392D}"/>
              </a:ext>
            </a:extLst>
          </p:cNvPr>
          <p:cNvSpPr txBox="1">
            <a:spLocks/>
          </p:cNvSpPr>
          <p:nvPr/>
        </p:nvSpPr>
        <p:spPr>
          <a:xfrm>
            <a:off x="26992406" y="156853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,5</a:t>
            </a:r>
          </a:p>
        </p:txBody>
      </p:sp>
    </p:spTree>
    <p:extLst>
      <p:ext uri="{BB962C8B-B14F-4D97-AF65-F5344CB8AC3E}">
        <p14:creationId xmlns:p14="http://schemas.microsoft.com/office/powerpoint/2010/main" val="35395320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Club Serra Palace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12</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a:t>
            </a:r>
            <a:r>
              <a:rPr lang="ru-RU" sz="4000" b="1" dirty="0">
                <a:solidFill>
                  <a:schemeClr val="tx1"/>
                </a:solidFill>
              </a:rPr>
              <a:t>. </a:t>
            </a:r>
          </a:p>
        </p:txBody>
      </p:sp>
      <p:graphicFrame>
        <p:nvGraphicFramePr>
          <p:cNvPr id="7" name="Диаграмма 6">
            <a:extLst>
              <a:ext uri="{FF2B5EF4-FFF2-40B4-BE49-F238E27FC236}">
                <a16:creationId xmlns:a16="http://schemas.microsoft.com/office/drawing/2014/main" id="{EF2CA967-1E67-450F-A1F9-A10CD455BCE2}"/>
              </a:ext>
            </a:extLst>
          </p:cNvPr>
          <p:cNvGraphicFramePr>
            <a:graphicFrameLocks/>
          </p:cNvGraphicFramePr>
          <p:nvPr>
            <p:extLst>
              <p:ext uri="{D42A27DB-BD31-4B8C-83A1-F6EECF244321}">
                <p14:modId xmlns:p14="http://schemas.microsoft.com/office/powerpoint/2010/main" val="750129031"/>
              </p:ext>
            </p:extLst>
          </p:nvPr>
        </p:nvGraphicFramePr>
        <p:xfrm>
          <a:off x="1640814" y="4595424"/>
          <a:ext cx="25541804" cy="13349575"/>
        </p:xfrm>
        <a:graphic>
          <a:graphicData uri="http://schemas.openxmlformats.org/drawingml/2006/chart">
            <c:chart xmlns:c="http://schemas.openxmlformats.org/drawingml/2006/chart" xmlns:r="http://schemas.openxmlformats.org/officeDocument/2006/relationships" r:id="rId2"/>
          </a:graphicData>
        </a:graphic>
      </p:graphicFrame>
      <p:sp>
        <p:nvSpPr>
          <p:cNvPr id="8" name="Заголовок 1">
            <a:extLst>
              <a:ext uri="{FF2B5EF4-FFF2-40B4-BE49-F238E27FC236}">
                <a16:creationId xmlns:a16="http://schemas.microsoft.com/office/drawing/2014/main" id="{C9ED6655-EECF-465C-A106-27BE843B0487}"/>
              </a:ext>
            </a:extLst>
          </p:cNvPr>
          <p:cNvSpPr txBox="1">
            <a:spLocks/>
          </p:cNvSpPr>
          <p:nvPr/>
        </p:nvSpPr>
        <p:spPr>
          <a:xfrm>
            <a:off x="29011417" y="7866036"/>
            <a:ext cx="6414207" cy="122410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marL="0" marR="0" lvl="0" indent="0" algn="l" defTabSz="918246" rtl="0" eaLnBrk="1" fontAlgn="auto" latinLnBrk="0" hangingPunct="1">
              <a:lnSpc>
                <a:spcPct val="100000"/>
              </a:lnSpc>
              <a:spcBef>
                <a:spcPts val="0"/>
              </a:spcBef>
              <a:spcAft>
                <a:spcPts val="1000"/>
              </a:spcAft>
              <a:buClrTx/>
              <a:buSzTx/>
              <a:buFontTx/>
              <a:buNone/>
              <a:tabLst>
                <a:tab pos="907929" algn="l"/>
              </a:tabLst>
              <a:defRPr/>
            </a:pPr>
            <a:r>
              <a:rPr lang="en-US" sz="4400" b="1" kern="0" dirty="0">
                <a:solidFill>
                  <a:srgbClr val="092A5E"/>
                </a:solidFill>
              </a:rPr>
              <a:t>Conclusions</a:t>
            </a:r>
            <a:r>
              <a:rPr kumimoji="0" lang="ru-RU" sz="4400" b="1" i="0" u="none" strike="noStrike" kern="0" cap="none" spc="0" normalizeH="0" baseline="0" noProof="0" dirty="0">
                <a:ln>
                  <a:noFill/>
                </a:ln>
                <a:solidFill>
                  <a:srgbClr val="092A5E"/>
                </a:solidFill>
                <a:effectLst/>
                <a:uLnTx/>
                <a:uFillTx/>
                <a:latin typeface="TUIType Light"/>
                <a:sym typeface="TUIType Light"/>
              </a:rPr>
              <a:t>:</a:t>
            </a:r>
          </a:p>
          <a:p>
            <a:pPr marL="742950" marR="0" lvl="0" indent="-742950" algn="l" defTabSz="918246" rtl="0" eaLnBrk="1" fontAlgn="auto" latinLnBrk="0" hangingPunct="1">
              <a:lnSpc>
                <a:spcPct val="100000"/>
              </a:lnSpc>
              <a:spcBef>
                <a:spcPts val="0"/>
              </a:spcBef>
              <a:spcAft>
                <a:spcPts val="1000"/>
              </a:spcAft>
              <a:buClrTx/>
              <a:buSzTx/>
              <a:buFont typeface="+mj-lt"/>
              <a:buAutoNum type="arabicPeriod"/>
              <a:tabLst>
                <a:tab pos="907929" algn="l"/>
              </a:tabLst>
              <a:defRPr/>
            </a:pPr>
            <a:r>
              <a:rPr lang="en-US" sz="4000" kern="0" dirty="0">
                <a:solidFill>
                  <a:srgbClr val="092A5E"/>
                </a:solidFill>
              </a:rPr>
              <a:t>All the </a:t>
            </a:r>
            <a:r>
              <a:rPr lang="en-US" sz="4000" kern="0" dirty="0">
                <a:solidFill>
                  <a:srgbClr val="C00000"/>
                </a:solidFill>
              </a:rPr>
              <a:t>Master classes </a:t>
            </a:r>
            <a:r>
              <a:rPr lang="en-US" sz="4000" kern="0" dirty="0">
                <a:solidFill>
                  <a:srgbClr val="092A5E"/>
                </a:solidFill>
              </a:rPr>
              <a:t>are being evaluated, though have low attendance with low awareness.</a:t>
            </a:r>
          </a:p>
          <a:p>
            <a:pPr marL="742950" lvl="0" indent="-742950">
              <a:lnSpc>
                <a:spcPct val="100000"/>
              </a:lnSpc>
              <a:spcAft>
                <a:spcPts val="1000"/>
              </a:spcAft>
              <a:buFont typeface="+mj-lt"/>
              <a:buAutoNum type="arabicPeriod"/>
              <a:defRPr/>
            </a:pPr>
            <a:r>
              <a:rPr lang="en-US" sz="4000" kern="0" dirty="0">
                <a:solidFill>
                  <a:srgbClr val="092A5E"/>
                </a:solidFill>
              </a:rPr>
              <a:t>All the scores for entertainment</a:t>
            </a:r>
            <a:r>
              <a:rPr lang="ru-RU" sz="4000" kern="0" dirty="0">
                <a:solidFill>
                  <a:srgbClr val="092A5E"/>
                </a:solidFill>
              </a:rPr>
              <a:t> </a:t>
            </a:r>
            <a:r>
              <a:rPr lang="en-US" sz="4000" kern="0" dirty="0">
                <a:solidFill>
                  <a:srgbClr val="092A5E"/>
                </a:solidFill>
              </a:rPr>
              <a:t>activities are rather high.</a:t>
            </a:r>
          </a:p>
          <a:p>
            <a:pPr>
              <a:lnSpc>
                <a:spcPct val="100000"/>
              </a:lnSpc>
              <a:spcAft>
                <a:spcPts val="1000"/>
              </a:spcAft>
              <a:defRPr/>
            </a:pPr>
            <a:r>
              <a:rPr lang="en-US" sz="4000" b="1" kern="0" dirty="0">
                <a:solidFill>
                  <a:srgbClr val="092A5E"/>
                </a:solidFill>
              </a:rPr>
              <a:t>Recommendations</a:t>
            </a:r>
            <a:r>
              <a:rPr lang="ru-RU" sz="4400" b="1" kern="0" dirty="0">
                <a:solidFill>
                  <a:srgbClr val="092A5E"/>
                </a:solidFill>
              </a:rPr>
              <a:t>:</a:t>
            </a:r>
          </a:p>
          <a:p>
            <a:pPr lvl="0">
              <a:lnSpc>
                <a:spcPct val="100000"/>
              </a:lnSpc>
              <a:spcAft>
                <a:spcPts val="1000"/>
              </a:spcAft>
              <a:defRPr/>
            </a:pPr>
            <a:r>
              <a:rPr lang="en-US" sz="4000" kern="0" dirty="0">
                <a:solidFill>
                  <a:srgbClr val="092A5E"/>
                </a:solidFill>
              </a:rPr>
              <a:t>Improve notification about the master classes and other activities.  </a:t>
            </a:r>
            <a:endParaRPr kumimoji="0" lang="ru-RU" sz="4000" b="0" i="0" u="none" strike="noStrike" kern="0" cap="none" spc="0" normalizeH="0" baseline="0" noProof="0" dirty="0">
              <a:ln>
                <a:noFill/>
              </a:ln>
              <a:solidFill>
                <a:srgbClr val="092A5E"/>
              </a:solidFill>
              <a:effectLst/>
              <a:uLnTx/>
              <a:uFillTx/>
              <a:latin typeface="TUIType Light"/>
              <a:sym typeface="TUIType Light"/>
            </a:endParaRPr>
          </a:p>
        </p:txBody>
      </p:sp>
      <p:grpSp>
        <p:nvGrpSpPr>
          <p:cNvPr id="9" name="Группа 8"/>
          <p:cNvGrpSpPr/>
          <p:nvPr/>
        </p:nvGrpSpPr>
        <p:grpSpPr>
          <a:xfrm>
            <a:off x="28838009" y="5433842"/>
            <a:ext cx="2143278" cy="2143278"/>
            <a:chOff x="30575693" y="3934769"/>
            <a:chExt cx="2545707" cy="2545707"/>
          </a:xfrm>
        </p:grpSpPr>
        <p:sp>
          <p:nvSpPr>
            <p:cNvPr id="10" name="Капля 9"/>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latin typeface="TUIType Light"/>
                <a:ea typeface="+mn-ea"/>
                <a:cs typeface="+mn-cs"/>
              </a:endParaRPr>
            </a:p>
          </p:txBody>
        </p:sp>
        <p:sp>
          <p:nvSpPr>
            <p:cNvPr id="11" name="Капля 10"/>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latin typeface="TUIType Light"/>
                <a:ea typeface="+mn-ea"/>
                <a:cs typeface="+mn-cs"/>
              </a:endParaRPr>
            </a:p>
          </p:txBody>
        </p:sp>
        <p:pic>
          <p:nvPicPr>
            <p:cNvPr id="12" name="Рисунок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pic>
        <p:nvPicPr>
          <p:cNvPr id="15" name="Рисунок 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6"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161</a:t>
            </a:r>
            <a:r>
              <a:rPr kumimoji="0" lang="en-US" sz="3200" i="0" u="none" strike="noStrike" kern="1200" cap="none" spc="0" normalizeH="0" noProof="0" dirty="0">
                <a:ln>
                  <a:noFill/>
                </a:ln>
                <a:solidFill>
                  <a:srgbClr val="092A5E"/>
                </a:solidFill>
                <a:effectLst/>
                <a:uLnTx/>
                <a:uFillTx/>
                <a:latin typeface="TUIType Light"/>
                <a:ea typeface="+mn-ea"/>
                <a:cs typeface="+mn-cs"/>
              </a:rPr>
              <a:t> PAX1</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8"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6717046" y="492580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6717046" y="686232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6</a:t>
            </a:r>
            <a:endParaRPr lang="ru-RU" sz="3600" kern="0" dirty="0">
              <a:latin typeface="+mj-lt"/>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6717046" y="78305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717046" y="879883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6</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717046" y="976709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717046" y="1073535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717046" y="1170361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717046" y="126718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717046" y="1364012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717046" y="1460838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717046" y="1557664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30" name="Rectangle 14"/>
          <p:cNvSpPr/>
          <p:nvPr/>
        </p:nvSpPr>
        <p:spPr>
          <a:xfrm>
            <a:off x="25701582"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r>
              <a:rPr lang="en-US" sz="3200" b="1" dirty="0">
                <a:solidFill>
                  <a:schemeClr val="tx1"/>
                </a:solidFill>
                <a:latin typeface="+mj-lt"/>
              </a:rPr>
              <a:t>*</a:t>
            </a:r>
            <a:endParaRPr lang="ru-RU" sz="3200" b="1" dirty="0">
              <a:solidFill>
                <a:schemeClr val="tx1"/>
              </a:solidFill>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717046" y="589406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Tree>
    <p:extLst>
      <p:ext uri="{BB962C8B-B14F-4D97-AF65-F5344CB8AC3E}">
        <p14:creationId xmlns:p14="http://schemas.microsoft.com/office/powerpoint/2010/main" val="291642908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Club Serra Palace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13</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latin typeface="+mj-lt"/>
              </a:rPr>
              <a:t>. </a:t>
            </a:r>
            <a:r>
              <a:rPr lang="en-US" sz="4000" b="1" dirty="0">
                <a:solidFill>
                  <a:schemeClr val="tx1"/>
                </a:solidFill>
                <a:latin typeface="+mj-lt"/>
              </a:rPr>
              <a:t>Entertainment &amp; Sport </a:t>
            </a:r>
            <a:endParaRPr lang="ru-RU" sz="4000" b="1" dirty="0">
              <a:solidFill>
                <a:schemeClr val="tx1"/>
              </a:solidFill>
              <a:latin typeface="+mj-lt"/>
            </a:endParaRPr>
          </a:p>
        </p:txBody>
      </p:sp>
      <p:graphicFrame>
        <p:nvGraphicFramePr>
          <p:cNvPr id="7" name="Диаграмма 6">
            <a:extLst>
              <a:ext uri="{FF2B5EF4-FFF2-40B4-BE49-F238E27FC236}">
                <a16:creationId xmlns:a16="http://schemas.microsoft.com/office/drawing/2014/main" id="{EF2CA967-1E67-450F-A1F9-A10CD455BCE2}"/>
              </a:ext>
            </a:extLst>
          </p:cNvPr>
          <p:cNvGraphicFramePr>
            <a:graphicFrameLocks/>
          </p:cNvGraphicFramePr>
          <p:nvPr>
            <p:extLst>
              <p:ext uri="{D42A27DB-BD31-4B8C-83A1-F6EECF244321}">
                <p14:modId xmlns:p14="http://schemas.microsoft.com/office/powerpoint/2010/main" val="380985742"/>
              </p:ext>
            </p:extLst>
          </p:nvPr>
        </p:nvGraphicFramePr>
        <p:xfrm>
          <a:off x="1640815" y="4484226"/>
          <a:ext cx="26823572" cy="13422700"/>
        </p:xfrm>
        <a:graphic>
          <a:graphicData uri="http://schemas.openxmlformats.org/drawingml/2006/chart">
            <c:chart xmlns:c="http://schemas.openxmlformats.org/drawingml/2006/chart" xmlns:r="http://schemas.openxmlformats.org/officeDocument/2006/relationships" r:id="rId2"/>
          </a:graphicData>
        </a:graphic>
      </p:graphicFrame>
      <p:sp>
        <p:nvSpPr>
          <p:cNvPr id="9" name="Заголовок 1">
            <a:extLst>
              <a:ext uri="{FF2B5EF4-FFF2-40B4-BE49-F238E27FC236}">
                <a16:creationId xmlns:a16="http://schemas.microsoft.com/office/drawing/2014/main" id="{C9ED6655-EECF-465C-A106-27BE843B0487}"/>
              </a:ext>
            </a:extLst>
          </p:cNvPr>
          <p:cNvSpPr txBox="1">
            <a:spLocks/>
          </p:cNvSpPr>
          <p:nvPr/>
        </p:nvSpPr>
        <p:spPr>
          <a:xfrm>
            <a:off x="29455617" y="7252236"/>
            <a:ext cx="6400800" cy="111651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All the </a:t>
            </a:r>
            <a:r>
              <a:rPr lang="en-US" sz="3600" kern="0" dirty="0">
                <a:solidFill>
                  <a:srgbClr val="C00000"/>
                </a:solidFill>
                <a:latin typeface="+mj-lt"/>
              </a:rPr>
              <a:t>sports activities </a:t>
            </a:r>
            <a:r>
              <a:rPr lang="en-US" sz="3600" kern="0" dirty="0">
                <a:latin typeface="+mj-lt"/>
              </a:rPr>
              <a:t>are not very popular except the group games (bocce, beach volleyball).</a:t>
            </a:r>
          </a:p>
          <a:p>
            <a:pPr marL="742950" indent="-742950">
              <a:lnSpc>
                <a:spcPct val="80000"/>
              </a:lnSpc>
              <a:spcAft>
                <a:spcPts val="1500"/>
              </a:spcAft>
              <a:buFont typeface="+mj-lt"/>
              <a:buAutoNum type="arabicPeriod"/>
            </a:pPr>
            <a:r>
              <a:rPr lang="en-US" sz="3600" kern="0" dirty="0">
                <a:latin typeface="+mj-lt"/>
              </a:rPr>
              <a:t>Some guests don’t know about the </a:t>
            </a:r>
            <a:r>
              <a:rPr lang="en-US" sz="3600" kern="0" dirty="0">
                <a:solidFill>
                  <a:srgbClr val="C00000"/>
                </a:solidFill>
                <a:latin typeface="+mj-lt"/>
              </a:rPr>
              <a:t>Pool Game,</a:t>
            </a:r>
            <a:r>
              <a:rPr lang="en-US" sz="3600" kern="0" dirty="0">
                <a:latin typeface="+mj-lt"/>
              </a:rPr>
              <a:t> </a:t>
            </a:r>
            <a:r>
              <a:rPr lang="en-US" sz="3600" kern="0" dirty="0">
                <a:solidFill>
                  <a:srgbClr val="C00000"/>
                </a:solidFill>
                <a:latin typeface="+mj-lt"/>
              </a:rPr>
              <a:t>Club Dance, Olympic Games </a:t>
            </a:r>
            <a:r>
              <a:rPr lang="en-US" sz="3600" kern="0" dirty="0">
                <a:latin typeface="+mj-lt"/>
              </a:rPr>
              <a:t>and </a:t>
            </a:r>
            <a:r>
              <a:rPr lang="en-US" sz="3600" kern="0" dirty="0" err="1">
                <a:solidFill>
                  <a:srgbClr val="C00000"/>
                </a:solidFill>
                <a:latin typeface="+mj-lt"/>
              </a:rPr>
              <a:t>Coffe</a:t>
            </a:r>
            <a:r>
              <a:rPr lang="en-US" sz="3600" kern="0" dirty="0">
                <a:solidFill>
                  <a:srgbClr val="C00000"/>
                </a:solidFill>
                <a:latin typeface="+mj-lt"/>
              </a:rPr>
              <a:t> Game.</a:t>
            </a:r>
          </a:p>
          <a:p>
            <a:pPr marL="742950" indent="-742950">
              <a:lnSpc>
                <a:spcPct val="80000"/>
              </a:lnSpc>
              <a:spcAft>
                <a:spcPts val="1500"/>
              </a:spcAft>
              <a:buFont typeface="+mj-lt"/>
              <a:buAutoNum type="arabicPeriod"/>
            </a:pPr>
            <a:r>
              <a:rPr lang="en-US" sz="3600" kern="0" dirty="0">
                <a:solidFill>
                  <a:srgbClr val="C00000"/>
                </a:solidFill>
                <a:latin typeface="+mj-lt"/>
              </a:rPr>
              <a:t>SPA center services </a:t>
            </a:r>
            <a:r>
              <a:rPr lang="en-US" sz="3600" kern="0" dirty="0">
                <a:solidFill>
                  <a:schemeClr val="tx1">
                    <a:lumMod val="75000"/>
                  </a:schemeClr>
                </a:solidFill>
                <a:latin typeface="+mj-lt"/>
              </a:rPr>
              <a:t>are demanded, but  their scores </a:t>
            </a:r>
            <a:r>
              <a:rPr lang="en-US" sz="3600" kern="0" dirty="0">
                <a:latin typeface="+mj-lt"/>
              </a:rPr>
              <a:t>are rather low (open-ended questions only contain</a:t>
            </a:r>
            <a:r>
              <a:rPr lang="ru-RU" sz="3600" kern="0" dirty="0">
                <a:latin typeface="+mj-lt"/>
              </a:rPr>
              <a:t> </a:t>
            </a:r>
            <a:r>
              <a:rPr lang="en-US" sz="3600" kern="0" dirty="0">
                <a:latin typeface="+mj-lt"/>
              </a:rPr>
              <a:t>complaints about importunity of the personnel and old towels). </a:t>
            </a:r>
            <a:endParaRPr lang="ru-RU" sz="3600" kern="0" dirty="0">
              <a:latin typeface="+mj-lt"/>
            </a:endParaRPr>
          </a:p>
          <a:p>
            <a:pPr>
              <a:lnSpc>
                <a:spcPct val="80000"/>
              </a:lnSpc>
              <a:spcAft>
                <a:spcPts val="1500"/>
              </a:spcAft>
            </a:pPr>
            <a:r>
              <a:rPr lang="en-US" sz="4400" b="1" kern="0" dirty="0">
                <a:latin typeface="+mj-lt"/>
              </a:rPr>
              <a:t>Recommendations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Check what is wrong with the SPA.</a:t>
            </a:r>
          </a:p>
          <a:p>
            <a:pPr marL="742950" indent="-742950">
              <a:lnSpc>
                <a:spcPct val="80000"/>
              </a:lnSpc>
              <a:spcAft>
                <a:spcPts val="1500"/>
              </a:spcAft>
              <a:buFont typeface="+mj-lt"/>
              <a:buAutoNum type="arabicPeriod"/>
            </a:pPr>
            <a:r>
              <a:rPr lang="en-US" sz="3600" kern="0" dirty="0">
                <a:latin typeface="+mj-lt"/>
              </a:rPr>
              <a:t>I</a:t>
            </a:r>
            <a:r>
              <a:rPr lang="en-US" sz="3600" kern="0" dirty="0"/>
              <a:t>mprove information about the sports activities.</a:t>
            </a:r>
            <a:endParaRPr lang="en-US" sz="3600" kern="0" dirty="0">
              <a:latin typeface="+mj-lt"/>
            </a:endParaRPr>
          </a:p>
          <a:p>
            <a:pPr>
              <a:lnSpc>
                <a:spcPct val="80000"/>
              </a:lnSpc>
              <a:spcAft>
                <a:spcPts val="1500"/>
              </a:spcAft>
            </a:pPr>
            <a:endParaRPr lang="ru-RU" sz="4400" kern="0" dirty="0">
              <a:latin typeface="+mj-lt"/>
            </a:endParaRPr>
          </a:p>
          <a:p>
            <a:pPr>
              <a:lnSpc>
                <a:spcPct val="80000"/>
              </a:lnSpc>
              <a:spcAft>
                <a:spcPts val="1500"/>
              </a:spcAft>
            </a:pPr>
            <a:r>
              <a:rPr lang="ru-RU" sz="3600" kern="0" dirty="0">
                <a:latin typeface="+mj-lt"/>
              </a:rPr>
              <a:t>  </a:t>
            </a:r>
          </a:p>
          <a:p>
            <a:pPr marL="742950" indent="-742950">
              <a:lnSpc>
                <a:spcPct val="80000"/>
              </a:lnSpc>
              <a:spcAft>
                <a:spcPts val="1500"/>
              </a:spcAft>
              <a:buFont typeface="+mj-lt"/>
              <a:buAutoNum type="arabicPeriod"/>
            </a:pPr>
            <a:endParaRPr lang="ru-RU" sz="3600" kern="0" dirty="0">
              <a:latin typeface="+mj-lt"/>
            </a:endParaRPr>
          </a:p>
          <a:p>
            <a:pPr marL="742950" indent="-742950">
              <a:lnSpc>
                <a:spcPct val="80000"/>
              </a:lnSpc>
              <a:spcAft>
                <a:spcPts val="1500"/>
              </a:spcAft>
              <a:buFont typeface="+mj-lt"/>
              <a:buAutoNum type="arabicPeriod"/>
            </a:pPr>
            <a:endParaRPr lang="ru-RU" sz="3600" kern="0" dirty="0">
              <a:latin typeface="+mj-lt"/>
            </a:endParaRPr>
          </a:p>
        </p:txBody>
      </p:sp>
      <p:grpSp>
        <p:nvGrpSpPr>
          <p:cNvPr id="10" name="Группа 9"/>
          <p:cNvGrpSpPr/>
          <p:nvPr/>
        </p:nvGrpSpPr>
        <p:grpSpPr>
          <a:xfrm>
            <a:off x="29628711" y="5127232"/>
            <a:ext cx="1731888" cy="1731888"/>
            <a:chOff x="30575693" y="3934769"/>
            <a:chExt cx="2545707" cy="2545707"/>
          </a:xfrm>
        </p:grpSpPr>
        <p:sp>
          <p:nvSpPr>
            <p:cNvPr id="11" name="Капля 10"/>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2" name="Капля 11"/>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3" name="Рисунок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pic>
        <p:nvPicPr>
          <p:cNvPr id="15" name="Рисунок 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6"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161</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8" name="Заголовок 1">
            <a:extLst>
              <a:ext uri="{FF2B5EF4-FFF2-40B4-BE49-F238E27FC236}">
                <a16:creationId xmlns:a16="http://schemas.microsoft.com/office/drawing/2014/main" id="{C9ED6655-EECF-465C-A106-27BE843B0487}"/>
              </a:ext>
            </a:extLst>
          </p:cNvPr>
          <p:cNvSpPr txBox="1">
            <a:spLocks/>
          </p:cNvSpPr>
          <p:nvPr/>
        </p:nvSpPr>
        <p:spPr>
          <a:xfrm>
            <a:off x="28198091" y="480057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8208885" y="611015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rgbClr val="C00000"/>
                </a:solidFill>
                <a:latin typeface="+mj-lt"/>
              </a:rPr>
              <a:t>3</a:t>
            </a:r>
            <a:r>
              <a:rPr lang="ru-RU" sz="2800" kern="0" dirty="0">
                <a:solidFill>
                  <a:srgbClr val="C00000"/>
                </a:solidFill>
                <a:latin typeface="+mj-lt"/>
              </a:rPr>
              <a:t>,</a:t>
            </a:r>
            <a:r>
              <a:rPr lang="en-US" sz="2800" kern="0" dirty="0">
                <a:solidFill>
                  <a:srgbClr val="C00000"/>
                </a:solidFill>
                <a:latin typeface="+mj-lt"/>
              </a:rPr>
              <a:t>9</a:t>
            </a:r>
            <a:endParaRPr lang="ru-RU" sz="2800" kern="0" dirty="0">
              <a:solidFill>
                <a:srgbClr val="C00000"/>
              </a:solidFill>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8186936" y="701050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solidFill>
                  <a:schemeClr val="tx1">
                    <a:lumMod val="75000"/>
                  </a:schemeClr>
                </a:solidFill>
                <a:latin typeface="+mj-lt"/>
              </a:rPr>
              <a:t>4,</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8212166" y="7907456"/>
            <a:ext cx="626020" cy="3746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5,0</a:t>
            </a:r>
            <a:endParaRPr lang="ru-RU" sz="2800" kern="0" dirty="0">
              <a:solidFill>
                <a:schemeClr val="tx1">
                  <a:lumMod val="75000"/>
                </a:schemeClr>
              </a:solidFill>
              <a:latin typeface="+mj-lt"/>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8198090" y="885625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a:t>
            </a:r>
            <a:r>
              <a:rPr lang="ru-RU" sz="2800" kern="0" dirty="0"/>
              <a:t>,</a:t>
            </a:r>
            <a:r>
              <a:rPr lang="en-US" sz="2800" kern="0" dirty="0"/>
              <a:t>9</a:t>
            </a:r>
            <a:endParaRPr lang="ru-RU" sz="2800" kern="0" dirty="0"/>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8198089" y="972538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a:t>
            </a:r>
            <a:r>
              <a:rPr lang="ru-RU" sz="2800" kern="0" dirty="0"/>
              <a:t>,</a:t>
            </a:r>
            <a:r>
              <a:rPr lang="en-US" sz="2800" kern="0" dirty="0"/>
              <a:t>8</a:t>
            </a:r>
            <a:endParaRPr lang="ru-RU" sz="2800" kern="0" dirty="0"/>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8224217" y="1056616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8</a:t>
            </a:r>
            <a:endParaRPr lang="ru-RU" sz="28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8208885" y="1102410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8230050" y="1197568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5,0</a:t>
            </a:r>
            <a:endParaRPr lang="ru-RU" sz="28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8161996" y="1320750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5,0</a:t>
            </a:r>
            <a:endParaRPr lang="ru-RU" sz="2800" kern="0" dirty="0"/>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8149118" y="1412553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6</a:t>
            </a:r>
            <a:endParaRPr lang="ru-RU" sz="28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8159751" y="1499653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5,0</a:t>
            </a: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8198091" y="1589088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endParaRPr lang="ru-RU" sz="2800" kern="0" dirty="0"/>
          </a:p>
          <a:p>
            <a:pPr>
              <a:lnSpc>
                <a:spcPct val="80000"/>
              </a:lnSpc>
              <a:spcAft>
                <a:spcPts val="2000"/>
              </a:spcAft>
            </a:pPr>
            <a:endParaRPr lang="ru-RU" sz="2800" kern="0" dirty="0">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8224217" y="5227357"/>
            <a:ext cx="717179" cy="3009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solidFill>
                  <a:srgbClr val="C00000"/>
                </a:solidFill>
                <a:latin typeface="+mj-lt"/>
              </a:rPr>
              <a:t>4,</a:t>
            </a:r>
            <a:r>
              <a:rPr lang="en-US" sz="2800" kern="0" dirty="0">
                <a:solidFill>
                  <a:srgbClr val="C00000"/>
                </a:solidFill>
                <a:latin typeface="+mj-lt"/>
              </a:rPr>
              <a:t>0</a:t>
            </a:r>
            <a:endParaRPr lang="ru-RU" sz="2800" kern="0" dirty="0">
              <a:solidFill>
                <a:srgbClr val="C00000"/>
              </a:solidFill>
              <a:latin typeface="+mj-lt"/>
            </a:endParaRP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8193522" y="6608829"/>
            <a:ext cx="549820" cy="3195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5,0</a:t>
            </a:r>
            <a:endParaRPr lang="ru-RU" sz="2800" kern="0" dirty="0">
              <a:solidFill>
                <a:schemeClr val="tx1">
                  <a:lumMod val="75000"/>
                </a:schemeClr>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8224216" y="839777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5,0</a:t>
            </a: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8224216" y="745071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rgbClr val="C00000"/>
                </a:solidFill>
              </a:rPr>
              <a:t>3,6</a:t>
            </a:r>
            <a:endParaRPr lang="ru-RU" sz="2800" kern="0" dirty="0">
              <a:solidFill>
                <a:srgbClr val="C00000"/>
              </a:solidFill>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8176023" y="929167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t>5,0</a:t>
            </a: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8224217" y="1012583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t>5,0</a:t>
            </a: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8211762" y="1151101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5,0</a:t>
            </a:r>
          </a:p>
        </p:txBody>
      </p:sp>
      <p:sp>
        <p:nvSpPr>
          <p:cNvPr id="39" name="Заголовок 1">
            <a:extLst>
              <a:ext uri="{FF2B5EF4-FFF2-40B4-BE49-F238E27FC236}">
                <a16:creationId xmlns:a16="http://schemas.microsoft.com/office/drawing/2014/main" id="{C9ED6655-EECF-465C-A106-27BE843B0487}"/>
              </a:ext>
            </a:extLst>
          </p:cNvPr>
          <p:cNvSpPr txBox="1">
            <a:spLocks/>
          </p:cNvSpPr>
          <p:nvPr/>
        </p:nvSpPr>
        <p:spPr>
          <a:xfrm>
            <a:off x="28198089" y="1274850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0" name="Заголовок 1">
            <a:extLst>
              <a:ext uri="{FF2B5EF4-FFF2-40B4-BE49-F238E27FC236}">
                <a16:creationId xmlns:a16="http://schemas.microsoft.com/office/drawing/2014/main" id="{C9ED6655-EECF-465C-A106-27BE843B0487}"/>
              </a:ext>
            </a:extLst>
          </p:cNvPr>
          <p:cNvSpPr txBox="1">
            <a:spLocks/>
          </p:cNvSpPr>
          <p:nvPr/>
        </p:nvSpPr>
        <p:spPr>
          <a:xfrm>
            <a:off x="28166587" y="1364890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5,0</a:t>
            </a:r>
            <a:endParaRPr lang="ru-RU" sz="2800" kern="0" dirty="0"/>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8159751" y="1456194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4,9</a:t>
            </a:r>
            <a:endParaRPr lang="ru-RU" sz="2800" kern="0" dirty="0">
              <a:latin typeface="+mj-lt"/>
            </a:endParaRPr>
          </a:p>
        </p:txBody>
      </p:sp>
      <p:sp>
        <p:nvSpPr>
          <p:cNvPr id="42" name="Заголовок 1">
            <a:extLst>
              <a:ext uri="{FF2B5EF4-FFF2-40B4-BE49-F238E27FC236}">
                <a16:creationId xmlns:a16="http://schemas.microsoft.com/office/drawing/2014/main" id="{C9ED6655-EECF-465C-A106-27BE843B0487}"/>
              </a:ext>
            </a:extLst>
          </p:cNvPr>
          <p:cNvSpPr txBox="1">
            <a:spLocks/>
          </p:cNvSpPr>
          <p:nvPr/>
        </p:nvSpPr>
        <p:spPr>
          <a:xfrm>
            <a:off x="28176023" y="1543294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5,0</a:t>
            </a:r>
          </a:p>
        </p:txBody>
      </p:sp>
      <p:sp>
        <p:nvSpPr>
          <p:cNvPr id="43" name="Заголовок 1">
            <a:extLst>
              <a:ext uri="{FF2B5EF4-FFF2-40B4-BE49-F238E27FC236}">
                <a16:creationId xmlns:a16="http://schemas.microsoft.com/office/drawing/2014/main" id="{C9ED6655-EECF-465C-A106-27BE843B0487}"/>
              </a:ext>
            </a:extLst>
          </p:cNvPr>
          <p:cNvSpPr txBox="1">
            <a:spLocks/>
          </p:cNvSpPr>
          <p:nvPr/>
        </p:nvSpPr>
        <p:spPr>
          <a:xfrm>
            <a:off x="28198091" y="1636227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5,0</a:t>
            </a:r>
            <a:endParaRPr lang="ru-RU" sz="2800" kern="0" dirty="0">
              <a:latin typeface="+mj-lt"/>
            </a:endParaRPr>
          </a:p>
        </p:txBody>
      </p:sp>
      <p:sp>
        <p:nvSpPr>
          <p:cNvPr id="44" name="Заголовок 1">
            <a:extLst>
              <a:ext uri="{FF2B5EF4-FFF2-40B4-BE49-F238E27FC236}">
                <a16:creationId xmlns:a16="http://schemas.microsoft.com/office/drawing/2014/main" id="{C9ED6655-EECF-465C-A106-27BE843B0487}"/>
              </a:ext>
            </a:extLst>
          </p:cNvPr>
          <p:cNvSpPr txBox="1">
            <a:spLocks/>
          </p:cNvSpPr>
          <p:nvPr/>
        </p:nvSpPr>
        <p:spPr>
          <a:xfrm>
            <a:off x="28198091" y="567644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defPPr>
              <a:defRPr lang="ru-RU"/>
            </a:defPPr>
            <a:lvl1pPr marR="0" indent="0" defTabSz="918246">
              <a:lnSpc>
                <a:spcPct val="80000"/>
              </a:lnSpc>
              <a:spcBef>
                <a:spcPts val="0"/>
              </a:spcBef>
              <a:spcAft>
                <a:spcPts val="2000"/>
              </a:spcAft>
              <a:buClrTx/>
              <a:buSzTx/>
              <a:buFontTx/>
              <a:buNone/>
              <a:tabLst>
                <a:tab pos="907929" algn="l"/>
              </a:tabLst>
              <a:defRPr sz="2800" b="0" i="0" u="none" strike="noStrike" kern="0" cap="none" spc="0" baseline="0">
                <a:ln>
                  <a:noFill/>
                </a:ln>
                <a:solidFill>
                  <a:schemeClr val="accent1"/>
                </a:solidFill>
                <a:uFillTx/>
                <a:latin typeface="+mj-lt"/>
                <a:ea typeface="TUIType Light"/>
                <a:cs typeface="TUIType Light"/>
              </a:defRPr>
            </a:lvl1pPr>
            <a:lvl2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2pPr>
            <a:lvl3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3pPr>
            <a:lvl4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4pPr>
            <a:lvl5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5pPr>
            <a:lvl6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6pPr>
            <a:lvl7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7pPr>
            <a:lvl8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8pPr>
            <a:lvl9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9pPr>
          </a:lstStyle>
          <a:p>
            <a:r>
              <a:rPr lang="ru-RU" dirty="0"/>
              <a:t>4,</a:t>
            </a:r>
            <a:r>
              <a:rPr lang="en-US" dirty="0"/>
              <a:t>8</a:t>
            </a:r>
            <a:endParaRPr lang="ru-RU" dirty="0"/>
          </a:p>
        </p:txBody>
      </p:sp>
      <p:sp>
        <p:nvSpPr>
          <p:cNvPr id="46" name="Rectangle 14"/>
          <p:cNvSpPr/>
          <p:nvPr/>
        </p:nvSpPr>
        <p:spPr>
          <a:xfrm>
            <a:off x="27348407" y="4150684"/>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latin typeface="+mj-lt"/>
              </a:rPr>
              <a:t>Rating**</a:t>
            </a:r>
            <a:endParaRPr lang="ru-RU" sz="3200" b="1" dirty="0">
              <a:solidFill>
                <a:schemeClr val="tx1"/>
              </a:solidFill>
              <a:latin typeface="+mj-lt"/>
            </a:endParaRPr>
          </a:p>
        </p:txBody>
      </p:sp>
      <p:sp>
        <p:nvSpPr>
          <p:cNvPr id="47"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45" name="Заголовок 1">
            <a:extLst>
              <a:ext uri="{FF2B5EF4-FFF2-40B4-BE49-F238E27FC236}">
                <a16:creationId xmlns:a16="http://schemas.microsoft.com/office/drawing/2014/main" id="{9280AEE4-DE84-441D-B8F0-DF97F09988C5}"/>
              </a:ext>
            </a:extLst>
          </p:cNvPr>
          <p:cNvSpPr txBox="1">
            <a:spLocks/>
          </p:cNvSpPr>
          <p:nvPr/>
        </p:nvSpPr>
        <p:spPr>
          <a:xfrm>
            <a:off x="28224217" y="12379611"/>
            <a:ext cx="596662" cy="3142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5,0</a:t>
            </a:r>
            <a:endParaRPr lang="ru-RU" sz="2800" kern="0" dirty="0"/>
          </a:p>
        </p:txBody>
      </p:sp>
      <p:sp>
        <p:nvSpPr>
          <p:cNvPr id="48" name="Заголовок 1">
            <a:extLst>
              <a:ext uri="{FF2B5EF4-FFF2-40B4-BE49-F238E27FC236}">
                <a16:creationId xmlns:a16="http://schemas.microsoft.com/office/drawing/2014/main" id="{E1B2242F-2055-4C22-8ADC-F2CB3543106B}"/>
              </a:ext>
            </a:extLst>
          </p:cNvPr>
          <p:cNvSpPr txBox="1">
            <a:spLocks/>
          </p:cNvSpPr>
          <p:nvPr/>
        </p:nvSpPr>
        <p:spPr>
          <a:xfrm>
            <a:off x="28145833" y="1589639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5,0</a:t>
            </a:r>
          </a:p>
        </p:txBody>
      </p:sp>
    </p:spTree>
    <p:extLst>
      <p:ext uri="{BB962C8B-B14F-4D97-AF65-F5344CB8AC3E}">
        <p14:creationId xmlns:p14="http://schemas.microsoft.com/office/powerpoint/2010/main" val="93049772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Club Serra Palace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14</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latin typeface="+mj-lt"/>
              </a:rPr>
              <a:t>. </a:t>
            </a:r>
            <a:r>
              <a:rPr lang="en-US" sz="4000" b="1" dirty="0">
                <a:solidFill>
                  <a:schemeClr val="tx1"/>
                </a:solidFill>
                <a:latin typeface="+mj-lt"/>
              </a:rPr>
              <a:t>Services for Kids </a:t>
            </a:r>
            <a:endParaRPr lang="ru-RU" sz="4000" b="1" dirty="0">
              <a:solidFill>
                <a:schemeClr val="tx1"/>
              </a:solidFill>
              <a:latin typeface="+mj-lt"/>
            </a:endParaRPr>
          </a:p>
        </p:txBody>
      </p:sp>
      <p:graphicFrame>
        <p:nvGraphicFramePr>
          <p:cNvPr id="7" name="Диаграмма 6">
            <a:extLst>
              <a:ext uri="{FF2B5EF4-FFF2-40B4-BE49-F238E27FC236}">
                <a16:creationId xmlns:a16="http://schemas.microsoft.com/office/drawing/2014/main" id="{B29E5A69-43B9-4694-81B6-1B197F1D39EB}"/>
              </a:ext>
            </a:extLst>
          </p:cNvPr>
          <p:cNvGraphicFramePr>
            <a:graphicFrameLocks/>
          </p:cNvGraphicFramePr>
          <p:nvPr>
            <p:extLst>
              <p:ext uri="{D42A27DB-BD31-4B8C-83A1-F6EECF244321}">
                <p14:modId xmlns:p14="http://schemas.microsoft.com/office/powerpoint/2010/main" val="2599183049"/>
              </p:ext>
            </p:extLst>
          </p:nvPr>
        </p:nvGraphicFramePr>
        <p:xfrm>
          <a:off x="1640815" y="4456575"/>
          <a:ext cx="24840942" cy="13705838"/>
        </p:xfrm>
        <a:graphic>
          <a:graphicData uri="http://schemas.openxmlformats.org/drawingml/2006/chart">
            <c:chart xmlns:c="http://schemas.openxmlformats.org/drawingml/2006/chart" xmlns:r="http://schemas.openxmlformats.org/officeDocument/2006/relationships" r:id="rId2"/>
          </a:graphicData>
        </a:graphic>
      </p:graphicFrame>
      <p:sp>
        <p:nvSpPr>
          <p:cNvPr id="8" name="Заголовок 1">
            <a:extLst>
              <a:ext uri="{FF2B5EF4-FFF2-40B4-BE49-F238E27FC236}">
                <a16:creationId xmlns:a16="http://schemas.microsoft.com/office/drawing/2014/main" id="{C9ED6655-EECF-465C-A106-27BE843B0487}"/>
              </a:ext>
            </a:extLst>
          </p:cNvPr>
          <p:cNvSpPr txBox="1">
            <a:spLocks/>
          </p:cNvSpPr>
          <p:nvPr/>
        </p:nvSpPr>
        <p:spPr>
          <a:xfrm>
            <a:off x="28847845" y="8102136"/>
            <a:ext cx="6046839" cy="77376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solidFill>
                  <a:srgbClr val="C00000"/>
                </a:solidFill>
              </a:rPr>
              <a:t>Video</a:t>
            </a:r>
            <a:r>
              <a:rPr lang="en-US" sz="3600" kern="0" dirty="0"/>
              <a:t> </a:t>
            </a:r>
            <a:r>
              <a:rPr lang="en-US" sz="3600" kern="0" dirty="0">
                <a:solidFill>
                  <a:srgbClr val="C00000"/>
                </a:solidFill>
              </a:rPr>
              <a:t>before mini disco </a:t>
            </a:r>
            <a:r>
              <a:rPr lang="en-US" sz="3600" kern="0" dirty="0"/>
              <a:t>and </a:t>
            </a:r>
            <a:r>
              <a:rPr lang="en-US" sz="3600" kern="0" dirty="0">
                <a:solidFill>
                  <a:srgbClr val="C00000"/>
                </a:solidFill>
                <a:latin typeface="+mj-lt"/>
              </a:rPr>
              <a:t>Fishing for Children </a:t>
            </a:r>
            <a:r>
              <a:rPr lang="en-US" sz="3600" kern="0" dirty="0">
                <a:solidFill>
                  <a:srgbClr val="002060"/>
                </a:solidFill>
                <a:latin typeface="+mj-lt"/>
              </a:rPr>
              <a:t>are not held all the time.</a:t>
            </a:r>
            <a:endParaRPr lang="ru-RU" sz="3600" kern="0" dirty="0">
              <a:solidFill>
                <a:srgbClr val="002060"/>
              </a:solidFill>
              <a:latin typeface="+mj-lt"/>
            </a:endParaRPr>
          </a:p>
          <a:p>
            <a:pPr marL="742950" indent="-742950">
              <a:lnSpc>
                <a:spcPct val="80000"/>
              </a:lnSpc>
              <a:spcAft>
                <a:spcPts val="1500"/>
              </a:spcAft>
              <a:buFont typeface="+mj-lt"/>
              <a:buAutoNum type="arabicPeriod"/>
            </a:pPr>
            <a:r>
              <a:rPr lang="en-US" sz="3600" kern="0" dirty="0">
                <a:solidFill>
                  <a:schemeClr val="tx1">
                    <a:lumMod val="75000"/>
                  </a:schemeClr>
                </a:solidFill>
                <a:latin typeface="+mj-lt"/>
              </a:rPr>
              <a:t>All the scores for services for kids are rather high, though</a:t>
            </a:r>
            <a:r>
              <a:rPr lang="en-US" sz="3600" kern="0" dirty="0">
                <a:solidFill>
                  <a:srgbClr val="C00000"/>
                </a:solidFill>
                <a:latin typeface="+mj-lt"/>
              </a:rPr>
              <a:t> Kid's Buffet</a:t>
            </a:r>
            <a:r>
              <a:rPr lang="en-US" sz="3600" kern="0" dirty="0">
                <a:latin typeface="+mj-lt"/>
              </a:rPr>
              <a:t>  has moderate score. </a:t>
            </a:r>
          </a:p>
          <a:p>
            <a:pPr>
              <a:lnSpc>
                <a:spcPct val="80000"/>
              </a:lnSpc>
              <a:spcAft>
                <a:spcPts val="1500"/>
              </a:spcAft>
            </a:pPr>
            <a:r>
              <a:rPr lang="en-US" sz="3600" kern="0" dirty="0">
                <a:latin typeface="+mj-lt"/>
              </a:rPr>
              <a:t> </a:t>
            </a:r>
            <a:r>
              <a:rPr lang="en-US" sz="4400" b="1" kern="0" dirty="0">
                <a:latin typeface="+mj-lt"/>
              </a:rPr>
              <a:t>Recommendations</a:t>
            </a:r>
            <a:r>
              <a:rPr lang="ru-RU" sz="4400" b="1" kern="0" dirty="0">
                <a:latin typeface="+mj-lt"/>
              </a:rPr>
              <a:t>:</a:t>
            </a:r>
          </a:p>
          <a:p>
            <a:pPr>
              <a:lnSpc>
                <a:spcPct val="80000"/>
              </a:lnSpc>
              <a:spcAft>
                <a:spcPts val="1500"/>
              </a:spcAft>
            </a:pPr>
            <a:r>
              <a:rPr lang="en-US" sz="3600" kern="0" dirty="0">
                <a:latin typeface="+mj-lt"/>
              </a:rPr>
              <a:t>Check what is wrong with Kid’s Buffet.</a:t>
            </a:r>
            <a:endParaRPr lang="ru-RU" sz="3600" kern="0" dirty="0">
              <a:latin typeface="+mj-lt"/>
            </a:endParaRPr>
          </a:p>
          <a:p>
            <a:pPr>
              <a:lnSpc>
                <a:spcPct val="80000"/>
              </a:lnSpc>
              <a:spcAft>
                <a:spcPts val="1500"/>
              </a:spcAft>
            </a:pPr>
            <a:endParaRPr lang="ru-RU" sz="3600" kern="0" dirty="0">
              <a:latin typeface="+mj-lt"/>
            </a:endParaRPr>
          </a:p>
          <a:p>
            <a:pPr marL="742950" indent="-742950">
              <a:lnSpc>
                <a:spcPct val="80000"/>
              </a:lnSpc>
              <a:spcAft>
                <a:spcPts val="1500"/>
              </a:spcAft>
              <a:buFont typeface="+mj-lt"/>
              <a:buAutoNum type="arabicPeriod"/>
            </a:pPr>
            <a:endParaRPr lang="ru-RU" sz="3600" kern="0" dirty="0">
              <a:latin typeface="+mj-lt"/>
            </a:endParaRPr>
          </a:p>
        </p:txBody>
      </p:sp>
      <p:grpSp>
        <p:nvGrpSpPr>
          <p:cNvPr id="9" name="Группа 8"/>
          <p:cNvGrpSpPr/>
          <p:nvPr/>
        </p:nvGrpSpPr>
        <p:grpSpPr>
          <a:xfrm>
            <a:off x="28891291" y="5835153"/>
            <a:ext cx="1731888" cy="1731888"/>
            <a:chOff x="30575693" y="3934769"/>
            <a:chExt cx="2545707" cy="2545707"/>
          </a:xfrm>
        </p:grpSpPr>
        <p:sp>
          <p:nvSpPr>
            <p:cNvPr id="10" name="Капля 9"/>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1" name="Капля 10"/>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2" name="Рисунок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pic>
        <p:nvPicPr>
          <p:cNvPr id="13" name="Рисунок 1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5"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161</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6" name="Заголовок 1">
            <a:extLst>
              <a:ext uri="{FF2B5EF4-FFF2-40B4-BE49-F238E27FC236}">
                <a16:creationId xmlns:a16="http://schemas.microsoft.com/office/drawing/2014/main" id="{C9ED6655-EECF-465C-A106-27BE843B0487}"/>
              </a:ext>
            </a:extLst>
          </p:cNvPr>
          <p:cNvSpPr txBox="1">
            <a:spLocks/>
          </p:cNvSpPr>
          <p:nvPr/>
        </p:nvSpPr>
        <p:spPr>
          <a:xfrm>
            <a:off x="26192307" y="501412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,9</a:t>
            </a:r>
          </a:p>
        </p:txBody>
      </p:sp>
      <p:sp>
        <p:nvSpPr>
          <p:cNvPr id="18" name="Заголовок 1">
            <a:extLst>
              <a:ext uri="{FF2B5EF4-FFF2-40B4-BE49-F238E27FC236}">
                <a16:creationId xmlns:a16="http://schemas.microsoft.com/office/drawing/2014/main" id="{C9ED6655-EECF-465C-A106-27BE843B0487}"/>
              </a:ext>
            </a:extLst>
          </p:cNvPr>
          <p:cNvSpPr txBox="1">
            <a:spLocks/>
          </p:cNvSpPr>
          <p:nvPr/>
        </p:nvSpPr>
        <p:spPr>
          <a:xfrm>
            <a:off x="26192307" y="642211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5,0</a:t>
            </a:r>
            <a:endParaRPr lang="ru-RU" sz="3600" kern="0" dirty="0">
              <a:latin typeface="+mj-lt"/>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6111546" y="780744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6142368" y="911394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,9</a:t>
            </a: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6111546" y="1053123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4</a:t>
            </a:r>
            <a:endParaRPr lang="ru-RU" sz="3600" kern="0" dirty="0">
              <a:solidFill>
                <a:srgbClr val="C00000"/>
              </a:solidFill>
              <a:latin typeface="+mj-lt"/>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192307" y="14574851"/>
            <a:ext cx="837139" cy="27661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5,0</a:t>
            </a:r>
            <a:endParaRPr lang="ru-RU" sz="3600" kern="0" dirty="0"/>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151701" y="1173195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5,0</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192307" y="15627086"/>
            <a:ext cx="877743" cy="3451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5,0</a:t>
            </a:r>
          </a:p>
        </p:txBody>
      </p:sp>
      <p:sp>
        <p:nvSpPr>
          <p:cNvPr id="26" name="Rectangle 14"/>
          <p:cNvSpPr/>
          <p:nvPr/>
        </p:nvSpPr>
        <p:spPr>
          <a:xfrm>
            <a:off x="25176843"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27"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5" name="Заголовок 1">
            <a:extLst>
              <a:ext uri="{FF2B5EF4-FFF2-40B4-BE49-F238E27FC236}">
                <a16:creationId xmlns:a16="http://schemas.microsoft.com/office/drawing/2014/main" id="{C9F3ADC5-CA21-4B1C-8ABE-900F782C70D2}"/>
              </a:ext>
            </a:extLst>
          </p:cNvPr>
          <p:cNvSpPr txBox="1">
            <a:spLocks/>
          </p:cNvSpPr>
          <p:nvPr/>
        </p:nvSpPr>
        <p:spPr>
          <a:xfrm>
            <a:off x="26151702" y="1306443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,9</a:t>
            </a:r>
          </a:p>
        </p:txBody>
      </p:sp>
    </p:spTree>
    <p:extLst>
      <p:ext uri="{BB962C8B-B14F-4D97-AF65-F5344CB8AC3E}">
        <p14:creationId xmlns:p14="http://schemas.microsoft.com/office/powerpoint/2010/main" val="224229244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TUI FUN&amp;SUN River Resort </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15</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77374133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River Resort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16</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latin typeface="+mj-lt"/>
              </a:rPr>
              <a:t>Level of services using. Rooms and Food &amp; Beverage </a:t>
            </a:r>
            <a:endParaRPr lang="ru-RU" sz="4000" b="1" dirty="0">
              <a:solidFill>
                <a:schemeClr val="tx1"/>
              </a:solidFill>
              <a:latin typeface="+mj-lt"/>
            </a:endParaRPr>
          </a:p>
        </p:txBody>
      </p:sp>
      <p:graphicFrame>
        <p:nvGraphicFramePr>
          <p:cNvPr id="8" name="Диаграмма 7">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2840188270"/>
              </p:ext>
            </p:extLst>
          </p:nvPr>
        </p:nvGraphicFramePr>
        <p:xfrm>
          <a:off x="1617664" y="4595424"/>
          <a:ext cx="25755342" cy="13479215"/>
        </p:xfrm>
        <a:graphic>
          <a:graphicData uri="http://schemas.openxmlformats.org/drawingml/2006/chart">
            <c:chart xmlns:c="http://schemas.openxmlformats.org/drawingml/2006/chart" xmlns:r="http://schemas.openxmlformats.org/officeDocument/2006/relationships" r:id="rId2"/>
          </a:graphicData>
        </a:graphic>
      </p:graphicFrame>
      <p:sp>
        <p:nvSpPr>
          <p:cNvPr id="9" name="Заголовок 1">
            <a:extLst>
              <a:ext uri="{FF2B5EF4-FFF2-40B4-BE49-F238E27FC236}">
                <a16:creationId xmlns:a16="http://schemas.microsoft.com/office/drawing/2014/main" id="{C9ED6655-EECF-465C-A106-27BE843B0487}"/>
              </a:ext>
            </a:extLst>
          </p:cNvPr>
          <p:cNvSpPr txBox="1">
            <a:spLocks/>
          </p:cNvSpPr>
          <p:nvPr/>
        </p:nvSpPr>
        <p:spPr>
          <a:xfrm>
            <a:off x="29062132" y="7904336"/>
            <a:ext cx="6787728" cy="88291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defPPr>
              <a:defRPr lang="ru-RU"/>
            </a:defPPr>
            <a:lvl1pPr marL="619125" marR="0" indent="-619125" defTabSz="918246">
              <a:lnSpc>
                <a:spcPct val="80000"/>
              </a:lnSpc>
              <a:spcBef>
                <a:spcPts val="0"/>
              </a:spcBef>
              <a:spcAft>
                <a:spcPts val="2000"/>
              </a:spcAft>
              <a:buClrTx/>
              <a:buSzTx/>
              <a:buFont typeface="+mj-lt"/>
              <a:buAutoNum type="arabicPeriod"/>
              <a:tabLst/>
              <a:defRPr sz="3600" b="0" i="0" u="none" strike="noStrike" kern="0" cap="none" spc="0" baseline="0">
                <a:ln>
                  <a:noFill/>
                </a:ln>
                <a:solidFill>
                  <a:schemeClr val="accent1"/>
                </a:solidFill>
                <a:uFillTx/>
                <a:latin typeface="+mj-lt"/>
                <a:ea typeface="TUIType Light"/>
                <a:cs typeface="TUIType Light"/>
              </a:defRPr>
            </a:lvl1pPr>
            <a:lvl2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2pPr>
            <a:lvl3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3pPr>
            <a:lvl4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4pPr>
            <a:lvl5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5pPr>
            <a:lvl6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6pPr>
            <a:lvl7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7pPr>
            <a:lvl8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8pPr>
            <a:lvl9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9pPr>
          </a:lstStyle>
          <a:p>
            <a:r>
              <a:rPr lang="en-US" dirty="0">
                <a:solidFill>
                  <a:srgbClr val="C00000"/>
                </a:solidFill>
              </a:rPr>
              <a:t>“Russian menu" </a:t>
            </a:r>
            <a:r>
              <a:rPr lang="en-US" dirty="0"/>
              <a:t>still has low score (and it has decreased to 4,1 from 4,2 in July) - there is still demand for more variety. </a:t>
            </a:r>
          </a:p>
          <a:p>
            <a:r>
              <a:rPr lang="en-US" dirty="0">
                <a:solidFill>
                  <a:srgbClr val="C00000"/>
                </a:solidFill>
              </a:rPr>
              <a:t>A la carte restaurants </a:t>
            </a:r>
            <a:r>
              <a:rPr lang="en-US" dirty="0"/>
              <a:t>still have low popularity and rather low ratings.</a:t>
            </a:r>
          </a:p>
          <a:p>
            <a:r>
              <a:rPr lang="en-US" dirty="0">
                <a:solidFill>
                  <a:srgbClr val="C00000"/>
                </a:solidFill>
              </a:rPr>
              <a:t>Wi-Fi</a:t>
            </a:r>
            <a:r>
              <a:rPr lang="en-US" dirty="0"/>
              <a:t> still requires improvements -  it’s score continues to decrease.</a:t>
            </a:r>
          </a:p>
          <a:p>
            <a:r>
              <a:rPr lang="en-US" dirty="0"/>
              <a:t>Orange juice and TV channels services has slightly improved</a:t>
            </a:r>
            <a:r>
              <a:rPr lang="ru-RU" dirty="0"/>
              <a:t> (</a:t>
            </a:r>
            <a:r>
              <a:rPr lang="en-US" dirty="0"/>
              <a:t>and now there are no complaints about the orange juice in the open-ended questions).</a:t>
            </a:r>
          </a:p>
        </p:txBody>
      </p:sp>
      <p:pic>
        <p:nvPicPr>
          <p:cNvPr id="16" name="Рисунок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20"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289</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9062131" y="7010033"/>
            <a:ext cx="2882875" cy="7010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4000" b="1" kern="0" dirty="0">
                <a:latin typeface="+mj-lt"/>
              </a:rPr>
              <a:t>Conclusions</a:t>
            </a:r>
            <a:r>
              <a:rPr lang="ru-RU" sz="4000" b="1" kern="0" dirty="0">
                <a:latin typeface="+mj-lt"/>
              </a:rPr>
              <a:t>:</a:t>
            </a:r>
          </a:p>
        </p:txBody>
      </p:sp>
      <p:grpSp>
        <p:nvGrpSpPr>
          <p:cNvPr id="22" name="Группа 21"/>
          <p:cNvGrpSpPr/>
          <p:nvPr/>
        </p:nvGrpSpPr>
        <p:grpSpPr>
          <a:xfrm>
            <a:off x="29105577" y="4785559"/>
            <a:ext cx="1731888" cy="1731888"/>
            <a:chOff x="30575693" y="3934769"/>
            <a:chExt cx="2545707" cy="2545707"/>
          </a:xfrm>
        </p:grpSpPr>
        <p:sp>
          <p:nvSpPr>
            <p:cNvPr id="23" name="Капля 22"/>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24" name="Капля 23"/>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25" name="Рисунок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8" name="Заголовок 1">
            <a:extLst>
              <a:ext uri="{FF2B5EF4-FFF2-40B4-BE49-F238E27FC236}">
                <a16:creationId xmlns:a16="http://schemas.microsoft.com/office/drawing/2014/main" id="{C9ED6655-EECF-465C-A106-27BE843B0487}"/>
              </a:ext>
            </a:extLst>
          </p:cNvPr>
          <p:cNvSpPr txBox="1">
            <a:spLocks/>
          </p:cNvSpPr>
          <p:nvPr/>
        </p:nvSpPr>
        <p:spPr>
          <a:xfrm>
            <a:off x="26992407" y="483055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a:t>
            </a:r>
            <a:r>
              <a:rPr lang="en-US" sz="3600" kern="0" dirty="0">
                <a:latin typeface="+mj-lt"/>
              </a:rPr>
              <a:t>7</a:t>
            </a:r>
            <a:endParaRPr lang="ru-RU" sz="3600" kern="0" dirty="0">
              <a:latin typeface="+mj-lt"/>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7019534" y="646002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a:t>
            </a:r>
            <a:r>
              <a:rPr lang="en-US" sz="3600" kern="0" dirty="0">
                <a:latin typeface="+mj-lt"/>
              </a:rPr>
              <a:t>7</a:t>
            </a:r>
            <a:endParaRPr lang="ru-RU" sz="36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7019535" y="562989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latin typeface="+mj-lt"/>
              </a:rPr>
              <a:t>3,</a:t>
            </a:r>
            <a:r>
              <a:rPr lang="en-US" sz="3600" kern="0" dirty="0">
                <a:solidFill>
                  <a:srgbClr val="C00000"/>
                </a:solidFill>
                <a:latin typeface="+mj-lt"/>
              </a:rPr>
              <a:t>4</a:t>
            </a:r>
            <a:endParaRPr lang="ru-RU" sz="3600" kern="0" dirty="0">
              <a:solidFill>
                <a:srgbClr val="C00000"/>
              </a:solidFill>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992407" y="798985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4,5</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992407" y="872068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a:t>
            </a:r>
            <a:r>
              <a:rPr lang="en-US" sz="3600" kern="0" dirty="0">
                <a:latin typeface="+mj-lt"/>
              </a:rPr>
              <a:t>8</a:t>
            </a:r>
            <a:endParaRPr lang="ru-RU" sz="36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992407" y="954000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002060"/>
                </a:solidFill>
                <a:latin typeface="+mj-lt"/>
              </a:rPr>
              <a:t>4,</a:t>
            </a:r>
            <a:r>
              <a:rPr lang="en-US" sz="3600" kern="0" dirty="0">
                <a:solidFill>
                  <a:srgbClr val="002060"/>
                </a:solidFill>
                <a:latin typeface="+mj-lt"/>
              </a:rPr>
              <a:t>5</a:t>
            </a:r>
            <a:endParaRPr lang="ru-RU" sz="3600" kern="0" dirty="0">
              <a:solidFill>
                <a:srgbClr val="002060"/>
              </a:solidFill>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992407" y="1027084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a:t>
            </a:r>
            <a:r>
              <a:rPr lang="en-US" sz="3600" kern="0" dirty="0">
                <a:latin typeface="+mj-lt"/>
              </a:rPr>
              <a:t>6</a:t>
            </a:r>
            <a:endParaRPr lang="ru-RU" sz="3600" kern="0" dirty="0">
              <a:latin typeface="+mj-lt"/>
            </a:endParaRP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6992407" y="1100167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002060"/>
                </a:solidFill>
                <a:latin typeface="+mj-lt"/>
              </a:rPr>
              <a:t>4,</a:t>
            </a:r>
            <a:r>
              <a:rPr lang="en-US" sz="3600" kern="0" dirty="0">
                <a:solidFill>
                  <a:srgbClr val="002060"/>
                </a:solidFill>
                <a:latin typeface="+mj-lt"/>
              </a:rPr>
              <a:t>6</a:t>
            </a:r>
            <a:endParaRPr lang="ru-RU" sz="3600" kern="0" dirty="0">
              <a:solidFill>
                <a:srgbClr val="002060"/>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992407" y="1185049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a:t>
            </a:r>
            <a:r>
              <a:rPr lang="en-US" sz="3600" kern="0" dirty="0">
                <a:latin typeface="+mj-lt"/>
              </a:rPr>
              <a:t>5</a:t>
            </a:r>
            <a:endParaRPr lang="ru-RU" sz="3600" kern="0" dirty="0">
              <a:latin typeface="+mj-lt"/>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6992407" y="1258132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a:t>
            </a:r>
            <a:r>
              <a:rPr lang="en-US" sz="3600" kern="0" dirty="0">
                <a:latin typeface="+mj-lt"/>
              </a:rPr>
              <a:t>7</a:t>
            </a:r>
            <a:endParaRPr lang="ru-RU" sz="3600" kern="0" dirty="0">
              <a:latin typeface="+mj-lt"/>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6992407" y="1337114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latin typeface="+mj-lt"/>
              </a:rPr>
              <a:t>4,</a:t>
            </a:r>
            <a:r>
              <a:rPr lang="en-US" sz="3600" kern="0" dirty="0">
                <a:solidFill>
                  <a:srgbClr val="C00000"/>
                </a:solidFill>
                <a:latin typeface="+mj-lt"/>
              </a:rPr>
              <a:t>1</a:t>
            </a:r>
            <a:endParaRPr lang="ru-RU" sz="3600" kern="0" dirty="0">
              <a:solidFill>
                <a:srgbClr val="C00000"/>
              </a:solidFill>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992407" y="1416097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latin typeface="+mj-lt"/>
              </a:rPr>
              <a:t>4,</a:t>
            </a:r>
            <a:r>
              <a:rPr lang="en-US" sz="3600" kern="0" dirty="0">
                <a:solidFill>
                  <a:srgbClr val="C00000"/>
                </a:solidFill>
                <a:latin typeface="+mj-lt"/>
              </a:rPr>
              <a:t>0</a:t>
            </a:r>
            <a:endParaRPr lang="ru-RU" sz="3600" kern="0" dirty="0">
              <a:solidFill>
                <a:srgbClr val="C00000"/>
              </a:solidFill>
              <a:latin typeface="+mj-lt"/>
            </a:endParaRP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6992407" y="1495080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0</a:t>
            </a:r>
            <a:endParaRPr lang="ru-RU" sz="3600" kern="0" dirty="0">
              <a:solidFill>
                <a:srgbClr val="C00000"/>
              </a:solidFill>
              <a:latin typeface="+mj-lt"/>
            </a:endParaRPr>
          </a:p>
        </p:txBody>
      </p:sp>
      <p:sp>
        <p:nvSpPr>
          <p:cNvPr id="39" name="Rectangle 14"/>
          <p:cNvSpPr/>
          <p:nvPr/>
        </p:nvSpPr>
        <p:spPr>
          <a:xfrm>
            <a:off x="25976943" y="4062642"/>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latin typeface="+mj-lt"/>
              </a:rPr>
              <a:t>Rating**</a:t>
            </a:r>
            <a:endParaRPr lang="ru-RU" sz="3200" b="1" dirty="0">
              <a:solidFill>
                <a:schemeClr val="tx1"/>
              </a:solidFill>
              <a:latin typeface="+mj-lt"/>
            </a:endParaRPr>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7026819" y="1563414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latin typeface="+mj-lt"/>
              </a:rPr>
              <a:t>-</a:t>
            </a:r>
          </a:p>
        </p:txBody>
      </p:sp>
      <p:sp>
        <p:nvSpPr>
          <p:cNvPr id="42"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43" name="Заголовок 1">
            <a:extLst>
              <a:ext uri="{FF2B5EF4-FFF2-40B4-BE49-F238E27FC236}">
                <a16:creationId xmlns:a16="http://schemas.microsoft.com/office/drawing/2014/main" id="{E99E5C86-202B-4417-88D7-80F212A1014A}"/>
              </a:ext>
            </a:extLst>
          </p:cNvPr>
          <p:cNvSpPr txBox="1">
            <a:spLocks/>
          </p:cNvSpPr>
          <p:nvPr/>
        </p:nvSpPr>
        <p:spPr>
          <a:xfrm>
            <a:off x="27019533" y="720824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latin typeface="+mj-lt"/>
              </a:rPr>
              <a:t>4,</a:t>
            </a:r>
            <a:r>
              <a:rPr lang="en-US" sz="3600" kern="0" dirty="0">
                <a:latin typeface="+mj-lt"/>
              </a:rPr>
              <a:t>4</a:t>
            </a:r>
            <a:endParaRPr lang="ru-RU" sz="3600" kern="0" dirty="0">
              <a:latin typeface="+mj-lt"/>
            </a:endParaRPr>
          </a:p>
        </p:txBody>
      </p:sp>
      <p:sp>
        <p:nvSpPr>
          <p:cNvPr id="44" name="Заголовок 1">
            <a:extLst>
              <a:ext uri="{FF2B5EF4-FFF2-40B4-BE49-F238E27FC236}">
                <a16:creationId xmlns:a16="http://schemas.microsoft.com/office/drawing/2014/main" id="{99302EB3-0A3F-4A83-98E4-5D659BC4392D}"/>
              </a:ext>
            </a:extLst>
          </p:cNvPr>
          <p:cNvSpPr txBox="1">
            <a:spLocks/>
          </p:cNvSpPr>
          <p:nvPr/>
        </p:nvSpPr>
        <p:spPr>
          <a:xfrm>
            <a:off x="26992406" y="156853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3</a:t>
            </a:r>
            <a:r>
              <a:rPr lang="ru-RU" sz="3600" kern="0" dirty="0">
                <a:solidFill>
                  <a:srgbClr val="C00000"/>
                </a:solidFill>
                <a:latin typeface="+mj-lt"/>
              </a:rPr>
              <a:t>,</a:t>
            </a:r>
            <a:r>
              <a:rPr lang="en-US" sz="3600" kern="0" dirty="0">
                <a:solidFill>
                  <a:srgbClr val="C00000"/>
                </a:solidFill>
                <a:latin typeface="+mj-lt"/>
              </a:rPr>
              <a:t>9</a:t>
            </a:r>
            <a:endParaRPr lang="ru-RU" sz="3600" kern="0" dirty="0">
              <a:solidFill>
                <a:srgbClr val="C00000"/>
              </a:solidFill>
              <a:latin typeface="+mj-lt"/>
            </a:endParaRPr>
          </a:p>
        </p:txBody>
      </p:sp>
    </p:spTree>
    <p:extLst>
      <p:ext uri="{BB962C8B-B14F-4D97-AF65-F5344CB8AC3E}">
        <p14:creationId xmlns:p14="http://schemas.microsoft.com/office/powerpoint/2010/main" val="350765430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Club Serra Palace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17</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a:t>
            </a:r>
            <a:r>
              <a:rPr lang="ru-RU" sz="4000" b="1" dirty="0">
                <a:solidFill>
                  <a:schemeClr val="tx1"/>
                </a:solidFill>
              </a:rPr>
              <a:t>. </a:t>
            </a:r>
          </a:p>
        </p:txBody>
      </p:sp>
      <p:graphicFrame>
        <p:nvGraphicFramePr>
          <p:cNvPr id="7" name="Диаграмма 6">
            <a:extLst>
              <a:ext uri="{FF2B5EF4-FFF2-40B4-BE49-F238E27FC236}">
                <a16:creationId xmlns:a16="http://schemas.microsoft.com/office/drawing/2014/main" id="{EF2CA967-1E67-450F-A1F9-A10CD455BCE2}"/>
              </a:ext>
            </a:extLst>
          </p:cNvPr>
          <p:cNvGraphicFramePr>
            <a:graphicFrameLocks/>
          </p:cNvGraphicFramePr>
          <p:nvPr>
            <p:extLst>
              <p:ext uri="{D42A27DB-BD31-4B8C-83A1-F6EECF244321}">
                <p14:modId xmlns:p14="http://schemas.microsoft.com/office/powerpoint/2010/main" val="3232240334"/>
              </p:ext>
            </p:extLst>
          </p:nvPr>
        </p:nvGraphicFramePr>
        <p:xfrm>
          <a:off x="1640814" y="4595424"/>
          <a:ext cx="25541804" cy="13349575"/>
        </p:xfrm>
        <a:graphic>
          <a:graphicData uri="http://schemas.openxmlformats.org/drawingml/2006/chart">
            <c:chart xmlns:c="http://schemas.openxmlformats.org/drawingml/2006/chart" xmlns:r="http://schemas.openxmlformats.org/officeDocument/2006/relationships" r:id="rId2"/>
          </a:graphicData>
        </a:graphic>
      </p:graphicFrame>
      <p:sp>
        <p:nvSpPr>
          <p:cNvPr id="8" name="Заголовок 1">
            <a:extLst>
              <a:ext uri="{FF2B5EF4-FFF2-40B4-BE49-F238E27FC236}">
                <a16:creationId xmlns:a16="http://schemas.microsoft.com/office/drawing/2014/main" id="{C9ED6655-EECF-465C-A106-27BE843B0487}"/>
              </a:ext>
            </a:extLst>
          </p:cNvPr>
          <p:cNvSpPr txBox="1">
            <a:spLocks/>
          </p:cNvSpPr>
          <p:nvPr/>
        </p:nvSpPr>
        <p:spPr>
          <a:xfrm>
            <a:off x="29011417" y="7866036"/>
            <a:ext cx="6414207" cy="122410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marL="0" marR="0" lvl="0" indent="0" algn="l" defTabSz="918246" rtl="0" eaLnBrk="1" fontAlgn="auto" latinLnBrk="0" hangingPunct="1">
              <a:lnSpc>
                <a:spcPct val="100000"/>
              </a:lnSpc>
              <a:spcBef>
                <a:spcPts val="0"/>
              </a:spcBef>
              <a:spcAft>
                <a:spcPts val="1000"/>
              </a:spcAft>
              <a:buClrTx/>
              <a:buSzTx/>
              <a:buFontTx/>
              <a:buNone/>
              <a:tabLst>
                <a:tab pos="907929" algn="l"/>
              </a:tabLst>
              <a:defRPr/>
            </a:pPr>
            <a:r>
              <a:rPr lang="en-US" sz="4400" b="1" kern="0" dirty="0">
                <a:solidFill>
                  <a:srgbClr val="092A5E"/>
                </a:solidFill>
              </a:rPr>
              <a:t>Conclusions</a:t>
            </a:r>
            <a:r>
              <a:rPr kumimoji="0" lang="ru-RU" sz="4400" b="1" i="0" u="none" strike="noStrike" kern="0" cap="none" spc="0" normalizeH="0" baseline="0" noProof="0" dirty="0">
                <a:ln>
                  <a:noFill/>
                </a:ln>
                <a:solidFill>
                  <a:srgbClr val="092A5E"/>
                </a:solidFill>
                <a:effectLst/>
                <a:uLnTx/>
                <a:uFillTx/>
                <a:latin typeface="TUIType Light"/>
                <a:sym typeface="TUIType Light"/>
              </a:rPr>
              <a:t>:</a:t>
            </a:r>
          </a:p>
          <a:p>
            <a:pPr marL="742950" lvl="0" indent="-742950">
              <a:lnSpc>
                <a:spcPct val="100000"/>
              </a:lnSpc>
              <a:spcAft>
                <a:spcPts val="1000"/>
              </a:spcAft>
              <a:buFont typeface="+mj-lt"/>
              <a:buAutoNum type="arabicPeriod"/>
              <a:defRPr/>
            </a:pPr>
            <a:r>
              <a:rPr lang="en-US" sz="4000" kern="0" dirty="0">
                <a:solidFill>
                  <a:srgbClr val="092A5E"/>
                </a:solidFill>
              </a:rPr>
              <a:t>All the </a:t>
            </a:r>
            <a:r>
              <a:rPr lang="en-US" sz="4000" kern="0" dirty="0">
                <a:solidFill>
                  <a:srgbClr val="C00000"/>
                </a:solidFill>
              </a:rPr>
              <a:t>Master classes </a:t>
            </a:r>
            <a:r>
              <a:rPr lang="en-US" sz="4000" kern="0" dirty="0">
                <a:solidFill>
                  <a:srgbClr val="092A5E"/>
                </a:solidFill>
              </a:rPr>
              <a:t>are</a:t>
            </a:r>
            <a:r>
              <a:rPr lang="ru-RU" sz="4000" kern="0" dirty="0">
                <a:solidFill>
                  <a:srgbClr val="092A5E"/>
                </a:solidFill>
              </a:rPr>
              <a:t> </a:t>
            </a:r>
            <a:r>
              <a:rPr lang="en-US" sz="4000" kern="0" dirty="0">
                <a:solidFill>
                  <a:srgbClr val="092A5E"/>
                </a:solidFill>
              </a:rPr>
              <a:t>being evaluated</a:t>
            </a:r>
            <a:r>
              <a:rPr lang="ru-RU" sz="4000" kern="0" dirty="0">
                <a:solidFill>
                  <a:srgbClr val="092A5E"/>
                </a:solidFill>
              </a:rPr>
              <a:t> </a:t>
            </a:r>
            <a:r>
              <a:rPr lang="en-US" sz="4000" kern="0" dirty="0">
                <a:solidFill>
                  <a:srgbClr val="002060"/>
                </a:solidFill>
              </a:rPr>
              <a:t>now</a:t>
            </a:r>
            <a:r>
              <a:rPr lang="en-US" sz="4000" kern="0" dirty="0">
                <a:solidFill>
                  <a:srgbClr val="092A5E"/>
                </a:solidFill>
              </a:rPr>
              <a:t>, though have low attendance.</a:t>
            </a:r>
          </a:p>
          <a:p>
            <a:pPr marL="742950" lvl="0" indent="-742950">
              <a:lnSpc>
                <a:spcPct val="100000"/>
              </a:lnSpc>
              <a:spcAft>
                <a:spcPts val="1000"/>
              </a:spcAft>
              <a:buFont typeface="+mj-lt"/>
              <a:buAutoNum type="arabicPeriod"/>
              <a:defRPr/>
            </a:pPr>
            <a:r>
              <a:rPr lang="en-US" sz="4000" kern="0" dirty="0">
                <a:solidFill>
                  <a:srgbClr val="092A5E"/>
                </a:solidFill>
              </a:rPr>
              <a:t>Master classes on hairstyles and cocktail making have rather low ratings.</a:t>
            </a:r>
          </a:p>
          <a:p>
            <a:pPr marL="742950" lvl="0" indent="-742950">
              <a:lnSpc>
                <a:spcPct val="100000"/>
              </a:lnSpc>
              <a:spcAft>
                <a:spcPts val="1000"/>
              </a:spcAft>
              <a:buFont typeface="+mj-lt"/>
              <a:buAutoNum type="arabicPeriod"/>
              <a:defRPr/>
            </a:pPr>
            <a:r>
              <a:rPr lang="en-US" sz="4000" kern="0" dirty="0">
                <a:solidFill>
                  <a:srgbClr val="092A5E"/>
                </a:solidFill>
              </a:rPr>
              <a:t>The score for </a:t>
            </a:r>
            <a:r>
              <a:rPr lang="en-US" sz="4000" kern="0" dirty="0">
                <a:solidFill>
                  <a:srgbClr val="C00000"/>
                </a:solidFill>
              </a:rPr>
              <a:t>Theme Days </a:t>
            </a:r>
            <a:r>
              <a:rPr lang="en-US" sz="4000" kern="0" dirty="0">
                <a:solidFill>
                  <a:srgbClr val="092A5E"/>
                </a:solidFill>
              </a:rPr>
              <a:t>has decreased (from 4,6 in July to 4,2).</a:t>
            </a:r>
          </a:p>
          <a:p>
            <a:pPr>
              <a:lnSpc>
                <a:spcPct val="100000"/>
              </a:lnSpc>
              <a:spcAft>
                <a:spcPts val="1000"/>
              </a:spcAft>
              <a:defRPr/>
            </a:pPr>
            <a:r>
              <a:rPr lang="en-US" sz="4000" b="1" kern="0" dirty="0">
                <a:solidFill>
                  <a:srgbClr val="092A5E"/>
                </a:solidFill>
              </a:rPr>
              <a:t>Recommendations</a:t>
            </a:r>
            <a:r>
              <a:rPr lang="ru-RU" sz="4400" b="1" kern="0" dirty="0">
                <a:solidFill>
                  <a:srgbClr val="092A5E"/>
                </a:solidFill>
              </a:rPr>
              <a:t>:</a:t>
            </a:r>
          </a:p>
          <a:p>
            <a:pPr lvl="0">
              <a:lnSpc>
                <a:spcPct val="100000"/>
              </a:lnSpc>
              <a:spcAft>
                <a:spcPts val="1000"/>
              </a:spcAft>
              <a:defRPr/>
            </a:pPr>
            <a:r>
              <a:rPr lang="en-US" sz="3600" kern="0" dirty="0">
                <a:solidFill>
                  <a:srgbClr val="092A5E"/>
                </a:solidFill>
              </a:rPr>
              <a:t>Check what is wrong with the Theme Days and certain master classes.</a:t>
            </a:r>
            <a:endParaRPr kumimoji="0" lang="ru-RU" sz="4400" b="0" i="0" u="none" strike="noStrike" kern="0" cap="none" spc="0" normalizeH="0" baseline="0" noProof="0" dirty="0">
              <a:ln>
                <a:noFill/>
              </a:ln>
              <a:solidFill>
                <a:srgbClr val="092A5E"/>
              </a:solidFill>
              <a:effectLst/>
              <a:uLnTx/>
              <a:uFillTx/>
              <a:latin typeface="TUIType Light"/>
              <a:sym typeface="TUIType Light"/>
            </a:endParaRPr>
          </a:p>
        </p:txBody>
      </p:sp>
      <p:grpSp>
        <p:nvGrpSpPr>
          <p:cNvPr id="9" name="Группа 8"/>
          <p:cNvGrpSpPr/>
          <p:nvPr/>
        </p:nvGrpSpPr>
        <p:grpSpPr>
          <a:xfrm>
            <a:off x="28838009" y="5433842"/>
            <a:ext cx="2143278" cy="2143278"/>
            <a:chOff x="30575693" y="3934769"/>
            <a:chExt cx="2545707" cy="2545707"/>
          </a:xfrm>
        </p:grpSpPr>
        <p:sp>
          <p:nvSpPr>
            <p:cNvPr id="10" name="Капля 9"/>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latin typeface="TUIType Light"/>
                <a:ea typeface="+mn-ea"/>
                <a:cs typeface="+mn-cs"/>
              </a:endParaRPr>
            </a:p>
          </p:txBody>
        </p:sp>
        <p:sp>
          <p:nvSpPr>
            <p:cNvPr id="11" name="Капля 10"/>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latin typeface="TUIType Light"/>
                <a:ea typeface="+mn-ea"/>
                <a:cs typeface="+mn-cs"/>
              </a:endParaRPr>
            </a:p>
          </p:txBody>
        </p:sp>
        <p:pic>
          <p:nvPicPr>
            <p:cNvPr id="12" name="Рисунок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pic>
        <p:nvPicPr>
          <p:cNvPr id="15" name="Рисунок 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6"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289</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8"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6717046" y="492580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6717046" y="686232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6717046" y="78305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,6</a:t>
            </a: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717046" y="879883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,9</a:t>
            </a: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717046" y="976709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latin typeface="+mj-lt"/>
              </a:rPr>
              <a:t>4,2</a:t>
            </a: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717046" y="1073535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rPr>
              <a:t>4,</a:t>
            </a:r>
            <a:r>
              <a:rPr lang="en-US" sz="3600" kern="0" dirty="0">
                <a:solidFill>
                  <a:srgbClr val="C00000"/>
                </a:solidFill>
              </a:rPr>
              <a:t>0</a:t>
            </a:r>
            <a:endParaRPr lang="ru-RU" sz="3600" kern="0" dirty="0">
              <a:solidFill>
                <a:srgbClr val="C00000"/>
              </a:solidFill>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717046" y="1170361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rPr>
              <a:t>3,</a:t>
            </a:r>
            <a:r>
              <a:rPr lang="en-US" sz="3600" kern="0" dirty="0">
                <a:solidFill>
                  <a:srgbClr val="C00000"/>
                </a:solidFill>
              </a:rPr>
              <a:t>0</a:t>
            </a:r>
            <a:endParaRPr lang="ru-RU" sz="3600" kern="0" dirty="0">
              <a:solidFill>
                <a:srgbClr val="C00000"/>
              </a:solidFill>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717046" y="126718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rPr>
              <a:t>3,</a:t>
            </a:r>
            <a:r>
              <a:rPr lang="en-US" sz="3600" kern="0" dirty="0">
                <a:solidFill>
                  <a:srgbClr val="C00000"/>
                </a:solidFill>
              </a:rPr>
              <a:t>0</a:t>
            </a:r>
            <a:endParaRPr lang="ru-RU" sz="3600" kern="0" dirty="0">
              <a:solidFill>
                <a:srgbClr val="C00000"/>
              </a:solidFill>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717046" y="1364012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t>4,5</a:t>
            </a: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717046" y="1460838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717046" y="1557664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30" name="Rectangle 14"/>
          <p:cNvSpPr/>
          <p:nvPr/>
        </p:nvSpPr>
        <p:spPr>
          <a:xfrm>
            <a:off x="25701582"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r>
              <a:rPr lang="en-US" sz="3200" b="1" dirty="0">
                <a:solidFill>
                  <a:schemeClr val="tx1"/>
                </a:solidFill>
                <a:latin typeface="+mj-lt"/>
              </a:rPr>
              <a:t>*</a:t>
            </a:r>
            <a:endParaRPr lang="ru-RU" sz="3200" b="1" dirty="0">
              <a:solidFill>
                <a:schemeClr val="tx1"/>
              </a:solidFill>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717046" y="589406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Tree>
    <p:extLst>
      <p:ext uri="{BB962C8B-B14F-4D97-AF65-F5344CB8AC3E}">
        <p14:creationId xmlns:p14="http://schemas.microsoft.com/office/powerpoint/2010/main" val="5087220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River Resort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18</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latin typeface="+mj-lt"/>
              </a:rPr>
              <a:t>. </a:t>
            </a:r>
            <a:r>
              <a:rPr lang="en-US" sz="4000" b="1" dirty="0">
                <a:solidFill>
                  <a:schemeClr val="tx1"/>
                </a:solidFill>
                <a:latin typeface="+mj-lt"/>
              </a:rPr>
              <a:t>Entertainment &amp; Sport </a:t>
            </a:r>
            <a:endParaRPr lang="ru-RU" sz="4000" b="1" dirty="0">
              <a:solidFill>
                <a:schemeClr val="tx1"/>
              </a:solidFill>
              <a:latin typeface="+mj-lt"/>
            </a:endParaRPr>
          </a:p>
        </p:txBody>
      </p:sp>
      <p:graphicFrame>
        <p:nvGraphicFramePr>
          <p:cNvPr id="7" name="Диаграмма 6">
            <a:extLst>
              <a:ext uri="{FF2B5EF4-FFF2-40B4-BE49-F238E27FC236}">
                <a16:creationId xmlns:a16="http://schemas.microsoft.com/office/drawing/2014/main" id="{EF2CA967-1E67-450F-A1F9-A10CD455BCE2}"/>
              </a:ext>
            </a:extLst>
          </p:cNvPr>
          <p:cNvGraphicFramePr>
            <a:graphicFrameLocks/>
          </p:cNvGraphicFramePr>
          <p:nvPr>
            <p:extLst>
              <p:ext uri="{D42A27DB-BD31-4B8C-83A1-F6EECF244321}">
                <p14:modId xmlns:p14="http://schemas.microsoft.com/office/powerpoint/2010/main" val="2844988643"/>
              </p:ext>
            </p:extLst>
          </p:nvPr>
        </p:nvGraphicFramePr>
        <p:xfrm>
          <a:off x="1673169" y="4513663"/>
          <a:ext cx="26823572" cy="13422700"/>
        </p:xfrm>
        <a:graphic>
          <a:graphicData uri="http://schemas.openxmlformats.org/drawingml/2006/chart">
            <c:chart xmlns:c="http://schemas.openxmlformats.org/drawingml/2006/chart" xmlns:r="http://schemas.openxmlformats.org/officeDocument/2006/relationships" r:id="rId2"/>
          </a:graphicData>
        </a:graphic>
      </p:graphicFrame>
      <p:sp>
        <p:nvSpPr>
          <p:cNvPr id="9" name="Заголовок 1">
            <a:extLst>
              <a:ext uri="{FF2B5EF4-FFF2-40B4-BE49-F238E27FC236}">
                <a16:creationId xmlns:a16="http://schemas.microsoft.com/office/drawing/2014/main" id="{C9ED6655-EECF-465C-A106-27BE843B0487}"/>
              </a:ext>
            </a:extLst>
          </p:cNvPr>
          <p:cNvSpPr txBox="1">
            <a:spLocks/>
          </p:cNvSpPr>
          <p:nvPr/>
        </p:nvSpPr>
        <p:spPr>
          <a:xfrm>
            <a:off x="29555768" y="7305724"/>
            <a:ext cx="7058331" cy="1116515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Awareness level of all the activities has become higher.</a:t>
            </a:r>
          </a:p>
          <a:p>
            <a:pPr marL="742950" indent="-742950">
              <a:lnSpc>
                <a:spcPct val="80000"/>
              </a:lnSpc>
              <a:spcAft>
                <a:spcPts val="1500"/>
              </a:spcAft>
              <a:buFont typeface="+mj-lt"/>
              <a:buAutoNum type="arabicPeriod"/>
            </a:pPr>
            <a:r>
              <a:rPr lang="en-US" sz="3600" kern="0" dirty="0">
                <a:latin typeface="+mj-lt"/>
              </a:rPr>
              <a:t>All </a:t>
            </a:r>
            <a:r>
              <a:rPr lang="en-US" sz="3600" kern="0" dirty="0">
                <a:solidFill>
                  <a:srgbClr val="C00000"/>
                </a:solidFill>
                <a:latin typeface="+mj-lt"/>
              </a:rPr>
              <a:t>sport activities </a:t>
            </a:r>
            <a:r>
              <a:rPr lang="en-US" sz="3600" kern="0" dirty="0">
                <a:latin typeface="+mj-lt"/>
              </a:rPr>
              <a:t>are still not very popular and Aqua aerobic is still one of the leading sports activities, but now Aqua aerobic and Morning Gym also demonstrate higher level of attendance.</a:t>
            </a:r>
          </a:p>
          <a:p>
            <a:pPr marL="742950" indent="-742950">
              <a:lnSpc>
                <a:spcPct val="80000"/>
              </a:lnSpc>
              <a:spcAft>
                <a:spcPts val="1500"/>
              </a:spcAft>
              <a:buFont typeface="+mj-lt"/>
              <a:buAutoNum type="arabicPeriod"/>
            </a:pPr>
            <a:r>
              <a:rPr lang="en-US" sz="3600" kern="0" dirty="0">
                <a:solidFill>
                  <a:srgbClr val="C00000"/>
                </a:solidFill>
                <a:latin typeface="+mj-lt"/>
              </a:rPr>
              <a:t>Professional Fitness &amp; Wellness </a:t>
            </a:r>
            <a:r>
              <a:rPr lang="en-US" sz="3600" kern="0" dirty="0">
                <a:latin typeface="+mj-lt"/>
              </a:rPr>
              <a:t>trainers still get rather low score.</a:t>
            </a:r>
          </a:p>
          <a:p>
            <a:pPr marL="742950" indent="-742950">
              <a:lnSpc>
                <a:spcPct val="80000"/>
              </a:lnSpc>
              <a:spcAft>
                <a:spcPts val="1500"/>
              </a:spcAft>
              <a:buFont typeface="+mj-lt"/>
              <a:buAutoNum type="arabicPeriod"/>
            </a:pPr>
            <a:r>
              <a:rPr lang="en-US" sz="3600" kern="0" dirty="0">
                <a:solidFill>
                  <a:srgbClr val="C00000"/>
                </a:solidFill>
                <a:latin typeface="+mj-lt"/>
              </a:rPr>
              <a:t>SPA</a:t>
            </a:r>
            <a:r>
              <a:rPr lang="en-US" sz="3600" kern="0" dirty="0">
                <a:latin typeface="+mj-lt"/>
              </a:rPr>
              <a:t> evaluation has decreased from 4,6 to 4,2-4,3, which can indicate some issues in the service. </a:t>
            </a:r>
            <a:endParaRPr lang="ru-RU" sz="3600" kern="0" dirty="0">
              <a:latin typeface="+mj-lt"/>
            </a:endParaRPr>
          </a:p>
          <a:p>
            <a:pPr>
              <a:lnSpc>
                <a:spcPct val="80000"/>
              </a:lnSpc>
              <a:spcAft>
                <a:spcPts val="1500"/>
              </a:spcAft>
            </a:pPr>
            <a:r>
              <a:rPr lang="en-US" sz="4400" b="1" kern="0" dirty="0">
                <a:latin typeface="+mj-lt"/>
              </a:rPr>
              <a:t>Recommendations</a:t>
            </a:r>
            <a:r>
              <a:rPr lang="ru-RU" sz="4400" b="1" kern="0" dirty="0">
                <a:latin typeface="+mj-lt"/>
              </a:rPr>
              <a:t>:</a:t>
            </a:r>
          </a:p>
          <a:p>
            <a:pPr>
              <a:lnSpc>
                <a:spcPct val="80000"/>
              </a:lnSpc>
              <a:spcAft>
                <a:spcPts val="1500"/>
              </a:spcAft>
            </a:pPr>
            <a:r>
              <a:rPr lang="en-US" sz="3600" kern="0" dirty="0">
                <a:latin typeface="+mj-lt"/>
              </a:rPr>
              <a:t>Check what is wrong with the Professional trainers.</a:t>
            </a:r>
          </a:p>
          <a:p>
            <a:pPr>
              <a:lnSpc>
                <a:spcPct val="80000"/>
              </a:lnSpc>
              <a:spcAft>
                <a:spcPts val="1500"/>
              </a:spcAft>
            </a:pPr>
            <a:r>
              <a:rPr lang="en-US" sz="3600" kern="0" dirty="0">
                <a:latin typeface="+mj-lt"/>
              </a:rPr>
              <a:t>Check what continues to get wrong with the SPA.</a:t>
            </a:r>
            <a:endParaRPr lang="ru-RU" sz="4400" kern="0" dirty="0">
              <a:latin typeface="+mj-lt"/>
            </a:endParaRPr>
          </a:p>
          <a:p>
            <a:pPr>
              <a:lnSpc>
                <a:spcPct val="80000"/>
              </a:lnSpc>
              <a:spcAft>
                <a:spcPts val="1500"/>
              </a:spcAft>
            </a:pPr>
            <a:r>
              <a:rPr lang="ru-RU" sz="3600" kern="0" dirty="0">
                <a:latin typeface="+mj-lt"/>
              </a:rPr>
              <a:t>  </a:t>
            </a:r>
          </a:p>
          <a:p>
            <a:pPr marL="742950" indent="-742950">
              <a:lnSpc>
                <a:spcPct val="80000"/>
              </a:lnSpc>
              <a:spcAft>
                <a:spcPts val="1500"/>
              </a:spcAft>
              <a:buFont typeface="+mj-lt"/>
              <a:buAutoNum type="arabicPeriod"/>
            </a:pPr>
            <a:endParaRPr lang="ru-RU" sz="3600" kern="0" dirty="0">
              <a:latin typeface="+mj-lt"/>
            </a:endParaRPr>
          </a:p>
          <a:p>
            <a:pPr marL="742950" indent="-742950">
              <a:lnSpc>
                <a:spcPct val="80000"/>
              </a:lnSpc>
              <a:spcAft>
                <a:spcPts val="1500"/>
              </a:spcAft>
              <a:buFont typeface="+mj-lt"/>
              <a:buAutoNum type="arabicPeriod"/>
            </a:pPr>
            <a:endParaRPr lang="ru-RU" sz="3600" kern="0" dirty="0">
              <a:latin typeface="+mj-lt"/>
            </a:endParaRPr>
          </a:p>
        </p:txBody>
      </p:sp>
      <p:grpSp>
        <p:nvGrpSpPr>
          <p:cNvPr id="10" name="Группа 9"/>
          <p:cNvGrpSpPr/>
          <p:nvPr/>
        </p:nvGrpSpPr>
        <p:grpSpPr>
          <a:xfrm>
            <a:off x="29628711" y="5127232"/>
            <a:ext cx="1731888" cy="1731888"/>
            <a:chOff x="30575693" y="3934769"/>
            <a:chExt cx="2545707" cy="2545707"/>
          </a:xfrm>
        </p:grpSpPr>
        <p:sp>
          <p:nvSpPr>
            <p:cNvPr id="11" name="Капля 10"/>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2" name="Капля 11"/>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3" name="Рисунок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pic>
        <p:nvPicPr>
          <p:cNvPr id="15" name="Рисунок 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6"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289</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8" name="Заголовок 1">
            <a:extLst>
              <a:ext uri="{FF2B5EF4-FFF2-40B4-BE49-F238E27FC236}">
                <a16:creationId xmlns:a16="http://schemas.microsoft.com/office/drawing/2014/main" id="{C9ED6655-EECF-465C-A106-27BE843B0487}"/>
              </a:ext>
            </a:extLst>
          </p:cNvPr>
          <p:cNvSpPr txBox="1">
            <a:spLocks/>
          </p:cNvSpPr>
          <p:nvPr/>
        </p:nvSpPr>
        <p:spPr>
          <a:xfrm>
            <a:off x="28182758" y="469854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8198089" y="609959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7</a:t>
            </a:r>
            <a:endParaRPr lang="ru-RU" sz="2800" kern="0" dirty="0">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8198089" y="696059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solidFill>
                  <a:schemeClr val="tx1">
                    <a:lumMod val="75000"/>
                  </a:schemeClr>
                </a:solidFill>
                <a:latin typeface="+mj-lt"/>
              </a:rPr>
              <a:t>4,</a:t>
            </a:r>
            <a:r>
              <a:rPr lang="en-US" sz="2800" kern="0" dirty="0">
                <a:solidFill>
                  <a:schemeClr val="tx1">
                    <a:lumMod val="75000"/>
                  </a:schemeClr>
                </a:solidFill>
                <a:latin typeface="+mj-lt"/>
              </a:rPr>
              <a:t>7</a:t>
            </a:r>
            <a:endParaRPr lang="ru-RU" sz="2800" kern="0" dirty="0">
              <a:solidFill>
                <a:schemeClr val="tx1">
                  <a:lumMod val="75000"/>
                </a:schemeClr>
              </a:solidFill>
              <a:latin typeface="+mj-lt"/>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8182757" y="7958729"/>
            <a:ext cx="717179" cy="38148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solidFill>
                  <a:schemeClr val="tx1">
                    <a:lumMod val="75000"/>
                  </a:schemeClr>
                </a:solidFill>
                <a:latin typeface="+mj-lt"/>
              </a:rPr>
              <a:t>4,</a:t>
            </a:r>
            <a:r>
              <a:rPr lang="en-US" sz="2800" kern="0" dirty="0">
                <a:solidFill>
                  <a:schemeClr val="tx1">
                    <a:lumMod val="75000"/>
                  </a:schemeClr>
                </a:solidFill>
                <a:latin typeface="+mj-lt"/>
              </a:rPr>
              <a:t>7</a:t>
            </a:r>
            <a:endParaRPr lang="ru-RU" sz="2800" kern="0" dirty="0">
              <a:solidFill>
                <a:schemeClr val="tx1">
                  <a:lumMod val="75000"/>
                </a:schemeClr>
              </a:solidFill>
              <a:latin typeface="+mj-lt"/>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8198090" y="885625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7</a:t>
            </a:r>
            <a:endParaRPr lang="ru-RU" sz="28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8198089" y="983707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4,9</a:t>
            </a: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8183103" y="1071183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8175731" y="1122501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6</a:t>
            </a:r>
            <a:endParaRPr lang="ru-RU" sz="28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8183104" y="12196153"/>
            <a:ext cx="764126" cy="1473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8159751" y="1313572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8149118" y="1412553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8169419" y="15013857"/>
            <a:ext cx="707511" cy="3505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rgbClr val="C00000"/>
                </a:solidFill>
                <a:latin typeface="+mj-lt"/>
              </a:rPr>
              <a:t>3</a:t>
            </a:r>
            <a:r>
              <a:rPr lang="ru-RU" sz="2800" kern="0" dirty="0">
                <a:solidFill>
                  <a:srgbClr val="C00000"/>
                </a:solidFill>
                <a:latin typeface="+mj-lt"/>
              </a:rPr>
              <a:t>,</a:t>
            </a:r>
            <a:r>
              <a:rPr lang="en-US" sz="2800" kern="0" dirty="0">
                <a:solidFill>
                  <a:srgbClr val="C00000"/>
                </a:solidFill>
                <a:latin typeface="+mj-lt"/>
              </a:rPr>
              <a:t>2</a:t>
            </a:r>
            <a:endParaRPr lang="ru-RU" sz="2800" kern="0" dirty="0">
              <a:solidFill>
                <a:srgbClr val="C00000"/>
              </a:solidFill>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8165886" y="1589321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rgbClr val="C00000"/>
                </a:solidFill>
                <a:latin typeface="+mj-lt"/>
              </a:rPr>
              <a:t>4,0</a:t>
            </a:r>
            <a:endParaRPr lang="ru-RU" sz="2800" kern="0" dirty="0">
              <a:solidFill>
                <a:srgbClr val="C00000"/>
              </a:solidFill>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8183103" y="5208184"/>
            <a:ext cx="717179" cy="3009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solidFill>
                  <a:schemeClr val="tx1">
                    <a:lumMod val="75000"/>
                  </a:schemeClr>
                </a:solidFill>
                <a:latin typeface="+mj-lt"/>
              </a:rPr>
              <a:t>4,</a:t>
            </a:r>
            <a:r>
              <a:rPr lang="en-US" sz="2800" kern="0" dirty="0">
                <a:solidFill>
                  <a:schemeClr val="tx1">
                    <a:lumMod val="75000"/>
                  </a:schemeClr>
                </a:solidFill>
                <a:latin typeface="+mj-lt"/>
              </a:rPr>
              <a:t>8</a:t>
            </a:r>
            <a:endParaRPr lang="ru-RU" sz="2800" kern="0" dirty="0">
              <a:solidFill>
                <a:schemeClr val="tx1">
                  <a:lumMod val="75000"/>
                </a:schemeClr>
              </a:solidFill>
              <a:latin typeface="+mj-lt"/>
            </a:endParaRP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8208885" y="6528692"/>
            <a:ext cx="691053"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rgbClr val="C00000"/>
                </a:solidFill>
                <a:latin typeface="+mj-lt"/>
              </a:rPr>
              <a:t>4,2</a:t>
            </a:r>
            <a:endParaRPr lang="ru-RU" sz="2800" kern="0" dirty="0">
              <a:solidFill>
                <a:srgbClr val="C00000"/>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8175731" y="7496540"/>
            <a:ext cx="642020" cy="318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7</a:t>
            </a:r>
            <a:endParaRPr lang="ru-RU" sz="2800" kern="0" dirty="0">
              <a:latin typeface="+mj-lt"/>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8159751" y="8455643"/>
            <a:ext cx="717179" cy="28332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7</a:t>
            </a:r>
            <a:endParaRPr lang="ru-RU" sz="2800" kern="0" dirty="0">
              <a:solidFill>
                <a:schemeClr val="tx1">
                  <a:lumMod val="75000"/>
                </a:schemeClr>
              </a:solidFill>
              <a:latin typeface="+mj-lt"/>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8176023" y="929167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4,</a:t>
            </a:r>
            <a:r>
              <a:rPr lang="en-US" sz="2800" kern="0" dirty="0">
                <a:latin typeface="+mj-lt"/>
              </a:rPr>
              <a:t>8</a:t>
            </a:r>
            <a:endParaRPr lang="ru-RU" sz="2800" kern="0" dirty="0">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8183103" y="10241303"/>
            <a:ext cx="649860" cy="3804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8194293" y="1163952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39" name="Заголовок 1">
            <a:extLst>
              <a:ext uri="{FF2B5EF4-FFF2-40B4-BE49-F238E27FC236}">
                <a16:creationId xmlns:a16="http://schemas.microsoft.com/office/drawing/2014/main" id="{C9ED6655-EECF-465C-A106-27BE843B0487}"/>
              </a:ext>
            </a:extLst>
          </p:cNvPr>
          <p:cNvSpPr txBox="1">
            <a:spLocks/>
          </p:cNvSpPr>
          <p:nvPr/>
        </p:nvSpPr>
        <p:spPr>
          <a:xfrm>
            <a:off x="28182759" y="1260085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0" name="Заголовок 1">
            <a:extLst>
              <a:ext uri="{FF2B5EF4-FFF2-40B4-BE49-F238E27FC236}">
                <a16:creationId xmlns:a16="http://schemas.microsoft.com/office/drawing/2014/main" id="{C9ED6655-EECF-465C-A106-27BE843B0487}"/>
              </a:ext>
            </a:extLst>
          </p:cNvPr>
          <p:cNvSpPr txBox="1">
            <a:spLocks/>
          </p:cNvSpPr>
          <p:nvPr/>
        </p:nvSpPr>
        <p:spPr>
          <a:xfrm>
            <a:off x="28166587" y="1364890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8159751" y="1456194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5</a:t>
            </a:r>
            <a:endParaRPr lang="ru-RU" sz="2800" kern="0" dirty="0">
              <a:latin typeface="+mj-lt"/>
            </a:endParaRPr>
          </a:p>
        </p:txBody>
      </p:sp>
      <p:sp>
        <p:nvSpPr>
          <p:cNvPr id="42" name="Заголовок 1">
            <a:extLst>
              <a:ext uri="{FF2B5EF4-FFF2-40B4-BE49-F238E27FC236}">
                <a16:creationId xmlns:a16="http://schemas.microsoft.com/office/drawing/2014/main" id="{C9ED6655-EECF-465C-A106-27BE843B0487}"/>
              </a:ext>
            </a:extLst>
          </p:cNvPr>
          <p:cNvSpPr txBox="1">
            <a:spLocks/>
          </p:cNvSpPr>
          <p:nvPr/>
        </p:nvSpPr>
        <p:spPr>
          <a:xfrm>
            <a:off x="28176023" y="1543294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5,0</a:t>
            </a:r>
          </a:p>
        </p:txBody>
      </p:sp>
      <p:sp>
        <p:nvSpPr>
          <p:cNvPr id="43" name="Заголовок 1">
            <a:extLst>
              <a:ext uri="{FF2B5EF4-FFF2-40B4-BE49-F238E27FC236}">
                <a16:creationId xmlns:a16="http://schemas.microsoft.com/office/drawing/2014/main" id="{C9ED6655-EECF-465C-A106-27BE843B0487}"/>
              </a:ext>
            </a:extLst>
          </p:cNvPr>
          <p:cNvSpPr txBox="1">
            <a:spLocks/>
          </p:cNvSpPr>
          <p:nvPr/>
        </p:nvSpPr>
        <p:spPr>
          <a:xfrm>
            <a:off x="28198091" y="1636227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a:t>
            </a:r>
            <a:endParaRPr lang="ru-RU" sz="2800" kern="0" dirty="0">
              <a:latin typeface="+mj-lt"/>
            </a:endParaRPr>
          </a:p>
        </p:txBody>
      </p:sp>
      <p:sp>
        <p:nvSpPr>
          <p:cNvPr id="44" name="Заголовок 1">
            <a:extLst>
              <a:ext uri="{FF2B5EF4-FFF2-40B4-BE49-F238E27FC236}">
                <a16:creationId xmlns:a16="http://schemas.microsoft.com/office/drawing/2014/main" id="{C9ED6655-EECF-465C-A106-27BE843B0487}"/>
              </a:ext>
            </a:extLst>
          </p:cNvPr>
          <p:cNvSpPr txBox="1">
            <a:spLocks/>
          </p:cNvSpPr>
          <p:nvPr/>
        </p:nvSpPr>
        <p:spPr>
          <a:xfrm>
            <a:off x="28198091" y="567644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solidFill>
                  <a:srgbClr val="C00000"/>
                </a:solidFill>
                <a:latin typeface="+mj-lt"/>
              </a:rPr>
              <a:t>4,</a:t>
            </a:r>
            <a:r>
              <a:rPr lang="en-US" sz="2800" kern="0" dirty="0">
                <a:solidFill>
                  <a:srgbClr val="C00000"/>
                </a:solidFill>
                <a:latin typeface="+mj-lt"/>
              </a:rPr>
              <a:t>3</a:t>
            </a:r>
            <a:endParaRPr lang="ru-RU" sz="2800" kern="0" dirty="0">
              <a:solidFill>
                <a:srgbClr val="C00000"/>
              </a:solidFill>
              <a:latin typeface="+mj-lt"/>
            </a:endParaRPr>
          </a:p>
        </p:txBody>
      </p:sp>
      <p:sp>
        <p:nvSpPr>
          <p:cNvPr id="46" name="Rectangle 14"/>
          <p:cNvSpPr/>
          <p:nvPr/>
        </p:nvSpPr>
        <p:spPr>
          <a:xfrm>
            <a:off x="27348407" y="4150684"/>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latin typeface="+mj-lt"/>
              </a:rPr>
              <a:t>Rating**</a:t>
            </a:r>
            <a:endParaRPr lang="ru-RU" sz="3200" b="1" dirty="0">
              <a:solidFill>
                <a:schemeClr val="tx1"/>
              </a:solidFill>
              <a:latin typeface="+mj-lt"/>
            </a:endParaRPr>
          </a:p>
        </p:txBody>
      </p:sp>
      <p:sp>
        <p:nvSpPr>
          <p:cNvPr id="47"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14011620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River Resort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19</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latin typeface="+mj-lt"/>
              </a:rPr>
              <a:t>. </a:t>
            </a:r>
            <a:r>
              <a:rPr lang="en-US" sz="4000" b="1" dirty="0">
                <a:solidFill>
                  <a:schemeClr val="tx1"/>
                </a:solidFill>
                <a:latin typeface="+mj-lt"/>
              </a:rPr>
              <a:t>Services for Kids </a:t>
            </a:r>
            <a:endParaRPr lang="ru-RU" sz="4000" b="1" dirty="0">
              <a:solidFill>
                <a:schemeClr val="tx1"/>
              </a:solidFill>
              <a:latin typeface="+mj-lt"/>
            </a:endParaRPr>
          </a:p>
        </p:txBody>
      </p:sp>
      <p:graphicFrame>
        <p:nvGraphicFramePr>
          <p:cNvPr id="7" name="Диаграмма 6">
            <a:extLst>
              <a:ext uri="{FF2B5EF4-FFF2-40B4-BE49-F238E27FC236}">
                <a16:creationId xmlns:a16="http://schemas.microsoft.com/office/drawing/2014/main" id="{B29E5A69-43B9-4694-81B6-1B197F1D39EB}"/>
              </a:ext>
            </a:extLst>
          </p:cNvPr>
          <p:cNvGraphicFramePr>
            <a:graphicFrameLocks/>
          </p:cNvGraphicFramePr>
          <p:nvPr>
            <p:extLst>
              <p:ext uri="{D42A27DB-BD31-4B8C-83A1-F6EECF244321}">
                <p14:modId xmlns:p14="http://schemas.microsoft.com/office/powerpoint/2010/main" val="2818076868"/>
              </p:ext>
            </p:extLst>
          </p:nvPr>
        </p:nvGraphicFramePr>
        <p:xfrm>
          <a:off x="1640815" y="4456575"/>
          <a:ext cx="24840942" cy="13705838"/>
        </p:xfrm>
        <a:graphic>
          <a:graphicData uri="http://schemas.openxmlformats.org/drawingml/2006/chart">
            <c:chart xmlns:c="http://schemas.openxmlformats.org/drawingml/2006/chart" xmlns:r="http://schemas.openxmlformats.org/officeDocument/2006/relationships" r:id="rId2"/>
          </a:graphicData>
        </a:graphic>
      </p:graphicFrame>
      <p:sp>
        <p:nvSpPr>
          <p:cNvPr id="8" name="Заголовок 1">
            <a:extLst>
              <a:ext uri="{FF2B5EF4-FFF2-40B4-BE49-F238E27FC236}">
                <a16:creationId xmlns:a16="http://schemas.microsoft.com/office/drawing/2014/main" id="{C9ED6655-EECF-465C-A106-27BE843B0487}"/>
              </a:ext>
            </a:extLst>
          </p:cNvPr>
          <p:cNvSpPr txBox="1">
            <a:spLocks/>
          </p:cNvSpPr>
          <p:nvPr/>
        </p:nvSpPr>
        <p:spPr>
          <a:xfrm>
            <a:off x="28847845" y="8102136"/>
            <a:ext cx="6046839" cy="77376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Awareness level of all the services has increased.</a:t>
            </a:r>
            <a:endParaRPr lang="ru-RU" sz="3600" kern="0" dirty="0">
              <a:latin typeface="+mj-lt"/>
            </a:endParaRPr>
          </a:p>
          <a:p>
            <a:pPr marL="742950" indent="-742950">
              <a:lnSpc>
                <a:spcPct val="80000"/>
              </a:lnSpc>
              <a:spcAft>
                <a:spcPts val="1500"/>
              </a:spcAft>
              <a:buFont typeface="+mj-lt"/>
              <a:buAutoNum type="arabicPeriod"/>
            </a:pPr>
            <a:r>
              <a:rPr lang="en-US" sz="3600" kern="0" dirty="0">
                <a:solidFill>
                  <a:srgbClr val="C00000"/>
                </a:solidFill>
                <a:latin typeface="+mj-lt"/>
              </a:rPr>
              <a:t>Mother Corner </a:t>
            </a:r>
            <a:r>
              <a:rPr lang="en-US" sz="3600" kern="0" dirty="0">
                <a:solidFill>
                  <a:schemeClr val="tx1">
                    <a:lumMod val="75000"/>
                  </a:schemeClr>
                </a:solidFill>
                <a:latin typeface="+mj-lt"/>
              </a:rPr>
              <a:t>still has low  score and now</a:t>
            </a:r>
            <a:r>
              <a:rPr lang="en-US" sz="3600" kern="0" dirty="0">
                <a:solidFill>
                  <a:srgbClr val="C00000"/>
                </a:solidFill>
                <a:latin typeface="+mj-lt"/>
              </a:rPr>
              <a:t> Free inventory </a:t>
            </a:r>
            <a:r>
              <a:rPr lang="en-US" sz="3600" kern="0" dirty="0">
                <a:solidFill>
                  <a:schemeClr val="tx1">
                    <a:lumMod val="75000"/>
                  </a:schemeClr>
                </a:solidFill>
                <a:latin typeface="+mj-lt"/>
              </a:rPr>
              <a:t>also got 4,4 instead of 4,9 in July.</a:t>
            </a:r>
          </a:p>
          <a:p>
            <a:pPr marL="742950" indent="-742950">
              <a:lnSpc>
                <a:spcPct val="80000"/>
              </a:lnSpc>
              <a:spcAft>
                <a:spcPts val="1500"/>
              </a:spcAft>
              <a:buFont typeface="+mj-lt"/>
              <a:buAutoNum type="arabicPeriod"/>
            </a:pPr>
            <a:r>
              <a:rPr lang="en-US" sz="3600" kern="0" dirty="0">
                <a:latin typeface="+mj-lt"/>
              </a:rPr>
              <a:t> </a:t>
            </a:r>
            <a:r>
              <a:rPr lang="en-US" sz="4400" b="1" kern="0" dirty="0">
                <a:latin typeface="+mj-lt"/>
              </a:rPr>
              <a:t>Recommendations</a:t>
            </a:r>
            <a:r>
              <a:rPr lang="ru-RU" sz="4400" b="1" kern="0" dirty="0">
                <a:latin typeface="+mj-lt"/>
              </a:rPr>
              <a:t>:</a:t>
            </a:r>
          </a:p>
          <a:p>
            <a:pPr>
              <a:lnSpc>
                <a:spcPct val="80000"/>
              </a:lnSpc>
              <a:spcAft>
                <a:spcPts val="1500"/>
              </a:spcAft>
            </a:pPr>
            <a:r>
              <a:rPr lang="en-US" sz="3600" kern="0" dirty="0">
                <a:latin typeface="+mj-lt"/>
              </a:rPr>
              <a:t>Check what is wrong with the perception of Mother Corner and Free inventory.</a:t>
            </a:r>
            <a:endParaRPr lang="ru-RU" sz="3600" kern="0" dirty="0">
              <a:latin typeface="+mj-lt"/>
            </a:endParaRPr>
          </a:p>
          <a:p>
            <a:pPr>
              <a:lnSpc>
                <a:spcPct val="80000"/>
              </a:lnSpc>
              <a:spcAft>
                <a:spcPts val="1500"/>
              </a:spcAft>
            </a:pPr>
            <a:endParaRPr lang="ru-RU" sz="3600" kern="0" dirty="0">
              <a:latin typeface="+mj-lt"/>
            </a:endParaRPr>
          </a:p>
          <a:p>
            <a:pPr marL="742950" indent="-742950">
              <a:lnSpc>
                <a:spcPct val="80000"/>
              </a:lnSpc>
              <a:spcAft>
                <a:spcPts val="1500"/>
              </a:spcAft>
              <a:buFont typeface="+mj-lt"/>
              <a:buAutoNum type="arabicPeriod"/>
            </a:pPr>
            <a:endParaRPr lang="ru-RU" sz="3600" kern="0" dirty="0">
              <a:latin typeface="+mj-lt"/>
            </a:endParaRPr>
          </a:p>
        </p:txBody>
      </p:sp>
      <p:grpSp>
        <p:nvGrpSpPr>
          <p:cNvPr id="9" name="Группа 8"/>
          <p:cNvGrpSpPr/>
          <p:nvPr/>
        </p:nvGrpSpPr>
        <p:grpSpPr>
          <a:xfrm>
            <a:off x="28891291" y="5835153"/>
            <a:ext cx="1731888" cy="1731888"/>
            <a:chOff x="30575693" y="3934769"/>
            <a:chExt cx="2545707" cy="2545707"/>
          </a:xfrm>
        </p:grpSpPr>
        <p:sp>
          <p:nvSpPr>
            <p:cNvPr id="10" name="Капля 9"/>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1" name="Капля 10"/>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2" name="Рисунок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pic>
        <p:nvPicPr>
          <p:cNvPr id="13" name="Рисунок 1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5"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289</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6" name="Заголовок 1">
            <a:extLst>
              <a:ext uri="{FF2B5EF4-FFF2-40B4-BE49-F238E27FC236}">
                <a16:creationId xmlns:a16="http://schemas.microsoft.com/office/drawing/2014/main" id="{C9ED6655-EECF-465C-A106-27BE843B0487}"/>
              </a:ext>
            </a:extLst>
          </p:cNvPr>
          <p:cNvSpPr txBox="1">
            <a:spLocks/>
          </p:cNvSpPr>
          <p:nvPr/>
        </p:nvSpPr>
        <p:spPr>
          <a:xfrm>
            <a:off x="26192307" y="501412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18" name="Заголовок 1">
            <a:extLst>
              <a:ext uri="{FF2B5EF4-FFF2-40B4-BE49-F238E27FC236}">
                <a16:creationId xmlns:a16="http://schemas.microsoft.com/office/drawing/2014/main" id="{C9ED6655-EECF-465C-A106-27BE843B0487}"/>
              </a:ext>
            </a:extLst>
          </p:cNvPr>
          <p:cNvSpPr txBox="1">
            <a:spLocks/>
          </p:cNvSpPr>
          <p:nvPr/>
        </p:nvSpPr>
        <p:spPr>
          <a:xfrm>
            <a:off x="26196952" y="654378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6111546" y="780744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6142368" y="911394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6111546" y="1053123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6</a:t>
            </a:r>
            <a:endParaRPr lang="ru-RU" sz="3600" kern="0" dirty="0">
              <a:solidFill>
                <a:schemeClr val="tx1">
                  <a:lumMod val="75000"/>
                </a:schemeClr>
              </a:solidFill>
              <a:latin typeface="+mj-lt"/>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151701" y="14452068"/>
            <a:ext cx="877743" cy="4865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3600" kern="0" dirty="0">
                <a:solidFill>
                  <a:srgbClr val="C00000"/>
                </a:solidFill>
                <a:latin typeface="+mj-lt"/>
              </a:rPr>
              <a:t>4,</a:t>
            </a:r>
            <a:r>
              <a:rPr lang="en-US" sz="3600" kern="0" dirty="0">
                <a:solidFill>
                  <a:srgbClr val="C00000"/>
                </a:solidFill>
                <a:latin typeface="+mj-lt"/>
              </a:rPr>
              <a:t>4</a:t>
            </a:r>
            <a:endParaRPr lang="ru-RU" sz="3600" kern="0" dirty="0">
              <a:solidFill>
                <a:srgbClr val="C00000"/>
              </a:solidFill>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151701" y="1173195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192307" y="15782064"/>
            <a:ext cx="729431" cy="5158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6" name="Rectangle 14"/>
          <p:cNvSpPr/>
          <p:nvPr/>
        </p:nvSpPr>
        <p:spPr>
          <a:xfrm>
            <a:off x="25176843"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27"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5" name="Заголовок 1">
            <a:extLst>
              <a:ext uri="{FF2B5EF4-FFF2-40B4-BE49-F238E27FC236}">
                <a16:creationId xmlns:a16="http://schemas.microsoft.com/office/drawing/2014/main" id="{C9F3ADC5-CA21-4B1C-8ABE-900F782C70D2}"/>
              </a:ext>
            </a:extLst>
          </p:cNvPr>
          <p:cNvSpPr txBox="1">
            <a:spLocks/>
          </p:cNvSpPr>
          <p:nvPr/>
        </p:nvSpPr>
        <p:spPr>
          <a:xfrm>
            <a:off x="26151702" y="1306443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3</a:t>
            </a:r>
            <a:endParaRPr lang="ru-RU" sz="3600" kern="0" dirty="0">
              <a:solidFill>
                <a:srgbClr val="C00000"/>
              </a:solidFill>
              <a:latin typeface="+mj-lt"/>
            </a:endParaRPr>
          </a:p>
        </p:txBody>
      </p:sp>
    </p:spTree>
    <p:extLst>
      <p:ext uri="{BB962C8B-B14F-4D97-AF65-F5344CB8AC3E}">
        <p14:creationId xmlns:p14="http://schemas.microsoft.com/office/powerpoint/2010/main" val="3301630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Прямая соединительная линия 30"/>
          <p:cNvCxnSpPr/>
          <p:nvPr/>
        </p:nvCxnSpPr>
        <p:spPr>
          <a:xfrm>
            <a:off x="27869340" y="5898178"/>
            <a:ext cx="0" cy="10166745"/>
          </a:xfrm>
          <a:prstGeom prst="line">
            <a:avLst/>
          </a:prstGeom>
          <a:noFill/>
          <a:ln w="38100"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cxnSp>
        <p:nvCxnSpPr>
          <p:cNvPr id="13" name="Прямая соединительная линия 12"/>
          <p:cNvCxnSpPr/>
          <p:nvPr/>
        </p:nvCxnSpPr>
        <p:spPr>
          <a:xfrm>
            <a:off x="2858042" y="5898178"/>
            <a:ext cx="0" cy="10166745"/>
          </a:xfrm>
          <a:prstGeom prst="line">
            <a:avLst/>
          </a:prstGeom>
          <a:noFill/>
          <a:ln w="38100"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sp>
        <p:nvSpPr>
          <p:cNvPr id="4" name="Заголовок 3"/>
          <p:cNvSpPr>
            <a:spLocks noGrp="1"/>
          </p:cNvSpPr>
          <p:nvPr>
            <p:ph type="title"/>
          </p:nvPr>
        </p:nvSpPr>
        <p:spPr/>
        <p:txBody>
          <a:bodyPr/>
          <a:lstStyle/>
          <a:p>
            <a:r>
              <a:rPr lang="en-US" dirty="0"/>
              <a:t>Product establishment based on the Target Audience preferences </a:t>
            </a:r>
            <a:endParaRPr lang="ru-RU" dirty="0"/>
          </a:p>
        </p:txBody>
      </p:sp>
      <p:sp>
        <p:nvSpPr>
          <p:cNvPr id="2" name="Номер слайда 1"/>
          <p:cNvSpPr>
            <a:spLocks noGrp="1"/>
          </p:cNvSpPr>
          <p:nvPr>
            <p:ph type="sldNum" sz="quarter" idx="2"/>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807940" rtl="0" eaLnBrk="1" fontAlgn="auto" latinLnBrk="0" hangingPunct="1">
                <a:lnSpc>
                  <a:spcPct val="100000"/>
                </a:lnSpc>
                <a:spcBef>
                  <a:spcPts val="0"/>
                </a:spcBef>
                <a:spcAft>
                  <a:spcPts val="0"/>
                </a:spcAft>
                <a:buClrTx/>
                <a:buSzTx/>
                <a:buFontTx/>
                <a:buNone/>
                <a:tabLst/>
                <a:defRPr/>
              </a:pPr>
              <a:t>2</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
        <p:nvSpPr>
          <p:cNvPr id="9" name="Rectangle 14"/>
          <p:cNvSpPr/>
          <p:nvPr/>
        </p:nvSpPr>
        <p:spPr>
          <a:xfrm>
            <a:off x="4750680" y="5217592"/>
            <a:ext cx="7426947" cy="13080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lvl="0">
              <a:lnSpc>
                <a:spcPct val="90000"/>
              </a:lnSpc>
              <a:spcBef>
                <a:spcPts val="0"/>
              </a:spcBef>
              <a:spcAft>
                <a:spcPts val="500"/>
              </a:spcAft>
              <a:buClr>
                <a:srgbClr val="092A5E"/>
              </a:buClr>
              <a:buSzPct val="110000"/>
              <a:defRPr/>
            </a:pPr>
            <a:r>
              <a:rPr lang="en-US" sz="4800" b="1" dirty="0">
                <a:solidFill>
                  <a:srgbClr val="092A5E"/>
                </a:solidFill>
              </a:rPr>
              <a:t>Customer Feedback Types</a:t>
            </a:r>
          </a:p>
        </p:txBody>
      </p:sp>
      <p:sp>
        <p:nvSpPr>
          <p:cNvPr id="23" name="Овал 22"/>
          <p:cNvSpPr/>
          <p:nvPr/>
        </p:nvSpPr>
        <p:spPr>
          <a:xfrm>
            <a:off x="1630781" y="4670919"/>
            <a:ext cx="2454522" cy="2454519"/>
          </a:xfrm>
          <a:prstGeom prst="ellipse">
            <a:avLst/>
          </a:prstGeom>
          <a:solidFill>
            <a:schemeClr val="accent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113" name="Rectangle 14"/>
          <p:cNvSpPr/>
          <p:nvPr/>
        </p:nvSpPr>
        <p:spPr>
          <a:xfrm>
            <a:off x="29780859" y="5733395"/>
            <a:ext cx="5385441" cy="144845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2807940" rtl="0" eaLnBrk="1" fontAlgn="base" latinLnBrk="0" hangingPunct="1">
              <a:lnSpc>
                <a:spcPct val="90000"/>
              </a:lnSpc>
              <a:spcBef>
                <a:spcPct val="0"/>
              </a:spcBef>
              <a:spcAft>
                <a:spcPts val="1500"/>
              </a:spcAft>
              <a:buClrTx/>
              <a:buSzTx/>
              <a:buFontTx/>
              <a:buNone/>
              <a:tabLst/>
              <a:defRPr/>
            </a:pPr>
            <a:r>
              <a:rPr kumimoji="0" lang="en-US" sz="4000" b="0" i="0" u="none" strike="noStrike" kern="1200" cap="none" spc="0" normalizeH="0" baseline="0" noProof="0" dirty="0">
                <a:ln>
                  <a:noFill/>
                </a:ln>
                <a:solidFill>
                  <a:srgbClr val="092A5E"/>
                </a:solidFill>
                <a:effectLst/>
                <a:uLnTx/>
                <a:uFillTx/>
                <a:latin typeface="TUIType Light"/>
                <a:ea typeface="+mn-ea"/>
                <a:cs typeface="+mn-cs"/>
              </a:rPr>
              <a:t>Our the main customers</a:t>
            </a:r>
            <a:r>
              <a:rPr kumimoji="0" lang="en-US" sz="4000" b="0" i="0" u="none" strike="noStrike" kern="1200" cap="none" spc="0" normalizeH="0" noProof="0" dirty="0">
                <a:ln>
                  <a:noFill/>
                </a:ln>
                <a:solidFill>
                  <a:srgbClr val="092A5E"/>
                </a:solidFill>
                <a:effectLst/>
                <a:uLnTx/>
                <a:uFillTx/>
                <a:latin typeface="TUIType Light"/>
                <a:ea typeface="+mn-ea"/>
                <a:cs typeface="+mn-cs"/>
              </a:rPr>
              <a:t> segments </a:t>
            </a:r>
            <a:endParaRPr kumimoji="0" lang="ru-RU" sz="4000"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62" name="Titel 1"/>
          <p:cNvSpPr txBox="1">
            <a:spLocks/>
          </p:cNvSpPr>
          <p:nvPr/>
        </p:nvSpPr>
        <p:spPr bwMode="gray">
          <a:xfrm>
            <a:off x="1646121" y="2537000"/>
            <a:ext cx="2081498" cy="97899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marL="0" marR="0" lvl="0" indent="0" algn="l" defTabSz="282575" rtl="0" eaLnBrk="1" fontAlgn="base" latinLnBrk="0" hangingPunct="1">
              <a:lnSpc>
                <a:spcPct val="95000"/>
              </a:lnSpc>
              <a:spcBef>
                <a:spcPct val="0"/>
              </a:spcBef>
              <a:spcAft>
                <a:spcPct val="0"/>
              </a:spcAft>
              <a:buClrTx/>
              <a:buSzTx/>
              <a:buFontTx/>
              <a:buNone/>
              <a:tabLst>
                <a:tab pos="282575" algn="l"/>
              </a:tabLst>
              <a:defRPr/>
            </a:pPr>
            <a:endParaRPr kumimoji="0" lang="en-US" sz="5400" b="0" i="0" u="none" strike="noStrike" kern="0" cap="none" spc="0" normalizeH="0" baseline="0" noProof="0" dirty="0">
              <a:ln>
                <a:noFill/>
              </a:ln>
              <a:solidFill>
                <a:srgbClr val="737373"/>
              </a:solidFill>
              <a:effectLst/>
              <a:uLnTx/>
              <a:uFillTx/>
              <a:latin typeface="TUIType Light"/>
              <a:ea typeface="+mj-ea"/>
              <a:cs typeface="+mj-cs"/>
            </a:endParaRPr>
          </a:p>
        </p:txBody>
      </p:sp>
      <p:sp>
        <p:nvSpPr>
          <p:cNvPr id="16"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marL="0" marR="0" lvl="0" indent="0" algn="l" defTabSz="282575" rtl="0" eaLnBrk="1" fontAlgn="base" latinLnBrk="0" hangingPunct="1">
              <a:lnSpc>
                <a:spcPct val="95000"/>
              </a:lnSpc>
              <a:spcBef>
                <a:spcPct val="0"/>
              </a:spcBef>
              <a:spcAft>
                <a:spcPct val="0"/>
              </a:spcAft>
              <a:buClrTx/>
              <a:buSzTx/>
              <a:buFontTx/>
              <a:buNone/>
              <a:tabLst>
                <a:tab pos="282575" algn="l"/>
              </a:tabLst>
              <a:defRPr/>
            </a:pPr>
            <a:r>
              <a:rPr kumimoji="0" lang="en-US" sz="5400" b="0" i="0" u="none" strike="noStrike" kern="0" cap="none" spc="0" normalizeH="0" baseline="0" noProof="0" dirty="0">
                <a:ln>
                  <a:noFill/>
                </a:ln>
                <a:solidFill>
                  <a:srgbClr val="535353"/>
                </a:solidFill>
                <a:effectLst/>
                <a:uLnTx/>
                <a:uFillTx/>
                <a:latin typeface="TUIType Light"/>
                <a:ea typeface="+mj-ea"/>
                <a:cs typeface="+mj-cs"/>
              </a:rPr>
              <a:t>Diff Product</a:t>
            </a:r>
            <a:r>
              <a:rPr kumimoji="0" lang="en-US" sz="5400" b="0" i="0" u="none" strike="noStrike" kern="0" cap="none" spc="0" normalizeH="0" noProof="0" dirty="0">
                <a:ln>
                  <a:noFill/>
                </a:ln>
                <a:solidFill>
                  <a:srgbClr val="535353"/>
                </a:solidFill>
                <a:effectLst/>
                <a:uLnTx/>
                <a:uFillTx/>
                <a:latin typeface="TUIType Light"/>
                <a:ea typeface="+mj-ea"/>
                <a:cs typeface="+mj-cs"/>
              </a:rPr>
              <a:t> </a:t>
            </a:r>
            <a:r>
              <a:rPr kumimoji="0" lang="en-US" sz="5400" b="0" i="0" u="none" strike="noStrike" kern="0" cap="none" spc="0" normalizeH="0" baseline="0" noProof="0" dirty="0">
                <a:ln>
                  <a:noFill/>
                </a:ln>
                <a:solidFill>
                  <a:srgbClr val="535353"/>
                </a:solidFill>
                <a:effectLst/>
                <a:uLnTx/>
                <a:uFillTx/>
                <a:latin typeface="TUIType Light"/>
                <a:ea typeface="+mj-ea"/>
                <a:cs typeface="+mj-cs"/>
              </a:rPr>
              <a:t>Instruments </a:t>
            </a:r>
            <a:r>
              <a:rPr kumimoji="0" lang="ru-RU" sz="5400" b="0" i="0" u="none" strike="noStrike" kern="0" cap="none" spc="0" normalizeH="0" baseline="0" noProof="0" dirty="0">
                <a:ln>
                  <a:noFill/>
                </a:ln>
                <a:solidFill>
                  <a:srgbClr val="535353"/>
                </a:solidFill>
                <a:effectLst/>
                <a:uLnTx/>
                <a:uFillTx/>
                <a:latin typeface="TUIType Light"/>
                <a:ea typeface="+mj-ea"/>
                <a:cs typeface="+mj-cs"/>
              </a:rPr>
              <a:t> </a:t>
            </a:r>
            <a:r>
              <a:rPr kumimoji="0" lang="en-US" sz="5400" b="0" i="0" u="none" strike="noStrike" kern="0" cap="none" spc="0" normalizeH="0" baseline="0" noProof="0" dirty="0">
                <a:ln>
                  <a:noFill/>
                </a:ln>
                <a:solidFill>
                  <a:srgbClr val="535353"/>
                </a:solidFill>
                <a:effectLst/>
                <a:uLnTx/>
                <a:uFillTx/>
                <a:latin typeface="TUIType Light"/>
                <a:ea typeface="+mj-ea"/>
                <a:cs typeface="+mj-cs"/>
              </a:rPr>
              <a:t>S18</a:t>
            </a:r>
            <a:endParaRPr kumimoji="0" lang="ru-RU" sz="5400" b="0" i="0" u="none" strike="noStrike" kern="0" cap="none" spc="0" normalizeH="0" baseline="0" noProof="0" dirty="0">
              <a:ln>
                <a:noFill/>
              </a:ln>
              <a:solidFill>
                <a:srgbClr val="535353"/>
              </a:solidFill>
              <a:effectLst/>
              <a:uLnTx/>
              <a:uFillTx/>
              <a:latin typeface="TUIType Light"/>
              <a:ea typeface="+mj-ea"/>
              <a:cs typeface="+mj-cs"/>
            </a:endParaRPr>
          </a:p>
        </p:txBody>
      </p:sp>
      <p:graphicFrame>
        <p:nvGraphicFramePr>
          <p:cNvPr id="8" name="Таблица 7"/>
          <p:cNvGraphicFramePr>
            <a:graphicFrameLocks noGrp="1"/>
          </p:cNvGraphicFramePr>
          <p:nvPr>
            <p:extLst>
              <p:ext uri="{D42A27DB-BD31-4B8C-83A1-F6EECF244321}">
                <p14:modId xmlns:p14="http://schemas.microsoft.com/office/powerpoint/2010/main" val="830254369"/>
              </p:ext>
            </p:extLst>
          </p:nvPr>
        </p:nvGraphicFramePr>
        <p:xfrm>
          <a:off x="3761633" y="7582637"/>
          <a:ext cx="21914888" cy="9692640"/>
        </p:xfrm>
        <a:graphic>
          <a:graphicData uri="http://schemas.openxmlformats.org/drawingml/2006/table">
            <a:tbl>
              <a:tblPr firstRow="1" bandRow="1">
                <a:tableStyleId>{5C22544A-7EE6-4342-B048-85BDC9FD1C3A}</a:tableStyleId>
              </a:tblPr>
              <a:tblGrid>
                <a:gridCol w="6165178">
                  <a:extLst>
                    <a:ext uri="{9D8B030D-6E8A-4147-A177-3AD203B41FA5}">
                      <a16:colId xmlns:a16="http://schemas.microsoft.com/office/drawing/2014/main" val="2612327381"/>
                    </a:ext>
                  </a:extLst>
                </a:gridCol>
                <a:gridCol w="7835742">
                  <a:extLst>
                    <a:ext uri="{9D8B030D-6E8A-4147-A177-3AD203B41FA5}">
                      <a16:colId xmlns:a16="http://schemas.microsoft.com/office/drawing/2014/main" val="3490857669"/>
                    </a:ext>
                  </a:extLst>
                </a:gridCol>
                <a:gridCol w="7913968">
                  <a:extLst>
                    <a:ext uri="{9D8B030D-6E8A-4147-A177-3AD203B41FA5}">
                      <a16:colId xmlns:a16="http://schemas.microsoft.com/office/drawing/2014/main" val="3636288135"/>
                    </a:ext>
                  </a:extLst>
                </a:gridCol>
              </a:tblGrid>
              <a:tr h="1938528">
                <a:tc>
                  <a:txBody>
                    <a:bodyPr/>
                    <a:lstStyle/>
                    <a:p>
                      <a:pPr>
                        <a:lnSpc>
                          <a:spcPct val="90000"/>
                        </a:lnSpc>
                      </a:pPr>
                      <a:r>
                        <a:rPr lang="en-US" sz="4000" b="1" dirty="0">
                          <a:solidFill>
                            <a:schemeClr val="tx1"/>
                          </a:solidFill>
                          <a:latin typeface="+mj-lt"/>
                        </a:rPr>
                        <a:t>Call customers</a:t>
                      </a:r>
                      <a:r>
                        <a:rPr lang="en-US" sz="4000" b="1" baseline="0" dirty="0">
                          <a:solidFill>
                            <a:schemeClr val="tx1"/>
                          </a:solidFill>
                          <a:latin typeface="+mj-lt"/>
                        </a:rPr>
                        <a:t> when they bought tour</a:t>
                      </a:r>
                      <a:endParaRPr lang="ru-RU" sz="4000" b="1" dirty="0">
                        <a:solidFill>
                          <a:schemeClr val="tx1"/>
                        </a:solidFill>
                        <a:latin typeface="+mj-lt"/>
                      </a:endParaRPr>
                    </a:p>
                  </a:txBody>
                  <a:tcPr anchor="ctr">
                    <a:lnL w="12700" cmpd="sng">
                      <a:noFill/>
                    </a:lnL>
                    <a:lnR w="28575" cap="flat" cmpd="sng" algn="ctr">
                      <a:noFill/>
                      <a:prstDash val="solid"/>
                      <a:round/>
                      <a:headEnd type="none" w="med" len="med"/>
                      <a:tailEnd type="none" w="med" len="med"/>
                    </a:lnR>
                    <a:lnT w="12700" cmpd="sng">
                      <a:noFill/>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3600" b="0" dirty="0">
                          <a:solidFill>
                            <a:schemeClr val="tx1"/>
                          </a:solidFill>
                          <a:latin typeface="+mj-lt"/>
                        </a:rPr>
                        <a:t>Satisfaction with the managers </a:t>
                      </a:r>
                    </a:p>
                    <a:p>
                      <a:pPr>
                        <a:lnSpc>
                          <a:spcPct val="90000"/>
                        </a:lnSpc>
                      </a:pPr>
                      <a:r>
                        <a:rPr lang="en-US" sz="3600" b="0" dirty="0">
                          <a:solidFill>
                            <a:schemeClr val="tx1"/>
                          </a:solidFill>
                          <a:latin typeface="+mj-lt"/>
                        </a:rPr>
                        <a:t>service quality </a:t>
                      </a:r>
                      <a:endParaRPr lang="ru-RU" sz="3600" b="0" dirty="0">
                        <a:solidFill>
                          <a:schemeClr val="tx1"/>
                        </a:solidFill>
                        <a:latin typeface="+mj-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3600" b="0" dirty="0">
                          <a:solidFill>
                            <a:schemeClr val="tx1"/>
                          </a:solidFill>
                          <a:latin typeface="+mj-lt"/>
                        </a:rPr>
                        <a:t>Working with the client who bought the tour, we learn what influenced the purchase of the hotel with the concept</a:t>
                      </a:r>
                      <a:endParaRPr lang="ru-RU" sz="3600" b="0" dirty="0">
                        <a:solidFill>
                          <a:schemeClr val="tx1"/>
                        </a:solidFill>
                        <a:latin typeface="+mj-lt"/>
                      </a:endParaRPr>
                    </a:p>
                  </a:txBody>
                  <a:tcPr anchor="ctr">
                    <a:lnL w="28575" cap="flat" cmpd="sng" algn="ctr">
                      <a:noFill/>
                      <a:prstDash val="solid"/>
                      <a:round/>
                      <a:headEnd type="none" w="med" len="med"/>
                      <a:tailEnd type="none" w="med" len="med"/>
                    </a:lnL>
                    <a:lnR w="12700" cmpd="sng">
                      <a:noFill/>
                    </a:lnR>
                    <a:lnT w="12700" cmpd="sng">
                      <a:noFill/>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2528376"/>
                  </a:ext>
                </a:extLst>
              </a:tr>
              <a:tr h="1938528">
                <a:tc>
                  <a:txBody>
                    <a:bodyPr/>
                    <a:lstStyle/>
                    <a:p>
                      <a:pPr>
                        <a:lnSpc>
                          <a:spcPct val="90000"/>
                        </a:lnSpc>
                      </a:pPr>
                      <a:r>
                        <a:rPr lang="en-US" sz="4000" b="1" dirty="0">
                          <a:solidFill>
                            <a:schemeClr val="tx1"/>
                          </a:solidFill>
                          <a:latin typeface="+mj-lt"/>
                        </a:rPr>
                        <a:t>CSQ</a:t>
                      </a:r>
                      <a:endParaRPr lang="ru-RU" sz="4000" b="1" dirty="0">
                        <a:solidFill>
                          <a:schemeClr val="tx1"/>
                        </a:solidFill>
                        <a:latin typeface="+mj-lt"/>
                      </a:endParaRPr>
                    </a:p>
                  </a:txBody>
                  <a:tcPr anchor="ctr">
                    <a:lnL w="12700" cmpd="sng">
                      <a:noFill/>
                    </a:lnL>
                    <a:lnR w="28575"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nSpc>
                          <a:spcPct val="90000"/>
                        </a:lnSpc>
                        <a:buFont typeface="Arial" panose="020B0604020202020204" pitchFamily="34" charset="0"/>
                        <a:buNone/>
                      </a:pPr>
                      <a:r>
                        <a:rPr lang="en-US" sz="3600" b="0" dirty="0">
                          <a:solidFill>
                            <a:schemeClr val="tx1"/>
                          </a:solidFill>
                          <a:latin typeface="+mj-lt"/>
                        </a:rPr>
                        <a:t>Satisfaction with</a:t>
                      </a:r>
                    </a:p>
                    <a:p>
                      <a:pPr marL="0" indent="0">
                        <a:lnSpc>
                          <a:spcPct val="90000"/>
                        </a:lnSpc>
                        <a:buFont typeface="Arial" panose="020B0604020202020204" pitchFamily="34" charset="0"/>
                        <a:buNone/>
                      </a:pPr>
                      <a:r>
                        <a:rPr lang="en-US" sz="3600" b="0" dirty="0">
                          <a:solidFill>
                            <a:schemeClr val="tx1"/>
                          </a:solidFill>
                          <a:latin typeface="+mj-lt"/>
                        </a:rPr>
                        <a:t>service on vacation</a:t>
                      </a:r>
                      <a:endParaRPr lang="ru-RU" sz="3600" b="0" dirty="0">
                        <a:solidFill>
                          <a:schemeClr val="tx1"/>
                        </a:solidFill>
                        <a:latin typeface="+mj-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65125" indent="-365125">
                        <a:lnSpc>
                          <a:spcPct val="90000"/>
                        </a:lnSpc>
                        <a:buFont typeface="Arial" panose="020B0604020202020204" pitchFamily="34" charset="0"/>
                        <a:buChar char="•"/>
                      </a:pPr>
                      <a:r>
                        <a:rPr lang="en-US" sz="3600" b="0" dirty="0">
                          <a:solidFill>
                            <a:schemeClr val="tx1"/>
                          </a:solidFill>
                          <a:latin typeface="+mj-lt"/>
                        </a:rPr>
                        <a:t>10 CSQ per day (in hotels)</a:t>
                      </a:r>
                    </a:p>
                    <a:p>
                      <a:pPr marL="365125" indent="-365125">
                        <a:lnSpc>
                          <a:spcPct val="90000"/>
                        </a:lnSpc>
                        <a:buFont typeface="Arial" panose="020B0604020202020204" pitchFamily="34" charset="0"/>
                        <a:buChar char="•"/>
                      </a:pPr>
                      <a:r>
                        <a:rPr lang="en-US" sz="3600" b="0" dirty="0">
                          <a:solidFill>
                            <a:schemeClr val="tx1"/>
                          </a:solidFill>
                          <a:latin typeface="+mj-lt"/>
                        </a:rPr>
                        <a:t>CSQ after vacation</a:t>
                      </a:r>
                      <a:endParaRPr lang="ru-RU" sz="3600" b="0" dirty="0">
                        <a:solidFill>
                          <a:schemeClr val="tx1"/>
                        </a:solidFill>
                        <a:latin typeface="+mj-lt"/>
                      </a:endParaRPr>
                    </a:p>
                  </a:txBody>
                  <a:tcPr anchor="ctr">
                    <a:lnL w="28575" cap="flat" cmpd="sng" algn="ctr">
                      <a:noFill/>
                      <a:prstDash val="solid"/>
                      <a:round/>
                      <a:headEnd type="none" w="med" len="med"/>
                      <a:tailEnd type="none" w="med" len="med"/>
                    </a:lnL>
                    <a:lnR w="12700" cmpd="sng">
                      <a:noFill/>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5380972"/>
                  </a:ext>
                </a:extLst>
              </a:tr>
              <a:tr h="1938528">
                <a:tc>
                  <a:txBody>
                    <a:bodyPr/>
                    <a:lstStyle/>
                    <a:p>
                      <a:pPr>
                        <a:lnSpc>
                          <a:spcPct val="90000"/>
                        </a:lnSpc>
                      </a:pPr>
                      <a:r>
                        <a:rPr lang="en-US" sz="4000" b="1" dirty="0">
                          <a:solidFill>
                            <a:schemeClr val="tx1"/>
                          </a:solidFill>
                          <a:latin typeface="+mj-lt"/>
                        </a:rPr>
                        <a:t>NPS</a:t>
                      </a:r>
                      <a:endParaRPr lang="ru-RU" sz="4000" b="1" dirty="0">
                        <a:solidFill>
                          <a:schemeClr val="tx1"/>
                        </a:solidFill>
                        <a:latin typeface="+mj-lt"/>
                      </a:endParaRPr>
                    </a:p>
                  </a:txBody>
                  <a:tcPr anchor="ctr">
                    <a:lnL w="12700" cmpd="sng">
                      <a:noFill/>
                    </a:lnL>
                    <a:lnR w="28575"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3600" b="0" dirty="0">
                          <a:solidFill>
                            <a:schemeClr val="tx1"/>
                          </a:solidFill>
                          <a:latin typeface="+mj-lt"/>
                        </a:rPr>
                        <a:t>Loyalty to the Brand/</a:t>
                      </a:r>
                    </a:p>
                    <a:p>
                      <a:pPr>
                        <a:lnSpc>
                          <a:spcPct val="90000"/>
                        </a:lnSpc>
                      </a:pPr>
                      <a:r>
                        <a:rPr lang="en-US" sz="3600" b="0" dirty="0">
                          <a:solidFill>
                            <a:schemeClr val="tx1"/>
                          </a:solidFill>
                          <a:latin typeface="+mj-lt"/>
                        </a:rPr>
                        <a:t>Hotel</a:t>
                      </a:r>
                      <a:endParaRPr lang="ru-RU" sz="3600" b="0" dirty="0">
                        <a:solidFill>
                          <a:schemeClr val="tx1"/>
                        </a:solidFill>
                        <a:latin typeface="+mj-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ru-RU" sz="3600" b="0" dirty="0">
                          <a:solidFill>
                            <a:schemeClr val="tx1"/>
                          </a:solidFill>
                          <a:latin typeface="+mj-lt"/>
                        </a:rPr>
                        <a:t>…</a:t>
                      </a:r>
                    </a:p>
                  </a:txBody>
                  <a:tcPr anchor="ctr">
                    <a:lnL w="28575" cap="flat" cmpd="sng" algn="ctr">
                      <a:noFill/>
                      <a:prstDash val="solid"/>
                      <a:round/>
                      <a:headEnd type="none" w="med" len="med"/>
                      <a:tailEnd type="none" w="med" len="med"/>
                    </a:lnL>
                    <a:lnR w="12700" cmpd="sng">
                      <a:noFill/>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8677119"/>
                  </a:ext>
                </a:extLst>
              </a:tr>
              <a:tr h="1938528">
                <a:tc>
                  <a:txBody>
                    <a:bodyPr/>
                    <a:lstStyle/>
                    <a:p>
                      <a:pPr>
                        <a:lnSpc>
                          <a:spcPct val="90000"/>
                        </a:lnSpc>
                      </a:pPr>
                      <a:r>
                        <a:rPr lang="en-US" sz="4000" b="1" dirty="0">
                          <a:solidFill>
                            <a:schemeClr val="tx1"/>
                          </a:solidFill>
                          <a:latin typeface="+mj-lt"/>
                        </a:rPr>
                        <a:t>Check List</a:t>
                      </a:r>
                      <a:endParaRPr lang="ru-RU" sz="4000" b="1" dirty="0">
                        <a:solidFill>
                          <a:schemeClr val="tx1"/>
                        </a:solidFill>
                        <a:latin typeface="+mj-lt"/>
                      </a:endParaRPr>
                    </a:p>
                  </a:txBody>
                  <a:tcPr anchor="ctr">
                    <a:lnL w="12700" cmpd="sng">
                      <a:noFill/>
                    </a:lnL>
                    <a:lnR w="28575"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3600" b="0" dirty="0">
                          <a:solidFill>
                            <a:schemeClr val="tx1"/>
                          </a:solidFill>
                          <a:latin typeface="+mj-lt"/>
                        </a:rPr>
                        <a:t>The level of conformity of the hotel concept, control of the elements</a:t>
                      </a:r>
                      <a:endParaRPr lang="ru-RU" sz="3600" b="0" dirty="0">
                        <a:solidFill>
                          <a:schemeClr val="tx1"/>
                        </a:solidFill>
                        <a:latin typeface="+mj-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en-US" sz="3600" b="0" dirty="0">
                          <a:solidFill>
                            <a:schemeClr val="tx1"/>
                          </a:solidFill>
                          <a:latin typeface="+mj-lt"/>
                        </a:rPr>
                        <a:t>1 time per week</a:t>
                      </a:r>
                      <a:endParaRPr lang="ru-RU" sz="3600" b="0" dirty="0">
                        <a:solidFill>
                          <a:schemeClr val="tx1"/>
                        </a:solidFill>
                        <a:latin typeface="+mj-lt"/>
                      </a:endParaRPr>
                    </a:p>
                  </a:txBody>
                  <a:tcPr anchor="ctr">
                    <a:lnL w="28575" cap="flat" cmpd="sng" algn="ctr">
                      <a:noFill/>
                      <a:prstDash val="solid"/>
                      <a:round/>
                      <a:headEnd type="none" w="med" len="med"/>
                      <a:tailEnd type="none" w="med" len="med"/>
                    </a:lnL>
                    <a:lnR w="12700" cmpd="sng">
                      <a:noFill/>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3810410"/>
                  </a:ext>
                </a:extLst>
              </a:tr>
              <a:tr h="1938528">
                <a:tc>
                  <a:txBody>
                    <a:bodyPr/>
                    <a:lstStyle/>
                    <a:p>
                      <a:pPr>
                        <a:lnSpc>
                          <a:spcPct val="90000"/>
                        </a:lnSpc>
                      </a:pPr>
                      <a:r>
                        <a:rPr lang="en-US" sz="4000" b="1" dirty="0">
                          <a:solidFill>
                            <a:schemeClr val="tx1"/>
                          </a:solidFill>
                          <a:latin typeface="+mj-lt"/>
                        </a:rPr>
                        <a:t>Sociological surveys</a:t>
                      </a:r>
                      <a:endParaRPr lang="ru-RU" sz="4000" b="1" dirty="0">
                        <a:solidFill>
                          <a:schemeClr val="tx1"/>
                        </a:solidFill>
                        <a:latin typeface="+mj-lt"/>
                      </a:endParaRPr>
                    </a:p>
                  </a:txBody>
                  <a:tcPr anchor="ctr">
                    <a:lnL w="12700" cmpd="sng">
                      <a:noFill/>
                    </a:lnL>
                    <a:lnR w="28575"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ct val="90000"/>
                        </a:lnSpc>
                      </a:pPr>
                      <a:r>
                        <a:rPr lang="en-US" sz="3600" b="0" dirty="0">
                          <a:solidFill>
                            <a:schemeClr val="tx1"/>
                          </a:solidFill>
                          <a:latin typeface="+mj-lt"/>
                        </a:rPr>
                        <a:t>Trends in the market,</a:t>
                      </a:r>
                    </a:p>
                    <a:p>
                      <a:pPr>
                        <a:lnSpc>
                          <a:spcPct val="90000"/>
                        </a:lnSpc>
                      </a:pPr>
                      <a:r>
                        <a:rPr lang="en-US" sz="3600" b="0" dirty="0">
                          <a:solidFill>
                            <a:schemeClr val="tx1"/>
                          </a:solidFill>
                          <a:latin typeface="+mj-lt"/>
                        </a:rPr>
                        <a:t>demanded products</a:t>
                      </a:r>
                      <a:endParaRPr lang="ru-RU" sz="3600" b="0" dirty="0">
                        <a:solidFill>
                          <a:schemeClr val="tx1"/>
                        </a:solidFill>
                        <a:latin typeface="+mj-lt"/>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nSpc>
                          <a:spcPct val="90000"/>
                        </a:lnSpc>
                      </a:pPr>
                      <a:r>
                        <a:rPr lang="en-US" sz="3600" b="0" dirty="0">
                          <a:solidFill>
                            <a:schemeClr val="tx1"/>
                          </a:solidFill>
                          <a:latin typeface="+mj-lt"/>
                        </a:rPr>
                        <a:t>On</a:t>
                      </a:r>
                      <a:r>
                        <a:rPr lang="en-US" sz="3600" b="0" baseline="0" dirty="0">
                          <a:solidFill>
                            <a:schemeClr val="tx1"/>
                          </a:solidFill>
                          <a:latin typeface="+mj-lt"/>
                        </a:rPr>
                        <a:t> request </a:t>
                      </a:r>
                      <a:endParaRPr lang="ru-RU" sz="3600" b="0" dirty="0">
                        <a:solidFill>
                          <a:schemeClr val="tx1"/>
                        </a:solidFill>
                        <a:latin typeface="+mj-lt"/>
                      </a:endParaRPr>
                    </a:p>
                  </a:txBody>
                  <a:tcPr anchor="ctr">
                    <a:lnL w="28575" cap="flat" cmpd="sng" algn="ctr">
                      <a:noFill/>
                      <a:prstDash val="solid"/>
                      <a:round/>
                      <a:headEnd type="none" w="med" len="med"/>
                      <a:tailEnd type="none" w="med" len="med"/>
                    </a:lnL>
                    <a:lnR w="12700" cmpd="sng">
                      <a:noFill/>
                    </a:lnR>
                    <a:lnT w="28575"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2533028"/>
                  </a:ext>
                </a:extLst>
              </a:tr>
            </a:tbl>
          </a:graphicData>
        </a:graphic>
      </p:graphicFrame>
      <p:sp>
        <p:nvSpPr>
          <p:cNvPr id="20" name="Овал 19"/>
          <p:cNvSpPr/>
          <p:nvPr/>
        </p:nvSpPr>
        <p:spPr>
          <a:xfrm>
            <a:off x="2576742" y="8356930"/>
            <a:ext cx="562600" cy="562598"/>
          </a:xfrm>
          <a:prstGeom prst="ellipse">
            <a:avLst/>
          </a:prstGeom>
          <a:solidFill>
            <a:schemeClr val="accent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21" name="Овал 20"/>
          <p:cNvSpPr/>
          <p:nvPr/>
        </p:nvSpPr>
        <p:spPr>
          <a:xfrm>
            <a:off x="2576742" y="10283928"/>
            <a:ext cx="562600" cy="562598"/>
          </a:xfrm>
          <a:prstGeom prst="ellipse">
            <a:avLst/>
          </a:prstGeom>
          <a:solidFill>
            <a:schemeClr val="accent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22" name="Овал 21"/>
          <p:cNvSpPr/>
          <p:nvPr/>
        </p:nvSpPr>
        <p:spPr>
          <a:xfrm>
            <a:off x="2576742" y="12210926"/>
            <a:ext cx="562600" cy="562598"/>
          </a:xfrm>
          <a:prstGeom prst="ellipse">
            <a:avLst/>
          </a:prstGeom>
          <a:solidFill>
            <a:schemeClr val="accent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24" name="Овал 23"/>
          <p:cNvSpPr/>
          <p:nvPr/>
        </p:nvSpPr>
        <p:spPr>
          <a:xfrm>
            <a:off x="2576742" y="14137924"/>
            <a:ext cx="562600" cy="562598"/>
          </a:xfrm>
          <a:prstGeom prst="ellipse">
            <a:avLst/>
          </a:prstGeom>
          <a:solidFill>
            <a:schemeClr val="accent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25" name="Овал 24"/>
          <p:cNvSpPr/>
          <p:nvPr/>
        </p:nvSpPr>
        <p:spPr>
          <a:xfrm>
            <a:off x="2576742" y="16064923"/>
            <a:ext cx="562600" cy="562598"/>
          </a:xfrm>
          <a:prstGeom prst="ellipse">
            <a:avLst/>
          </a:prstGeom>
          <a:solidFill>
            <a:schemeClr val="accent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14" name="Прямоугольник 13"/>
          <p:cNvSpPr/>
          <p:nvPr/>
        </p:nvSpPr>
        <p:spPr>
          <a:xfrm>
            <a:off x="2203656" y="5334000"/>
            <a:ext cx="1252384" cy="1252384"/>
          </a:xfrm>
          <a:prstGeom prst="rect">
            <a:avLst/>
          </a:prstGeom>
          <a:blipFill>
            <a:blip r:embed="rId3" cstate="print"/>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98" tIns="46798" rIns="46798" bIns="46798" numCol="1" spcCol="38100" rtlCol="0" anchor="ctr">
            <a:spAutoFit/>
          </a:bodyPr>
          <a:lstStyle/>
          <a:p>
            <a:pPr marL="0" marR="0" lvl="0" indent="0" algn="ctr" defTabSz="914400" rtl="0" eaLnBrk="1" fontAlgn="auto" latinLnBrk="0" hangingPunct="0">
              <a:lnSpc>
                <a:spcPct val="95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092A5E"/>
              </a:solidFill>
              <a:effectLst/>
              <a:uLnTx/>
              <a:uFillTx/>
              <a:latin typeface="TUIType Light"/>
              <a:ea typeface="+mn-ea"/>
              <a:cs typeface="+mn-cs"/>
              <a:sym typeface="TUIType"/>
            </a:endParaRPr>
          </a:p>
        </p:txBody>
      </p:sp>
      <p:sp>
        <p:nvSpPr>
          <p:cNvPr id="28" name="Rectangle 14"/>
          <p:cNvSpPr/>
          <p:nvPr/>
        </p:nvSpPr>
        <p:spPr>
          <a:xfrm>
            <a:off x="29761978" y="4531792"/>
            <a:ext cx="7426947" cy="13080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marL="0" marR="0" lvl="0" indent="0" algn="l" defTabSz="2807940" rtl="0" eaLnBrk="1" fontAlgn="base" latinLnBrk="0" hangingPunct="1">
              <a:lnSpc>
                <a:spcPct val="90000"/>
              </a:lnSpc>
              <a:spcBef>
                <a:spcPts val="0"/>
              </a:spcBef>
              <a:spcAft>
                <a:spcPts val="500"/>
              </a:spcAft>
              <a:buClr>
                <a:srgbClr val="092A5E"/>
              </a:buClr>
              <a:buSzPct val="110000"/>
              <a:buFontTx/>
              <a:buNone/>
              <a:tabLst/>
              <a:defRPr/>
            </a:pPr>
            <a:r>
              <a:rPr lang="en-US" sz="4800" b="1" dirty="0">
                <a:solidFill>
                  <a:srgbClr val="092A5E"/>
                </a:solidFill>
                <a:latin typeface="TUIType Light"/>
              </a:rPr>
              <a:t>Target Audience </a:t>
            </a:r>
            <a:endParaRPr kumimoji="0" lang="en-US" sz="4800" b="1"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9" name="Овал 28"/>
          <p:cNvSpPr/>
          <p:nvPr/>
        </p:nvSpPr>
        <p:spPr>
          <a:xfrm>
            <a:off x="26642079" y="4670919"/>
            <a:ext cx="2454522" cy="2454519"/>
          </a:xfrm>
          <a:prstGeom prst="ellipse">
            <a:avLst/>
          </a:prstGeom>
          <a:solidFill>
            <a:schemeClr val="accent6"/>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30" name="Прямоугольник 29"/>
          <p:cNvSpPr/>
          <p:nvPr/>
        </p:nvSpPr>
        <p:spPr>
          <a:xfrm>
            <a:off x="27195523" y="5248275"/>
            <a:ext cx="1347634" cy="1347634"/>
          </a:xfrm>
          <a:prstGeom prst="rect">
            <a:avLst/>
          </a:prstGeom>
          <a:blipFill>
            <a:blip r:embed="rId4" cstate="print"/>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98" tIns="46798" rIns="46798" bIns="46798" numCol="1" spcCol="38100" rtlCol="0" anchor="ctr">
            <a:spAutoFit/>
          </a:bodyPr>
          <a:lstStyle/>
          <a:p>
            <a:pPr marL="0" marR="0" lvl="0" indent="0" algn="ctr" defTabSz="914400" rtl="0" eaLnBrk="1" fontAlgn="auto" latinLnBrk="0" hangingPunct="0">
              <a:lnSpc>
                <a:spcPct val="95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092A5E"/>
              </a:solidFill>
              <a:effectLst/>
              <a:uLnTx/>
              <a:uFillTx/>
              <a:latin typeface="TUIType Light"/>
              <a:ea typeface="+mn-ea"/>
              <a:cs typeface="+mn-cs"/>
              <a:sym typeface="TUIType"/>
            </a:endParaRPr>
          </a:p>
        </p:txBody>
      </p:sp>
      <p:sp>
        <p:nvSpPr>
          <p:cNvPr id="32" name="Овал 31"/>
          <p:cNvSpPr/>
          <p:nvPr/>
        </p:nvSpPr>
        <p:spPr>
          <a:xfrm>
            <a:off x="27588040" y="8356930"/>
            <a:ext cx="562600" cy="562598"/>
          </a:xfrm>
          <a:prstGeom prst="ellipse">
            <a:avLst/>
          </a:prstGeom>
          <a:solidFill>
            <a:schemeClr val="accent6"/>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33" name="Овал 32"/>
          <p:cNvSpPr/>
          <p:nvPr/>
        </p:nvSpPr>
        <p:spPr>
          <a:xfrm>
            <a:off x="27588040" y="10212491"/>
            <a:ext cx="562600" cy="562598"/>
          </a:xfrm>
          <a:prstGeom prst="ellipse">
            <a:avLst/>
          </a:prstGeom>
          <a:solidFill>
            <a:schemeClr val="accent6"/>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34" name="Овал 33"/>
          <p:cNvSpPr/>
          <p:nvPr/>
        </p:nvSpPr>
        <p:spPr>
          <a:xfrm>
            <a:off x="27588040" y="12068052"/>
            <a:ext cx="562600" cy="562598"/>
          </a:xfrm>
          <a:prstGeom prst="ellipse">
            <a:avLst/>
          </a:prstGeom>
          <a:solidFill>
            <a:schemeClr val="accent6"/>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35" name="Овал 34"/>
          <p:cNvSpPr/>
          <p:nvPr/>
        </p:nvSpPr>
        <p:spPr>
          <a:xfrm>
            <a:off x="27588040" y="13923613"/>
            <a:ext cx="562600" cy="562598"/>
          </a:xfrm>
          <a:prstGeom prst="ellipse">
            <a:avLst/>
          </a:prstGeom>
          <a:solidFill>
            <a:schemeClr val="accent6"/>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36" name="Овал 35"/>
          <p:cNvSpPr/>
          <p:nvPr/>
        </p:nvSpPr>
        <p:spPr>
          <a:xfrm>
            <a:off x="27588040" y="15779173"/>
            <a:ext cx="562600" cy="562598"/>
          </a:xfrm>
          <a:prstGeom prst="ellipse">
            <a:avLst/>
          </a:prstGeom>
          <a:solidFill>
            <a:schemeClr val="accent6"/>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37" name="Rectangle 14"/>
          <p:cNvSpPr/>
          <p:nvPr/>
        </p:nvSpPr>
        <p:spPr>
          <a:xfrm>
            <a:off x="29037909" y="7492964"/>
            <a:ext cx="6784029" cy="583417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2807940" rtl="0" eaLnBrk="1" fontAlgn="base" latinLnBrk="0" hangingPunct="1">
              <a:lnSpc>
                <a:spcPct val="250000"/>
              </a:lnSpc>
              <a:spcBef>
                <a:spcPct val="0"/>
              </a:spcBef>
              <a:spcAft>
                <a:spcPts val="1500"/>
              </a:spcAft>
              <a:buClrTx/>
              <a:buSzTx/>
              <a:buFontTx/>
              <a:buNone/>
              <a:tabLst/>
              <a:defRPr/>
            </a:pPr>
            <a:r>
              <a:rPr lang="en-US" sz="4400" dirty="0">
                <a:solidFill>
                  <a:srgbClr val="092A5E"/>
                </a:solidFill>
                <a:latin typeface="TUIType Light"/>
              </a:rPr>
              <a:t>Families</a:t>
            </a:r>
            <a:endParaRPr kumimoji="0" lang="ru-RU" sz="4400" b="0" i="0" u="none" strike="noStrike" kern="1200" cap="none" spc="0" normalizeH="0" baseline="0" noProof="0" dirty="0">
              <a:ln>
                <a:noFill/>
              </a:ln>
              <a:solidFill>
                <a:srgbClr val="092A5E"/>
              </a:solidFill>
              <a:effectLst/>
              <a:uLnTx/>
              <a:uFillTx/>
              <a:latin typeface="TUIType Light"/>
              <a:ea typeface="+mn-ea"/>
              <a:cs typeface="+mn-cs"/>
            </a:endParaRPr>
          </a:p>
          <a:p>
            <a:pPr marL="0" marR="0" lvl="0" indent="0" algn="l" defTabSz="2807940" rtl="0" eaLnBrk="1" fontAlgn="base" latinLnBrk="0" hangingPunct="1">
              <a:lnSpc>
                <a:spcPct val="250000"/>
              </a:lnSpc>
              <a:spcBef>
                <a:spcPct val="0"/>
              </a:spcBef>
              <a:spcAft>
                <a:spcPts val="1500"/>
              </a:spcAft>
              <a:buClrTx/>
              <a:buSzTx/>
              <a:buFontTx/>
              <a:buNone/>
              <a:tabLst/>
              <a:defRPr/>
            </a:pPr>
            <a:r>
              <a:rPr lang="en-US" sz="4400" dirty="0">
                <a:solidFill>
                  <a:srgbClr val="092A5E"/>
                </a:solidFill>
                <a:latin typeface="TUIType Light"/>
              </a:rPr>
              <a:t>Youth</a:t>
            </a:r>
            <a:endParaRPr kumimoji="0" lang="ru-RU" sz="4400" b="0" i="0" u="none" strike="noStrike" kern="1200" cap="none" spc="0" normalizeH="0" baseline="0" noProof="0" dirty="0">
              <a:ln>
                <a:noFill/>
              </a:ln>
              <a:solidFill>
                <a:srgbClr val="092A5E"/>
              </a:solidFill>
              <a:effectLst/>
              <a:uLnTx/>
              <a:uFillTx/>
              <a:latin typeface="TUIType Light"/>
              <a:ea typeface="+mn-ea"/>
              <a:cs typeface="+mn-cs"/>
            </a:endParaRPr>
          </a:p>
          <a:p>
            <a:pPr marL="0" marR="0" lvl="0" indent="0" algn="l" defTabSz="2807940" rtl="0" eaLnBrk="1" fontAlgn="base" latinLnBrk="0" hangingPunct="1">
              <a:lnSpc>
                <a:spcPct val="250000"/>
              </a:lnSpc>
              <a:spcBef>
                <a:spcPct val="0"/>
              </a:spcBef>
              <a:spcAft>
                <a:spcPts val="1500"/>
              </a:spcAft>
              <a:buClrTx/>
              <a:buSzTx/>
              <a:buFontTx/>
              <a:buNone/>
              <a:tabLst/>
              <a:defRPr/>
            </a:pPr>
            <a:r>
              <a:rPr kumimoji="0" lang="en-US" sz="4400" b="0" i="0" u="none" strike="noStrike" kern="1200" cap="none" spc="0" normalizeH="0" baseline="0" noProof="0" dirty="0">
                <a:ln>
                  <a:noFill/>
                </a:ln>
                <a:solidFill>
                  <a:srgbClr val="092A5E"/>
                </a:solidFill>
                <a:effectLst/>
                <a:uLnTx/>
                <a:uFillTx/>
                <a:latin typeface="TUIType Light"/>
                <a:ea typeface="+mn-ea"/>
                <a:cs typeface="+mn-cs"/>
              </a:rPr>
              <a:t>Single</a:t>
            </a:r>
            <a:endParaRPr kumimoji="0" lang="ru-RU" sz="4400" b="0" i="0" u="none" strike="noStrike" kern="1200" cap="none" spc="0" normalizeH="0" baseline="0" noProof="0" dirty="0">
              <a:ln>
                <a:noFill/>
              </a:ln>
              <a:solidFill>
                <a:srgbClr val="092A5E"/>
              </a:solidFill>
              <a:effectLst/>
              <a:uLnTx/>
              <a:uFillTx/>
              <a:latin typeface="TUIType Light"/>
              <a:ea typeface="+mn-ea"/>
              <a:cs typeface="+mn-cs"/>
            </a:endParaRPr>
          </a:p>
          <a:p>
            <a:pPr marL="0" marR="0" lvl="0" indent="0" algn="l" defTabSz="2807940" rtl="0" eaLnBrk="1" fontAlgn="base" latinLnBrk="0" hangingPunct="1">
              <a:lnSpc>
                <a:spcPct val="250000"/>
              </a:lnSpc>
              <a:spcBef>
                <a:spcPct val="0"/>
              </a:spcBef>
              <a:spcAft>
                <a:spcPts val="1500"/>
              </a:spcAft>
              <a:buClrTx/>
              <a:buSzTx/>
              <a:buFontTx/>
              <a:buNone/>
              <a:tabLst/>
              <a:defRPr/>
            </a:pPr>
            <a:r>
              <a:rPr kumimoji="0" lang="en-US" sz="4400" b="0" i="0" u="none" strike="noStrike" kern="1200" cap="none" spc="0" normalizeH="0" baseline="0" noProof="0" dirty="0">
                <a:ln>
                  <a:noFill/>
                </a:ln>
                <a:solidFill>
                  <a:srgbClr val="092A5E"/>
                </a:solidFill>
                <a:effectLst/>
                <a:uLnTx/>
                <a:uFillTx/>
                <a:latin typeface="TUIType Light"/>
                <a:ea typeface="+mn-ea"/>
                <a:cs typeface="+mn-cs"/>
              </a:rPr>
              <a:t>Couples</a:t>
            </a:r>
            <a:endParaRPr kumimoji="0" lang="ru-RU" sz="4400" b="0" i="0" u="none" strike="noStrike" kern="1200" cap="none" spc="0" normalizeH="0" baseline="0" noProof="0" dirty="0">
              <a:ln>
                <a:noFill/>
              </a:ln>
              <a:solidFill>
                <a:srgbClr val="092A5E"/>
              </a:solidFill>
              <a:effectLst/>
              <a:uLnTx/>
              <a:uFillTx/>
              <a:latin typeface="TUIType Light"/>
              <a:ea typeface="+mn-ea"/>
              <a:cs typeface="+mn-cs"/>
            </a:endParaRPr>
          </a:p>
          <a:p>
            <a:pPr marL="0" marR="0" lvl="0" indent="0" algn="l" defTabSz="2807940" rtl="0" eaLnBrk="1" fontAlgn="base" latinLnBrk="0" hangingPunct="1">
              <a:lnSpc>
                <a:spcPct val="250000"/>
              </a:lnSpc>
              <a:spcBef>
                <a:spcPct val="0"/>
              </a:spcBef>
              <a:spcAft>
                <a:spcPts val="1500"/>
              </a:spcAft>
              <a:buClrTx/>
              <a:buSzTx/>
              <a:buFontTx/>
              <a:buNone/>
              <a:tabLst/>
              <a:defRPr/>
            </a:pPr>
            <a:r>
              <a:rPr lang="en-US" sz="4400" dirty="0">
                <a:solidFill>
                  <a:srgbClr val="092A5E"/>
                </a:solidFill>
                <a:latin typeface="TUIType Light"/>
              </a:rPr>
              <a:t>Friends</a:t>
            </a:r>
            <a:r>
              <a:rPr kumimoji="0" lang="ru-RU" sz="4400" b="0" i="0" u="none" strike="noStrike" kern="1200" cap="none" spc="0" normalizeH="0" baseline="0" noProof="0" dirty="0">
                <a:ln>
                  <a:noFill/>
                </a:ln>
                <a:solidFill>
                  <a:srgbClr val="092A5E"/>
                </a:solidFill>
                <a:effectLst/>
                <a:uLnTx/>
                <a:uFillTx/>
                <a:latin typeface="TUIType Light"/>
                <a:ea typeface="+mn-ea"/>
                <a:cs typeface="+mn-cs"/>
              </a:rPr>
              <a:t> </a:t>
            </a:r>
            <a:endParaRPr kumimoji="0" lang="en-US" sz="4400" b="0" i="0" u="none" strike="noStrike" kern="1200" cap="none" spc="0" normalizeH="0" baseline="0" noProof="0" dirty="0">
              <a:ln>
                <a:noFill/>
              </a:ln>
              <a:solidFill>
                <a:srgbClr val="092A5E"/>
              </a:solidFill>
              <a:effectLst/>
              <a:uLnTx/>
              <a:uFillTx/>
              <a:latin typeface="TUIType Light"/>
              <a:ea typeface="+mn-ea"/>
              <a:cs typeface="+mn-cs"/>
            </a:endParaRPr>
          </a:p>
        </p:txBody>
      </p:sp>
      <p:grpSp>
        <p:nvGrpSpPr>
          <p:cNvPr id="41" name="Группа 40"/>
          <p:cNvGrpSpPr/>
          <p:nvPr/>
        </p:nvGrpSpPr>
        <p:grpSpPr>
          <a:xfrm>
            <a:off x="32268357" y="852487"/>
            <a:ext cx="4358606" cy="1386789"/>
            <a:chOff x="29036928" y="1600200"/>
            <a:chExt cx="6520878" cy="2074765"/>
          </a:xfrm>
        </p:grpSpPr>
        <p:pic>
          <p:nvPicPr>
            <p:cNvPr id="42" name="Рисунок 4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1353927" y="1600200"/>
              <a:ext cx="1726723" cy="2074765"/>
            </a:xfrm>
            <a:prstGeom prst="rect">
              <a:avLst/>
            </a:prstGeom>
          </p:spPr>
        </p:pic>
        <p:pic>
          <p:nvPicPr>
            <p:cNvPr id="43" name="Picture 4" descr="C:\Users\murat.guler.TUIRU\Desktop\images\tukan-2.gif"/>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775229" y="1603558"/>
              <a:ext cx="1782577" cy="207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Рисунок 43"/>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036928" y="1600200"/>
              <a:ext cx="1507207" cy="2074765"/>
            </a:xfrm>
            <a:prstGeom prst="rect">
              <a:avLst/>
            </a:prstGeom>
          </p:spPr>
        </p:pic>
      </p:grpSp>
    </p:spTree>
    <p:extLst>
      <p:ext uri="{BB962C8B-B14F-4D97-AF65-F5344CB8AC3E}">
        <p14:creationId xmlns:p14="http://schemas.microsoft.com/office/powerpoint/2010/main" val="208864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TUI FUN&amp;SUN Club </a:t>
            </a:r>
            <a:r>
              <a:rPr lang="en-US" dirty="0" err="1"/>
              <a:t>Belek</a:t>
            </a:r>
            <a:r>
              <a:rPr lang="en-US" dirty="0"/>
              <a:t> </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20</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78445744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Club Belek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21</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 Rooms and Food &amp; Beverage </a:t>
            </a:r>
            <a:endParaRPr lang="ru-RU" sz="4000" b="1" dirty="0">
              <a:solidFill>
                <a:schemeClr val="tx1"/>
              </a:solidFill>
            </a:endParaRPr>
          </a:p>
        </p:txBody>
      </p:sp>
      <p:graphicFrame>
        <p:nvGraphicFramePr>
          <p:cNvPr id="8" name="Диаграмма 7">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2022834206"/>
              </p:ext>
            </p:extLst>
          </p:nvPr>
        </p:nvGraphicFramePr>
        <p:xfrm>
          <a:off x="1617664" y="4595424"/>
          <a:ext cx="25755342" cy="13479215"/>
        </p:xfrm>
        <a:graphic>
          <a:graphicData uri="http://schemas.openxmlformats.org/drawingml/2006/chart">
            <c:chart xmlns:c="http://schemas.openxmlformats.org/drawingml/2006/chart" xmlns:r="http://schemas.openxmlformats.org/officeDocument/2006/relationships" r:id="rId2"/>
          </a:graphicData>
        </a:graphic>
      </p:graphicFrame>
      <p:sp>
        <p:nvSpPr>
          <p:cNvPr id="9" name="Заголовок 1">
            <a:extLst>
              <a:ext uri="{FF2B5EF4-FFF2-40B4-BE49-F238E27FC236}">
                <a16:creationId xmlns:a16="http://schemas.microsoft.com/office/drawing/2014/main" id="{C9ED6655-EECF-465C-A106-27BE843B0487}"/>
              </a:ext>
            </a:extLst>
          </p:cNvPr>
          <p:cNvSpPr txBox="1">
            <a:spLocks/>
          </p:cNvSpPr>
          <p:nvPr/>
        </p:nvSpPr>
        <p:spPr>
          <a:xfrm>
            <a:off x="28877342" y="7364716"/>
            <a:ext cx="7736758" cy="1057321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All the scores in this section are now rather high.</a:t>
            </a:r>
          </a:p>
          <a:p>
            <a:pPr marL="742950" indent="-742950">
              <a:lnSpc>
                <a:spcPct val="80000"/>
              </a:lnSpc>
              <a:spcAft>
                <a:spcPts val="1500"/>
              </a:spcAft>
              <a:buFont typeface="+mj-lt"/>
              <a:buAutoNum type="arabicPeriod"/>
            </a:pPr>
            <a:r>
              <a:rPr lang="en-US" sz="3600" kern="0" dirty="0">
                <a:latin typeface="+mj-lt"/>
              </a:rPr>
              <a:t>Least popular services are still </a:t>
            </a:r>
            <a:r>
              <a:rPr lang="en-US" sz="3600" kern="0" dirty="0">
                <a:solidFill>
                  <a:srgbClr val="C00000"/>
                </a:solidFill>
                <a:latin typeface="+mj-lt"/>
              </a:rPr>
              <a:t>a la carte restaurants </a:t>
            </a:r>
            <a:r>
              <a:rPr lang="en-US" sz="3600" kern="0" dirty="0">
                <a:solidFill>
                  <a:schemeClr val="tx1">
                    <a:lumMod val="75000"/>
                  </a:schemeClr>
                </a:solidFill>
                <a:latin typeface="+mj-lt"/>
              </a:rPr>
              <a:t>an</a:t>
            </a:r>
            <a:r>
              <a:rPr lang="en-US" sz="3600" kern="0" dirty="0">
                <a:solidFill>
                  <a:schemeClr val="tx1"/>
                </a:solidFill>
                <a:latin typeface="+mj-lt"/>
              </a:rPr>
              <a:t>d </a:t>
            </a:r>
            <a:r>
              <a:rPr lang="en-US" sz="3600" kern="0" dirty="0">
                <a:solidFill>
                  <a:srgbClr val="C00000"/>
                </a:solidFill>
                <a:latin typeface="+mj-lt"/>
              </a:rPr>
              <a:t>Imported Alcohol, </a:t>
            </a:r>
            <a:r>
              <a:rPr lang="en-US" sz="3600" kern="0" dirty="0">
                <a:latin typeface="+mj-lt"/>
              </a:rPr>
              <a:t>but their usage level and scores continued to increase</a:t>
            </a:r>
            <a:r>
              <a:rPr lang="en-US" sz="3600" kern="0" dirty="0">
                <a:solidFill>
                  <a:schemeClr val="tx1"/>
                </a:solidFill>
                <a:latin typeface="+mj-lt"/>
              </a:rPr>
              <a:t>.</a:t>
            </a:r>
          </a:p>
          <a:p>
            <a:pPr marL="742950" indent="-742950">
              <a:lnSpc>
                <a:spcPct val="80000"/>
              </a:lnSpc>
              <a:spcAft>
                <a:spcPts val="1500"/>
              </a:spcAft>
              <a:buFont typeface="+mj-lt"/>
              <a:buAutoNum type="arabicPeriod"/>
            </a:pPr>
            <a:endParaRPr lang="en-US" sz="3600" kern="0" dirty="0">
              <a:latin typeface="+mj-lt"/>
            </a:endParaRPr>
          </a:p>
          <a:p>
            <a:pPr>
              <a:lnSpc>
                <a:spcPct val="80000"/>
              </a:lnSpc>
              <a:spcAft>
                <a:spcPts val="1500"/>
              </a:spcAft>
            </a:pPr>
            <a:endParaRPr lang="ru-RU" sz="3600" kern="0" dirty="0">
              <a:latin typeface="+mj-lt"/>
            </a:endParaRPr>
          </a:p>
          <a:p>
            <a:pPr>
              <a:lnSpc>
                <a:spcPct val="80000"/>
              </a:lnSpc>
              <a:spcAft>
                <a:spcPts val="1500"/>
              </a:spcAft>
            </a:pPr>
            <a:endParaRPr lang="ru-RU" sz="3600" kern="0" dirty="0">
              <a:latin typeface="+mj-lt"/>
            </a:endParaRPr>
          </a:p>
          <a:p>
            <a:pPr marL="742950" indent="-742950">
              <a:lnSpc>
                <a:spcPct val="80000"/>
              </a:lnSpc>
              <a:spcAft>
                <a:spcPts val="1500"/>
              </a:spcAft>
              <a:buFont typeface="+mj-lt"/>
              <a:buAutoNum type="arabicPeriod"/>
            </a:pPr>
            <a:endParaRPr lang="ru-RU" sz="3600" kern="0" dirty="0">
              <a:latin typeface="+mj-lt"/>
            </a:endParaRPr>
          </a:p>
          <a:p>
            <a:pPr marL="742950" indent="-742950">
              <a:lnSpc>
                <a:spcPct val="80000"/>
              </a:lnSpc>
              <a:spcAft>
                <a:spcPts val="1500"/>
              </a:spcAft>
              <a:buFont typeface="+mj-lt"/>
              <a:buAutoNum type="arabicPeriod"/>
            </a:pPr>
            <a:endParaRPr lang="ru-RU" sz="3600" kern="0" dirty="0">
              <a:latin typeface="+mj-lt"/>
            </a:endParaRPr>
          </a:p>
        </p:txBody>
      </p:sp>
      <p:pic>
        <p:nvPicPr>
          <p:cNvPr id="16" name="Рисунок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287</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pSp>
        <p:nvGrpSpPr>
          <p:cNvPr id="19" name="Группа 18"/>
          <p:cNvGrpSpPr/>
          <p:nvPr/>
        </p:nvGrpSpPr>
        <p:grpSpPr>
          <a:xfrm>
            <a:off x="28920786" y="4749301"/>
            <a:ext cx="2198309" cy="2198309"/>
            <a:chOff x="30575693" y="3934769"/>
            <a:chExt cx="2545707" cy="2545707"/>
          </a:xfrm>
        </p:grpSpPr>
        <p:sp>
          <p:nvSpPr>
            <p:cNvPr id="20" name="Капля 19"/>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21" name="Капля 20"/>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22" name="Рисунок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5"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934134" y="559565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992407" y="646919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992407" y="723310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5,0</a:t>
            </a:r>
            <a:endParaRPr lang="ru-RU" sz="3600" kern="0" dirty="0">
              <a:solidFill>
                <a:schemeClr val="tx1">
                  <a:lumMod val="75000"/>
                </a:schemeClr>
              </a:solidFill>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992407" y="805242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992407" y="887174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992407" y="96910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992407" y="1048268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992407" y="1130200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992407" y="1206590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992407" y="1285752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6992407" y="1362142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992407" y="1438532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7</a:t>
            </a:r>
            <a:endParaRPr lang="ru-RU" sz="3600" kern="0" dirty="0">
              <a:solidFill>
                <a:schemeClr val="tx1">
                  <a:lumMod val="75000"/>
                </a:schemeClr>
              </a:solidFill>
              <a:latin typeface="+mj-lt"/>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6992407" y="1523236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36" name="Rectangle 14"/>
          <p:cNvSpPr/>
          <p:nvPr/>
        </p:nvSpPr>
        <p:spPr>
          <a:xfrm>
            <a:off x="25976943"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992407" y="491200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7</a:t>
            </a:r>
            <a:endParaRPr lang="ru-RU" sz="3600" kern="0" dirty="0">
              <a:solidFill>
                <a:schemeClr val="tx1">
                  <a:lumMod val="75000"/>
                </a:schemeClr>
              </a:solidFill>
              <a:latin typeface="+mj-lt"/>
            </a:endParaRP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6978553" y="1599436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8</a:t>
            </a:r>
            <a:endParaRPr lang="ru-RU" sz="3600" kern="0" dirty="0">
              <a:solidFill>
                <a:schemeClr val="tx1">
                  <a:lumMod val="75000"/>
                </a:schemeClr>
              </a:solidFill>
              <a:latin typeface="+mj-lt"/>
            </a:endParaRPr>
          </a:p>
        </p:txBody>
      </p:sp>
    </p:spTree>
    <p:extLst>
      <p:ext uri="{BB962C8B-B14F-4D97-AF65-F5344CB8AC3E}">
        <p14:creationId xmlns:p14="http://schemas.microsoft.com/office/powerpoint/2010/main" val="28398189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Club Belek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22</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a:t>
            </a:r>
            <a:r>
              <a:rPr lang="ru-RU" sz="4000" b="1" dirty="0">
                <a:solidFill>
                  <a:schemeClr val="tx1"/>
                </a:solidFill>
              </a:rPr>
              <a:t>. </a:t>
            </a:r>
          </a:p>
        </p:txBody>
      </p:sp>
      <p:graphicFrame>
        <p:nvGraphicFramePr>
          <p:cNvPr id="7" name="Диаграмма 6">
            <a:extLst>
              <a:ext uri="{FF2B5EF4-FFF2-40B4-BE49-F238E27FC236}">
                <a16:creationId xmlns:a16="http://schemas.microsoft.com/office/drawing/2014/main" id="{EF2CA967-1E67-450F-A1F9-A10CD455BCE2}"/>
              </a:ext>
            </a:extLst>
          </p:cNvPr>
          <p:cNvGraphicFramePr>
            <a:graphicFrameLocks/>
          </p:cNvGraphicFramePr>
          <p:nvPr>
            <p:extLst>
              <p:ext uri="{D42A27DB-BD31-4B8C-83A1-F6EECF244321}">
                <p14:modId xmlns:p14="http://schemas.microsoft.com/office/powerpoint/2010/main" val="1098281675"/>
              </p:ext>
            </p:extLst>
          </p:nvPr>
        </p:nvGraphicFramePr>
        <p:xfrm>
          <a:off x="1640814" y="4595424"/>
          <a:ext cx="25541804" cy="13349575"/>
        </p:xfrm>
        <a:graphic>
          <a:graphicData uri="http://schemas.openxmlformats.org/drawingml/2006/chart">
            <c:chart xmlns:c="http://schemas.openxmlformats.org/drawingml/2006/chart" xmlns:r="http://schemas.openxmlformats.org/officeDocument/2006/relationships" r:id="rId2"/>
          </a:graphicData>
        </a:graphic>
      </p:graphicFrame>
      <p:sp>
        <p:nvSpPr>
          <p:cNvPr id="8" name="Заголовок 1">
            <a:extLst>
              <a:ext uri="{FF2B5EF4-FFF2-40B4-BE49-F238E27FC236}">
                <a16:creationId xmlns:a16="http://schemas.microsoft.com/office/drawing/2014/main" id="{C9ED6655-EECF-465C-A106-27BE843B0487}"/>
              </a:ext>
            </a:extLst>
          </p:cNvPr>
          <p:cNvSpPr txBox="1">
            <a:spLocks/>
          </p:cNvSpPr>
          <p:nvPr/>
        </p:nvSpPr>
        <p:spPr>
          <a:xfrm>
            <a:off x="29011417" y="7866036"/>
            <a:ext cx="6414207" cy="122410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marL="0" marR="0" lvl="0" indent="0" algn="l" defTabSz="918246" rtl="0" eaLnBrk="1" fontAlgn="auto" latinLnBrk="0" hangingPunct="1">
              <a:lnSpc>
                <a:spcPct val="100000"/>
              </a:lnSpc>
              <a:spcBef>
                <a:spcPts val="0"/>
              </a:spcBef>
              <a:spcAft>
                <a:spcPts val="1000"/>
              </a:spcAft>
              <a:buClrTx/>
              <a:buSzTx/>
              <a:buFontTx/>
              <a:buNone/>
              <a:tabLst>
                <a:tab pos="907929" algn="l"/>
              </a:tabLst>
              <a:defRPr/>
            </a:pPr>
            <a:r>
              <a:rPr lang="en-US" sz="4400" b="1" kern="0" dirty="0">
                <a:solidFill>
                  <a:srgbClr val="092A5E"/>
                </a:solidFill>
              </a:rPr>
              <a:t>Conclusions</a:t>
            </a:r>
            <a:r>
              <a:rPr kumimoji="0" lang="ru-RU" sz="4400" b="1" i="0" u="none" strike="noStrike" kern="0" cap="none" spc="0" normalizeH="0" baseline="0" noProof="0" dirty="0">
                <a:ln>
                  <a:noFill/>
                </a:ln>
                <a:solidFill>
                  <a:srgbClr val="092A5E"/>
                </a:solidFill>
                <a:effectLst/>
                <a:uLnTx/>
                <a:uFillTx/>
                <a:latin typeface="TUIType Light"/>
                <a:sym typeface="TUIType Light"/>
              </a:rPr>
              <a:t>:</a:t>
            </a:r>
          </a:p>
          <a:p>
            <a:pPr marL="742950" marR="0" lvl="0" indent="-742950" algn="l" defTabSz="918246" rtl="0" eaLnBrk="1" fontAlgn="auto" latinLnBrk="0" hangingPunct="1">
              <a:lnSpc>
                <a:spcPct val="100000"/>
              </a:lnSpc>
              <a:spcBef>
                <a:spcPts val="0"/>
              </a:spcBef>
              <a:spcAft>
                <a:spcPts val="1000"/>
              </a:spcAft>
              <a:buClrTx/>
              <a:buSzTx/>
              <a:buFont typeface="+mj-lt"/>
              <a:buAutoNum type="arabicPeriod"/>
              <a:tabLst>
                <a:tab pos="907929" algn="l"/>
              </a:tabLst>
              <a:defRPr/>
            </a:pPr>
            <a:r>
              <a:rPr lang="en-US" sz="3600" kern="0" dirty="0">
                <a:solidFill>
                  <a:srgbClr val="092A5E"/>
                </a:solidFill>
              </a:rPr>
              <a:t>All the </a:t>
            </a:r>
            <a:r>
              <a:rPr lang="en-US" sz="4000" kern="0" dirty="0">
                <a:solidFill>
                  <a:srgbClr val="C00000"/>
                </a:solidFill>
              </a:rPr>
              <a:t>Master classes </a:t>
            </a:r>
            <a:r>
              <a:rPr lang="en-US" sz="4000" kern="0" dirty="0">
                <a:solidFill>
                  <a:schemeClr val="tx1">
                    <a:lumMod val="75000"/>
                  </a:schemeClr>
                </a:solidFill>
              </a:rPr>
              <a:t>have now higher level of </a:t>
            </a:r>
            <a:r>
              <a:rPr lang="en-US" sz="4000" kern="0" dirty="0">
                <a:solidFill>
                  <a:srgbClr val="092A5E"/>
                </a:solidFill>
              </a:rPr>
              <a:t>attendance and high scores.</a:t>
            </a:r>
            <a:endParaRPr lang="en-US" sz="4000" kern="0" dirty="0">
              <a:solidFill>
                <a:srgbClr val="C00000"/>
              </a:solidFill>
            </a:endParaRPr>
          </a:p>
          <a:p>
            <a:pPr marL="742950" lvl="0" indent="-742950">
              <a:lnSpc>
                <a:spcPct val="100000"/>
              </a:lnSpc>
              <a:spcAft>
                <a:spcPts val="1000"/>
              </a:spcAft>
              <a:buFont typeface="+mj-lt"/>
              <a:buAutoNum type="arabicPeriod"/>
              <a:defRPr/>
            </a:pPr>
            <a:r>
              <a:rPr lang="en-US" sz="4000" kern="0" dirty="0">
                <a:solidFill>
                  <a:schemeClr val="tx1">
                    <a:lumMod val="75000"/>
                  </a:schemeClr>
                </a:solidFill>
              </a:rPr>
              <a:t>Awareness level for all the services is now high, which seems rather improbable.</a:t>
            </a:r>
            <a:endParaRPr lang="en-US" sz="4000" kern="0" dirty="0">
              <a:solidFill>
                <a:srgbClr val="C00000"/>
              </a:solidFill>
            </a:endParaRPr>
          </a:p>
          <a:p>
            <a:pPr lvl="0">
              <a:lnSpc>
                <a:spcPct val="100000"/>
              </a:lnSpc>
              <a:spcAft>
                <a:spcPts val="1000"/>
              </a:spcAft>
              <a:defRPr/>
            </a:pPr>
            <a:r>
              <a:rPr lang="en-US" sz="3600" kern="0" dirty="0">
                <a:solidFill>
                  <a:srgbClr val="092A5E"/>
                </a:solidFill>
              </a:rPr>
              <a:t> </a:t>
            </a:r>
            <a:endParaRPr kumimoji="0" lang="ru-RU" sz="4400" b="0" i="0" u="none" strike="noStrike" kern="0" cap="none" spc="0" normalizeH="0" baseline="0" noProof="0" dirty="0">
              <a:ln>
                <a:noFill/>
              </a:ln>
              <a:solidFill>
                <a:srgbClr val="092A5E"/>
              </a:solidFill>
              <a:effectLst/>
              <a:uLnTx/>
              <a:uFillTx/>
              <a:latin typeface="TUIType Light"/>
              <a:sym typeface="TUIType Light"/>
            </a:endParaRPr>
          </a:p>
        </p:txBody>
      </p:sp>
      <p:grpSp>
        <p:nvGrpSpPr>
          <p:cNvPr id="9" name="Группа 8"/>
          <p:cNvGrpSpPr/>
          <p:nvPr/>
        </p:nvGrpSpPr>
        <p:grpSpPr>
          <a:xfrm>
            <a:off x="28838009" y="5433842"/>
            <a:ext cx="2143278" cy="2143278"/>
            <a:chOff x="30575693" y="3934769"/>
            <a:chExt cx="2545707" cy="2545707"/>
          </a:xfrm>
        </p:grpSpPr>
        <p:sp>
          <p:nvSpPr>
            <p:cNvPr id="10" name="Капля 9"/>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latin typeface="TUIType Light"/>
                <a:ea typeface="+mn-ea"/>
                <a:cs typeface="+mn-cs"/>
              </a:endParaRPr>
            </a:p>
          </p:txBody>
        </p:sp>
        <p:sp>
          <p:nvSpPr>
            <p:cNvPr id="11" name="Капля 10"/>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latin typeface="TUIType Light"/>
                <a:ea typeface="+mn-ea"/>
                <a:cs typeface="+mn-cs"/>
              </a:endParaRPr>
            </a:p>
          </p:txBody>
        </p:sp>
        <p:pic>
          <p:nvPicPr>
            <p:cNvPr id="12" name="Рисунок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pic>
        <p:nvPicPr>
          <p:cNvPr id="15" name="Рисунок 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6"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287</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8"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6717046" y="492580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6717046" y="686232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6717046" y="78305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717046" y="879883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717046" y="976709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717046" y="1073535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717046" y="1170361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717046" y="126718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717046" y="1364012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717046" y="1460838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4,9</a:t>
            </a:r>
            <a:endParaRPr lang="ru-RU" sz="3600" kern="0" dirty="0">
              <a:solidFill>
                <a:schemeClr val="tx1">
                  <a:lumMod val="75000"/>
                </a:schemeClr>
              </a:solidFill>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717046" y="1557664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4,9</a:t>
            </a:r>
            <a:endParaRPr lang="ru-RU" sz="3600" kern="0" dirty="0">
              <a:solidFill>
                <a:schemeClr val="tx1">
                  <a:lumMod val="75000"/>
                </a:schemeClr>
              </a:solidFill>
              <a:latin typeface="+mj-lt"/>
            </a:endParaRPr>
          </a:p>
        </p:txBody>
      </p:sp>
      <p:sp>
        <p:nvSpPr>
          <p:cNvPr id="30" name="Rectangle 14"/>
          <p:cNvSpPr/>
          <p:nvPr/>
        </p:nvSpPr>
        <p:spPr>
          <a:xfrm>
            <a:off x="25701582"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r>
              <a:rPr lang="en-US" sz="3200" b="1" dirty="0">
                <a:solidFill>
                  <a:schemeClr val="tx1"/>
                </a:solidFill>
                <a:latin typeface="+mj-lt"/>
              </a:rPr>
              <a:t>*</a:t>
            </a:r>
            <a:endParaRPr lang="ru-RU" sz="3200" b="1" dirty="0">
              <a:solidFill>
                <a:schemeClr val="tx1"/>
              </a:solidFill>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717046" y="589406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Tree>
    <p:extLst>
      <p:ext uri="{BB962C8B-B14F-4D97-AF65-F5344CB8AC3E}">
        <p14:creationId xmlns:p14="http://schemas.microsoft.com/office/powerpoint/2010/main" val="38861969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Club Belek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23</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 &amp; Sport </a:t>
            </a:r>
            <a:endParaRPr lang="ru-RU" sz="4000" b="1" dirty="0">
              <a:solidFill>
                <a:schemeClr val="tx1"/>
              </a:solidFill>
            </a:endParaRPr>
          </a:p>
        </p:txBody>
      </p:sp>
      <p:graphicFrame>
        <p:nvGraphicFramePr>
          <p:cNvPr id="7" name="Диаграмма 6">
            <a:extLst>
              <a:ext uri="{FF2B5EF4-FFF2-40B4-BE49-F238E27FC236}">
                <a16:creationId xmlns:a16="http://schemas.microsoft.com/office/drawing/2014/main" id="{EF2CA967-1E67-450F-A1F9-A10CD455BCE2}"/>
              </a:ext>
            </a:extLst>
          </p:cNvPr>
          <p:cNvGraphicFramePr>
            <a:graphicFrameLocks/>
          </p:cNvGraphicFramePr>
          <p:nvPr>
            <p:extLst>
              <p:ext uri="{D42A27DB-BD31-4B8C-83A1-F6EECF244321}">
                <p14:modId xmlns:p14="http://schemas.microsoft.com/office/powerpoint/2010/main" val="1911350441"/>
              </p:ext>
            </p:extLst>
          </p:nvPr>
        </p:nvGraphicFramePr>
        <p:xfrm>
          <a:off x="1640815" y="4595425"/>
          <a:ext cx="25732191" cy="13422700"/>
        </p:xfrm>
        <a:graphic>
          <a:graphicData uri="http://schemas.openxmlformats.org/drawingml/2006/chart">
            <c:chart xmlns:c="http://schemas.openxmlformats.org/drawingml/2006/chart" xmlns:r="http://schemas.openxmlformats.org/officeDocument/2006/relationships" r:id="rId2"/>
          </a:graphicData>
        </a:graphic>
      </p:graphicFrame>
      <p:sp>
        <p:nvSpPr>
          <p:cNvPr id="9" name="Заголовок 1">
            <a:extLst>
              <a:ext uri="{FF2B5EF4-FFF2-40B4-BE49-F238E27FC236}">
                <a16:creationId xmlns:a16="http://schemas.microsoft.com/office/drawing/2014/main" id="{C9ED6655-EECF-465C-A106-27BE843B0487}"/>
              </a:ext>
            </a:extLst>
          </p:cNvPr>
          <p:cNvSpPr txBox="1">
            <a:spLocks/>
          </p:cNvSpPr>
          <p:nvPr/>
        </p:nvSpPr>
        <p:spPr>
          <a:xfrm>
            <a:off x="28029877" y="6663554"/>
            <a:ext cx="8584223" cy="105625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000" b="1" kern="0" dirty="0">
                <a:latin typeface="+mj-lt"/>
              </a:rPr>
              <a:t>Conclusions</a:t>
            </a:r>
            <a:r>
              <a:rPr lang="ru-RU" sz="4000" b="1" kern="0" dirty="0">
                <a:latin typeface="+mj-lt"/>
              </a:rPr>
              <a:t>:</a:t>
            </a:r>
          </a:p>
          <a:p>
            <a:pPr marL="742950" indent="-742950">
              <a:lnSpc>
                <a:spcPct val="80000"/>
              </a:lnSpc>
              <a:spcAft>
                <a:spcPts val="1500"/>
              </a:spcAft>
              <a:buFont typeface="+mj-lt"/>
              <a:buAutoNum type="arabicPeriod"/>
            </a:pPr>
            <a:r>
              <a:rPr lang="en-US" sz="3600" kern="0" dirty="0">
                <a:latin typeface="+mj-lt"/>
              </a:rPr>
              <a:t>SPA is still the most popular activity, though the usage of sports lessons has dramatically increased.</a:t>
            </a:r>
          </a:p>
          <a:p>
            <a:pPr marL="742950" indent="-742950">
              <a:lnSpc>
                <a:spcPct val="80000"/>
              </a:lnSpc>
              <a:spcAft>
                <a:spcPts val="1500"/>
              </a:spcAft>
              <a:buFont typeface="+mj-lt"/>
              <a:buAutoNum type="arabicPeriod"/>
            </a:pPr>
            <a:r>
              <a:rPr lang="en-US" sz="3600" kern="0" dirty="0">
                <a:latin typeface="+mj-lt"/>
              </a:rPr>
              <a:t>Awareness is now also 100% for all the services, which seems rather improbable and  can be caused either by the influence of the interviewer or by some error in sample construction (taking more involved guests </a:t>
            </a:r>
            <a:r>
              <a:rPr lang="en-US" sz="3600" kern="0" dirty="0" err="1">
                <a:latin typeface="+mj-lt"/>
              </a:rPr>
              <a:t>etc</a:t>
            </a:r>
            <a:r>
              <a:rPr lang="en-US" sz="3600" kern="0" dirty="0">
                <a:latin typeface="+mj-lt"/>
              </a:rPr>
              <a:t>).</a:t>
            </a:r>
          </a:p>
          <a:p>
            <a:pPr marL="742950" indent="-742950">
              <a:lnSpc>
                <a:spcPct val="80000"/>
              </a:lnSpc>
              <a:spcAft>
                <a:spcPts val="1500"/>
              </a:spcAft>
              <a:buFont typeface="+mj-lt"/>
              <a:buAutoNum type="arabicPeriod"/>
            </a:pPr>
            <a:r>
              <a:rPr lang="en-US" sz="3600" kern="0" dirty="0">
                <a:solidFill>
                  <a:schemeClr val="tx1">
                    <a:lumMod val="75000"/>
                  </a:schemeClr>
                </a:solidFill>
                <a:latin typeface="+mj-lt"/>
              </a:rPr>
              <a:t> The scores for all the activities are also improbably high.</a:t>
            </a:r>
          </a:p>
          <a:p>
            <a:pPr marL="742950" indent="-742950">
              <a:lnSpc>
                <a:spcPct val="80000"/>
              </a:lnSpc>
              <a:spcAft>
                <a:spcPts val="1500"/>
              </a:spcAft>
              <a:buFont typeface="+mj-lt"/>
              <a:buAutoNum type="arabicPeriod"/>
            </a:pPr>
            <a:endParaRPr lang="ru-RU" sz="3600" kern="0" dirty="0">
              <a:latin typeface="+mj-lt"/>
            </a:endParaRPr>
          </a:p>
          <a:p>
            <a:pPr>
              <a:lnSpc>
                <a:spcPct val="80000"/>
              </a:lnSpc>
              <a:spcAft>
                <a:spcPts val="1500"/>
              </a:spcAft>
            </a:pPr>
            <a:r>
              <a:rPr lang="en-US" sz="3600" b="1" kern="0" dirty="0">
                <a:latin typeface="+mj-lt"/>
              </a:rPr>
              <a:t>Recommendations</a:t>
            </a:r>
            <a:r>
              <a:rPr lang="ru-RU" sz="3600" b="1" kern="0" dirty="0">
                <a:latin typeface="+mj-lt"/>
              </a:rPr>
              <a:t>:</a:t>
            </a:r>
          </a:p>
          <a:p>
            <a:pPr marL="514350" indent="-514350">
              <a:lnSpc>
                <a:spcPct val="80000"/>
              </a:lnSpc>
              <a:spcAft>
                <a:spcPts val="1500"/>
              </a:spcAft>
              <a:buAutoNum type="arabicPeriod"/>
            </a:pPr>
            <a:r>
              <a:rPr lang="en-US" sz="3600" kern="0" dirty="0">
                <a:latin typeface="+mj-lt"/>
              </a:rPr>
              <a:t> Check the methodology of the interviewing to make sure that the results are correct. </a:t>
            </a:r>
          </a:p>
        </p:txBody>
      </p:sp>
      <p:grpSp>
        <p:nvGrpSpPr>
          <p:cNvPr id="10" name="Группа 9"/>
          <p:cNvGrpSpPr/>
          <p:nvPr/>
        </p:nvGrpSpPr>
        <p:grpSpPr>
          <a:xfrm>
            <a:off x="28925070" y="4655283"/>
            <a:ext cx="1731888" cy="1731888"/>
            <a:chOff x="30575693" y="3934769"/>
            <a:chExt cx="2545707" cy="2545707"/>
          </a:xfrm>
        </p:grpSpPr>
        <p:sp>
          <p:nvSpPr>
            <p:cNvPr id="11" name="Капля 10"/>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2" name="Капля 11"/>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3" name="Рисунок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pic>
        <p:nvPicPr>
          <p:cNvPr id="15" name="Рисунок 1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6"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287</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8"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7106707" y="476388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7106707" y="611114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7106707" y="700931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7106707" y="790748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tabLst>
                <a:tab pos="906463" algn="l"/>
              </a:tabLs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7106707" y="880566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a:t>
            </a:r>
            <a:r>
              <a:rPr lang="ru-RU" sz="2800" kern="0" dirty="0"/>
              <a:t>,</a:t>
            </a:r>
            <a:r>
              <a:rPr lang="en-US" sz="2800" kern="0" dirty="0"/>
              <a:t>9</a:t>
            </a:r>
            <a:endParaRPr lang="ru-RU" sz="2800" kern="0" dirty="0"/>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7106707" y="970383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7106707" y="1060201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7106707" y="1105109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7106707" y="1194927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4,9</a:t>
            </a:r>
            <a:endParaRPr lang="ru-RU" sz="28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7106707" y="1284744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4,9</a:t>
            </a:r>
            <a:endParaRPr lang="ru-RU" sz="28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7106707" y="1374562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4,9</a:t>
            </a:r>
            <a:endParaRPr lang="ru-RU" sz="28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7106707" y="1464379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4,9</a:t>
            </a:r>
            <a:endParaRPr lang="ru-RU" sz="28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7106707" y="1554196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4,9</a:t>
            </a:r>
            <a:endParaRPr lang="ru-RU" sz="2800" kern="0" dirty="0">
              <a:latin typeface="+mj-lt"/>
            </a:endParaRPr>
          </a:p>
        </p:txBody>
      </p:sp>
      <p:sp>
        <p:nvSpPr>
          <p:cNvPr id="32" name="Rectangle 14"/>
          <p:cNvSpPr/>
          <p:nvPr/>
        </p:nvSpPr>
        <p:spPr>
          <a:xfrm>
            <a:off x="26091243"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7106707" y="521296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7106707" y="656022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7106707" y="745840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7106707" y="835657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a:t>
            </a:r>
            <a:r>
              <a:rPr lang="ru-RU" sz="2800" kern="0" dirty="0"/>
              <a:t>,</a:t>
            </a:r>
            <a:r>
              <a:rPr lang="en-US" sz="2800" kern="0" dirty="0"/>
              <a:t>9</a:t>
            </a:r>
            <a:endParaRPr lang="ru-RU" sz="2800" kern="0" dirty="0"/>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7106707" y="925475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7106707" y="1015292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39" name="Заголовок 1">
            <a:extLst>
              <a:ext uri="{FF2B5EF4-FFF2-40B4-BE49-F238E27FC236}">
                <a16:creationId xmlns:a16="http://schemas.microsoft.com/office/drawing/2014/main" id="{C9ED6655-EECF-465C-A106-27BE843B0487}"/>
              </a:ext>
            </a:extLst>
          </p:cNvPr>
          <p:cNvSpPr txBox="1">
            <a:spLocks/>
          </p:cNvSpPr>
          <p:nvPr/>
        </p:nvSpPr>
        <p:spPr>
          <a:xfrm>
            <a:off x="27106707" y="1150018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0" name="Заголовок 1">
            <a:extLst>
              <a:ext uri="{FF2B5EF4-FFF2-40B4-BE49-F238E27FC236}">
                <a16:creationId xmlns:a16="http://schemas.microsoft.com/office/drawing/2014/main" id="{C9ED6655-EECF-465C-A106-27BE843B0487}"/>
              </a:ext>
            </a:extLst>
          </p:cNvPr>
          <p:cNvSpPr txBox="1">
            <a:spLocks/>
          </p:cNvSpPr>
          <p:nvPr/>
        </p:nvSpPr>
        <p:spPr>
          <a:xfrm>
            <a:off x="27106707" y="1239835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4,9</a:t>
            </a:r>
            <a:endParaRPr lang="ru-RU" sz="2800" kern="0" dirty="0">
              <a:latin typeface="+mj-lt"/>
            </a:endParaRPr>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7106707" y="1329653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4,9</a:t>
            </a:r>
            <a:endParaRPr lang="ru-RU" sz="2800" kern="0" dirty="0">
              <a:latin typeface="+mj-lt"/>
            </a:endParaRPr>
          </a:p>
        </p:txBody>
      </p:sp>
      <p:sp>
        <p:nvSpPr>
          <p:cNvPr id="42" name="Заголовок 1">
            <a:extLst>
              <a:ext uri="{FF2B5EF4-FFF2-40B4-BE49-F238E27FC236}">
                <a16:creationId xmlns:a16="http://schemas.microsoft.com/office/drawing/2014/main" id="{C9ED6655-EECF-465C-A106-27BE843B0487}"/>
              </a:ext>
            </a:extLst>
          </p:cNvPr>
          <p:cNvSpPr txBox="1">
            <a:spLocks/>
          </p:cNvSpPr>
          <p:nvPr/>
        </p:nvSpPr>
        <p:spPr>
          <a:xfrm>
            <a:off x="27106707" y="1419470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4,9</a:t>
            </a:r>
            <a:endParaRPr lang="ru-RU" sz="2800" kern="0" dirty="0">
              <a:latin typeface="+mj-lt"/>
            </a:endParaRPr>
          </a:p>
        </p:txBody>
      </p:sp>
      <p:sp>
        <p:nvSpPr>
          <p:cNvPr id="43" name="Заголовок 1">
            <a:extLst>
              <a:ext uri="{FF2B5EF4-FFF2-40B4-BE49-F238E27FC236}">
                <a16:creationId xmlns:a16="http://schemas.microsoft.com/office/drawing/2014/main" id="{C9ED6655-EECF-465C-A106-27BE843B0487}"/>
              </a:ext>
            </a:extLst>
          </p:cNvPr>
          <p:cNvSpPr txBox="1">
            <a:spLocks/>
          </p:cNvSpPr>
          <p:nvPr/>
        </p:nvSpPr>
        <p:spPr>
          <a:xfrm>
            <a:off x="27098421" y="1512607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4,9</a:t>
            </a:r>
            <a:endParaRPr lang="ru-RU" sz="2800" kern="0" dirty="0">
              <a:latin typeface="+mj-lt"/>
            </a:endParaRPr>
          </a:p>
        </p:txBody>
      </p:sp>
      <p:sp>
        <p:nvSpPr>
          <p:cNvPr id="44" name="Заголовок 1">
            <a:extLst>
              <a:ext uri="{FF2B5EF4-FFF2-40B4-BE49-F238E27FC236}">
                <a16:creationId xmlns:a16="http://schemas.microsoft.com/office/drawing/2014/main" id="{C9ED6655-EECF-465C-A106-27BE843B0487}"/>
              </a:ext>
            </a:extLst>
          </p:cNvPr>
          <p:cNvSpPr txBox="1">
            <a:spLocks/>
          </p:cNvSpPr>
          <p:nvPr/>
        </p:nvSpPr>
        <p:spPr>
          <a:xfrm>
            <a:off x="27106707" y="1599105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4,9</a:t>
            </a:r>
            <a:endParaRPr lang="ru-RU" sz="2800" kern="0" dirty="0">
              <a:latin typeface="+mj-lt"/>
            </a:endParaRPr>
          </a:p>
        </p:txBody>
      </p:sp>
      <p:sp>
        <p:nvSpPr>
          <p:cNvPr id="45" name="Заголовок 1">
            <a:extLst>
              <a:ext uri="{FF2B5EF4-FFF2-40B4-BE49-F238E27FC236}">
                <a16:creationId xmlns:a16="http://schemas.microsoft.com/office/drawing/2014/main" id="{C9ED6655-EECF-465C-A106-27BE843B0487}"/>
              </a:ext>
            </a:extLst>
          </p:cNvPr>
          <p:cNvSpPr txBox="1">
            <a:spLocks/>
          </p:cNvSpPr>
          <p:nvPr/>
        </p:nvSpPr>
        <p:spPr>
          <a:xfrm>
            <a:off x="27106707" y="566205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6" name="Заголовок 1">
            <a:extLst>
              <a:ext uri="{FF2B5EF4-FFF2-40B4-BE49-F238E27FC236}">
                <a16:creationId xmlns:a16="http://schemas.microsoft.com/office/drawing/2014/main" id="{C9ED6655-EECF-465C-A106-27BE843B0487}"/>
              </a:ext>
            </a:extLst>
          </p:cNvPr>
          <p:cNvSpPr txBox="1">
            <a:spLocks/>
          </p:cNvSpPr>
          <p:nvPr/>
        </p:nvSpPr>
        <p:spPr>
          <a:xfrm>
            <a:off x="27106707" y="1644014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5,0</a:t>
            </a:r>
            <a:endParaRPr lang="ru-RU" sz="2800" kern="0" dirty="0">
              <a:latin typeface="+mj-lt"/>
            </a:endParaRPr>
          </a:p>
        </p:txBody>
      </p:sp>
    </p:spTree>
    <p:extLst>
      <p:ext uri="{BB962C8B-B14F-4D97-AF65-F5344CB8AC3E}">
        <p14:creationId xmlns:p14="http://schemas.microsoft.com/office/powerpoint/2010/main" val="329877515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lstStyle/>
          <a:p>
            <a:r>
              <a:rPr lang="en-US" dirty="0"/>
              <a:t>Questionnaire data in TUI FUN&amp;SUN Club Belek 5*</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24</a:t>
            </a:fld>
            <a:endParaRPr lang="ru-RU" noProof="0"/>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Services for Kids. </a:t>
            </a:r>
            <a:endParaRPr lang="ru-RU" sz="4000" b="1" dirty="0">
              <a:solidFill>
                <a:schemeClr val="tx1"/>
              </a:solidFill>
            </a:endParaRPr>
          </a:p>
        </p:txBody>
      </p:sp>
      <p:graphicFrame>
        <p:nvGraphicFramePr>
          <p:cNvPr id="7" name="Диаграмма 6">
            <a:extLst>
              <a:ext uri="{FF2B5EF4-FFF2-40B4-BE49-F238E27FC236}">
                <a16:creationId xmlns:a16="http://schemas.microsoft.com/office/drawing/2014/main" id="{B29E5A69-43B9-4694-81B6-1B197F1D39EB}"/>
              </a:ext>
            </a:extLst>
          </p:cNvPr>
          <p:cNvGraphicFramePr>
            <a:graphicFrameLocks/>
          </p:cNvGraphicFramePr>
          <p:nvPr>
            <p:extLst>
              <p:ext uri="{D42A27DB-BD31-4B8C-83A1-F6EECF244321}">
                <p14:modId xmlns:p14="http://schemas.microsoft.com/office/powerpoint/2010/main" val="4140946169"/>
              </p:ext>
            </p:extLst>
          </p:nvPr>
        </p:nvGraphicFramePr>
        <p:xfrm>
          <a:off x="1617664" y="4595425"/>
          <a:ext cx="24840942" cy="13349576"/>
        </p:xfrm>
        <a:graphic>
          <a:graphicData uri="http://schemas.openxmlformats.org/drawingml/2006/chart">
            <c:chart xmlns:c="http://schemas.openxmlformats.org/drawingml/2006/chart" xmlns:r="http://schemas.openxmlformats.org/officeDocument/2006/relationships" r:id="rId2"/>
          </a:graphicData>
        </a:graphic>
      </p:graphicFrame>
      <p:sp>
        <p:nvSpPr>
          <p:cNvPr id="8" name="Заголовок 1">
            <a:extLst>
              <a:ext uri="{FF2B5EF4-FFF2-40B4-BE49-F238E27FC236}">
                <a16:creationId xmlns:a16="http://schemas.microsoft.com/office/drawing/2014/main" id="{C9ED6655-EECF-465C-A106-27BE843B0487}"/>
              </a:ext>
            </a:extLst>
          </p:cNvPr>
          <p:cNvSpPr txBox="1">
            <a:spLocks/>
          </p:cNvSpPr>
          <p:nvPr/>
        </p:nvSpPr>
        <p:spPr>
          <a:xfrm>
            <a:off x="28788851" y="7571195"/>
            <a:ext cx="6671094" cy="90354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High satisfaction and awareness with all the services.</a:t>
            </a:r>
          </a:p>
          <a:p>
            <a:pPr marL="742950" indent="-742950">
              <a:lnSpc>
                <a:spcPct val="80000"/>
              </a:lnSpc>
              <a:spcAft>
                <a:spcPts val="1500"/>
              </a:spcAft>
              <a:buFont typeface="+mj-lt"/>
              <a:buAutoNum type="arabicPeriod"/>
            </a:pPr>
            <a:endParaRPr lang="ru-RU" sz="3600" kern="0" dirty="0">
              <a:latin typeface="+mj-lt"/>
            </a:endParaRPr>
          </a:p>
          <a:p>
            <a:pPr>
              <a:lnSpc>
                <a:spcPct val="80000"/>
              </a:lnSpc>
              <a:spcAft>
                <a:spcPts val="1500"/>
              </a:spcAft>
            </a:pPr>
            <a:r>
              <a:rPr lang="en-US" sz="4400" b="1" kern="0" dirty="0">
                <a:latin typeface="+mj-lt"/>
              </a:rPr>
              <a:t>Recommendations</a:t>
            </a:r>
            <a:r>
              <a:rPr lang="ru-RU" sz="4400" b="1" kern="0" dirty="0">
                <a:latin typeface="+mj-lt"/>
              </a:rPr>
              <a:t>:</a:t>
            </a:r>
          </a:p>
          <a:p>
            <a:pPr marL="514350" indent="-514350">
              <a:lnSpc>
                <a:spcPct val="80000"/>
              </a:lnSpc>
              <a:spcAft>
                <a:spcPts val="1500"/>
              </a:spcAft>
              <a:buAutoNum type="arabicPeriod"/>
            </a:pPr>
            <a:r>
              <a:rPr lang="en-US" sz="3600" kern="0" dirty="0">
                <a:latin typeface="+mj-lt"/>
              </a:rPr>
              <a:t>Check the methodology</a:t>
            </a:r>
            <a:r>
              <a:rPr lang="en-US" sz="3600" kern="0" dirty="0">
                <a:solidFill>
                  <a:schemeClr val="accent4">
                    <a:lumMod val="75000"/>
                  </a:schemeClr>
                </a:solidFill>
                <a:latin typeface="+mj-lt"/>
              </a:rPr>
              <a:t>.</a:t>
            </a:r>
          </a:p>
          <a:p>
            <a:pPr marL="514350" indent="-514350">
              <a:lnSpc>
                <a:spcPct val="80000"/>
              </a:lnSpc>
              <a:spcAft>
                <a:spcPts val="1500"/>
              </a:spcAft>
              <a:buAutoNum type="arabicPeriod"/>
            </a:pPr>
            <a:endParaRPr lang="ru-RU" sz="3600" kern="0" dirty="0">
              <a:latin typeface="+mj-lt"/>
            </a:endParaRPr>
          </a:p>
          <a:p>
            <a:pPr marL="742950" indent="-742950">
              <a:lnSpc>
                <a:spcPct val="80000"/>
              </a:lnSpc>
              <a:spcAft>
                <a:spcPts val="1500"/>
              </a:spcAft>
              <a:buFont typeface="+mj-lt"/>
              <a:buAutoNum type="arabicPeriod"/>
            </a:pPr>
            <a:endParaRPr lang="ru-RU" sz="3600" kern="0" dirty="0">
              <a:latin typeface="+mj-lt"/>
            </a:endParaRPr>
          </a:p>
        </p:txBody>
      </p:sp>
      <p:grpSp>
        <p:nvGrpSpPr>
          <p:cNvPr id="9" name="Группа 8"/>
          <p:cNvGrpSpPr/>
          <p:nvPr/>
        </p:nvGrpSpPr>
        <p:grpSpPr>
          <a:xfrm>
            <a:off x="28832297" y="5304213"/>
            <a:ext cx="1731888" cy="1731888"/>
            <a:chOff x="30575693" y="3934769"/>
            <a:chExt cx="2545707" cy="2545707"/>
          </a:xfrm>
        </p:grpSpPr>
        <p:sp>
          <p:nvSpPr>
            <p:cNvPr id="10" name="Капля 9"/>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1" name="Капля 10"/>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2" name="Рисунок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pic>
        <p:nvPicPr>
          <p:cNvPr id="13" name="Рисунок 1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15"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287</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6"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8" name="Заголовок 1">
            <a:extLst>
              <a:ext uri="{FF2B5EF4-FFF2-40B4-BE49-F238E27FC236}">
                <a16:creationId xmlns:a16="http://schemas.microsoft.com/office/drawing/2014/main" id="{C9ED6655-EECF-465C-A106-27BE843B0487}"/>
              </a:ext>
            </a:extLst>
          </p:cNvPr>
          <p:cNvSpPr txBox="1">
            <a:spLocks/>
          </p:cNvSpPr>
          <p:nvPr/>
        </p:nvSpPr>
        <p:spPr>
          <a:xfrm>
            <a:off x="26192307" y="509725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6192307" y="636669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6192307" y="763614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6192307" y="890558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192307" y="1017502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192307" y="1144447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192307" y="1271391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192307" y="1398335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192307" y="1525279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7" name="Rectangle 14"/>
          <p:cNvSpPr/>
          <p:nvPr/>
        </p:nvSpPr>
        <p:spPr>
          <a:xfrm>
            <a:off x="25176843"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Tree>
    <p:extLst>
      <p:ext uri="{BB962C8B-B14F-4D97-AF65-F5344CB8AC3E}">
        <p14:creationId xmlns:p14="http://schemas.microsoft.com/office/powerpoint/2010/main" val="273405219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TUI FUN&amp;SUN Ghazal Resort</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25</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115574991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FUN&amp;SUN </a:t>
            </a:r>
            <a:r>
              <a:rPr lang="en-US" dirty="0" err="1"/>
              <a:t>Miarosa</a:t>
            </a:r>
            <a:r>
              <a:rPr lang="en-US" dirty="0"/>
              <a:t> </a:t>
            </a:r>
            <a:r>
              <a:rPr lang="en-US" dirty="0">
                <a:solidFill>
                  <a:schemeClr val="tx1"/>
                </a:solidFill>
              </a:rPr>
              <a:t>Ghazal Resort 5*  </a:t>
            </a:r>
            <a:endParaRPr lang="ru-RU" dirty="0">
              <a:solidFill>
                <a:schemeClr val="tx1"/>
              </a:solidFill>
            </a:endParaRPr>
          </a:p>
        </p:txBody>
      </p:sp>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26</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noProof="0" dirty="0">
                <a:solidFill>
                  <a:srgbClr val="092A5E"/>
                </a:solidFill>
                <a:latin typeface="TUIType Light"/>
              </a:rPr>
              <a:t>234</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9" name="Заголовок 1">
            <a:extLst>
              <a:ext uri="{FF2B5EF4-FFF2-40B4-BE49-F238E27FC236}">
                <a16:creationId xmlns:a16="http://schemas.microsoft.com/office/drawing/2014/main" id="{C9ED6655-EECF-465C-A106-27BE843B0487}"/>
              </a:ext>
            </a:extLst>
          </p:cNvPr>
          <p:cNvSpPr txBox="1">
            <a:spLocks/>
          </p:cNvSpPr>
          <p:nvPr/>
        </p:nvSpPr>
        <p:spPr>
          <a:xfrm>
            <a:off x="28813433" y="6701041"/>
            <a:ext cx="6726247" cy="10001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Most services have high scores than it was before.</a:t>
            </a:r>
          </a:p>
          <a:p>
            <a:pPr marL="742950" indent="-742950">
              <a:lnSpc>
                <a:spcPct val="80000"/>
              </a:lnSpc>
              <a:spcAft>
                <a:spcPts val="1500"/>
              </a:spcAft>
              <a:buFont typeface="+mj-lt"/>
              <a:buAutoNum type="arabicPeriod"/>
            </a:pPr>
            <a:r>
              <a:rPr lang="en-US" sz="3600" kern="0" dirty="0">
                <a:latin typeface="+mj-lt"/>
              </a:rPr>
              <a:t>The main reason for dissatisfaction is </a:t>
            </a:r>
            <a:r>
              <a:rPr lang="en-US" sz="3600" kern="0" dirty="0">
                <a:solidFill>
                  <a:srgbClr val="C00000"/>
                </a:solidFill>
                <a:latin typeface="+mj-lt"/>
              </a:rPr>
              <a:t>Wi-Fi, </a:t>
            </a:r>
            <a:r>
              <a:rPr lang="en-US" sz="3600" kern="0" dirty="0">
                <a:solidFill>
                  <a:schemeClr val="tx1">
                    <a:lumMod val="75000"/>
                  </a:schemeClr>
                </a:solidFill>
                <a:latin typeface="+mj-lt"/>
              </a:rPr>
              <a:t>it is the  most frequent complaint in the open-ended questions and it’s quality got even worse since July.  </a:t>
            </a:r>
          </a:p>
          <a:p>
            <a:pPr marL="742950" indent="-742950">
              <a:lnSpc>
                <a:spcPct val="80000"/>
              </a:lnSpc>
              <a:spcAft>
                <a:spcPts val="1500"/>
              </a:spcAft>
              <a:buFont typeface="+mj-lt"/>
              <a:buAutoNum type="arabicPeriod"/>
            </a:pPr>
            <a:r>
              <a:rPr lang="en-US" sz="3600" kern="0" dirty="0">
                <a:latin typeface="+mj-lt"/>
              </a:rPr>
              <a:t>No answers ‘failed to use a service’.</a:t>
            </a:r>
            <a:endParaRPr lang="en-US" sz="3600" kern="0" dirty="0">
              <a:solidFill>
                <a:srgbClr val="C00000"/>
              </a:solidFill>
              <a:latin typeface="+mj-lt"/>
            </a:endParaRPr>
          </a:p>
          <a:p>
            <a:pPr marL="742950" indent="-742950">
              <a:lnSpc>
                <a:spcPct val="80000"/>
              </a:lnSpc>
              <a:spcAft>
                <a:spcPts val="1500"/>
              </a:spcAft>
              <a:buFont typeface="+mj-lt"/>
              <a:buAutoNum type="arabicPeriod"/>
            </a:pPr>
            <a:r>
              <a:rPr lang="en-US" sz="3600" kern="0" dirty="0">
                <a:solidFill>
                  <a:srgbClr val="C00000"/>
                </a:solidFill>
                <a:latin typeface="+mj-lt"/>
              </a:rPr>
              <a:t>All a la carte restaurants </a:t>
            </a:r>
            <a:r>
              <a:rPr lang="en-US" sz="3600" kern="0" dirty="0">
                <a:solidFill>
                  <a:schemeClr val="tx1">
                    <a:lumMod val="75000"/>
                  </a:schemeClr>
                </a:solidFill>
                <a:latin typeface="+mj-lt"/>
              </a:rPr>
              <a:t>have low level of attendance (and none of the respondents visited the National restaurant).</a:t>
            </a:r>
          </a:p>
          <a:p>
            <a:pPr marL="742950" indent="-742950">
              <a:lnSpc>
                <a:spcPct val="80000"/>
              </a:lnSpc>
              <a:spcAft>
                <a:spcPts val="1500"/>
              </a:spcAft>
              <a:buFont typeface="+mj-lt"/>
              <a:buAutoNum type="arabicPeriod"/>
            </a:pPr>
            <a:endParaRPr lang="ru-RU" sz="3600" kern="0" dirty="0">
              <a:latin typeface="+mj-lt"/>
            </a:endParaRPr>
          </a:p>
          <a:p>
            <a:pPr>
              <a:lnSpc>
                <a:spcPct val="80000"/>
              </a:lnSpc>
              <a:spcAft>
                <a:spcPts val="1500"/>
              </a:spcAft>
            </a:pPr>
            <a:r>
              <a:rPr lang="en-US" sz="4400" b="1" kern="0" dirty="0">
                <a:latin typeface="+mj-lt"/>
              </a:rPr>
              <a:t>Recommendations</a:t>
            </a:r>
            <a:r>
              <a:rPr lang="ru-RU" sz="4400" b="1" kern="0" dirty="0">
                <a:latin typeface="+mj-lt"/>
              </a:rPr>
              <a:t>:</a:t>
            </a:r>
          </a:p>
          <a:p>
            <a:pPr marL="742950" indent="-742950">
              <a:lnSpc>
                <a:spcPct val="80000"/>
              </a:lnSpc>
              <a:spcAft>
                <a:spcPts val="1500"/>
              </a:spcAft>
              <a:buAutoNum type="arabicPeriod"/>
            </a:pPr>
            <a:r>
              <a:rPr lang="en-US" sz="3600" kern="0" dirty="0">
                <a:latin typeface="+mj-lt"/>
              </a:rPr>
              <a:t>Improve the quality of Wi-Fi.</a:t>
            </a:r>
          </a:p>
          <a:p>
            <a:pPr marL="742950" indent="-742950">
              <a:lnSpc>
                <a:spcPct val="80000"/>
              </a:lnSpc>
              <a:spcAft>
                <a:spcPts val="1500"/>
              </a:spcAft>
              <a:buAutoNum type="arabicPeriod"/>
            </a:pPr>
            <a:r>
              <a:rPr lang="en-US" sz="3600" kern="0" dirty="0">
                <a:latin typeface="+mj-lt"/>
              </a:rPr>
              <a:t>Check the methodology.</a:t>
            </a:r>
            <a:endParaRPr lang="ru-RU" sz="3600" kern="0" dirty="0">
              <a:latin typeface="+mj-lt"/>
            </a:endParaRPr>
          </a:p>
        </p:txBody>
      </p:sp>
      <p:grpSp>
        <p:nvGrpSpPr>
          <p:cNvPr id="10" name="Группа 9"/>
          <p:cNvGrpSpPr/>
          <p:nvPr/>
        </p:nvGrpSpPr>
        <p:grpSpPr>
          <a:xfrm>
            <a:off x="28827382" y="4522549"/>
            <a:ext cx="1731888" cy="1731888"/>
            <a:chOff x="30575693" y="3934769"/>
            <a:chExt cx="2545707" cy="2545707"/>
          </a:xfrm>
        </p:grpSpPr>
        <p:sp>
          <p:nvSpPr>
            <p:cNvPr id="11" name="Капля 10"/>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2" name="Капля 11"/>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3" name="Рисунок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2136005434"/>
              </p:ext>
            </p:extLst>
          </p:nvPr>
        </p:nvGraphicFramePr>
        <p:xfrm>
          <a:off x="1556704" y="4783488"/>
          <a:ext cx="25755342" cy="13047312"/>
        </p:xfrm>
        <a:graphic>
          <a:graphicData uri="http://schemas.openxmlformats.org/drawingml/2006/chart">
            <c:chart xmlns:c="http://schemas.openxmlformats.org/drawingml/2006/chart" xmlns:r="http://schemas.openxmlformats.org/officeDocument/2006/relationships" r:id="rId4"/>
          </a:graphicData>
        </a:graphic>
      </p:graphicFrame>
      <p:sp>
        <p:nvSpPr>
          <p:cNvPr id="15"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6"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Rooms and Food &amp; Beverage </a:t>
            </a:r>
            <a:endParaRPr lang="ru-RU" sz="4000" b="1" dirty="0">
              <a:solidFill>
                <a:schemeClr val="tx1"/>
              </a:solidFill>
            </a:endParaRPr>
          </a:p>
        </p:txBody>
      </p:sp>
      <p:sp>
        <p:nvSpPr>
          <p:cNvPr id="17" name="Заголовок 1">
            <a:extLst>
              <a:ext uri="{FF2B5EF4-FFF2-40B4-BE49-F238E27FC236}">
                <a16:creationId xmlns:a16="http://schemas.microsoft.com/office/drawing/2014/main" id="{C9ED6655-EECF-465C-A106-27BE843B0487}"/>
              </a:ext>
            </a:extLst>
          </p:cNvPr>
          <p:cNvSpPr txBox="1">
            <a:spLocks/>
          </p:cNvSpPr>
          <p:nvPr/>
        </p:nvSpPr>
        <p:spPr>
          <a:xfrm>
            <a:off x="26933413" y="500753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18" name="Заголовок 1">
            <a:extLst>
              <a:ext uri="{FF2B5EF4-FFF2-40B4-BE49-F238E27FC236}">
                <a16:creationId xmlns:a16="http://schemas.microsoft.com/office/drawing/2014/main" id="{C9ED6655-EECF-465C-A106-27BE843B0487}"/>
              </a:ext>
            </a:extLst>
          </p:cNvPr>
          <p:cNvSpPr txBox="1">
            <a:spLocks/>
          </p:cNvSpPr>
          <p:nvPr/>
        </p:nvSpPr>
        <p:spPr>
          <a:xfrm>
            <a:off x="26933413" y="658718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6933413" y="732159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6933413" y="8080139"/>
            <a:ext cx="877743" cy="5810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3</a:t>
            </a:r>
            <a:r>
              <a:rPr lang="ru-RU" sz="3600" kern="0" dirty="0">
                <a:solidFill>
                  <a:srgbClr val="C00000"/>
                </a:solidFill>
                <a:latin typeface="+mj-lt"/>
              </a:rPr>
              <a:t>,</a:t>
            </a:r>
            <a:r>
              <a:rPr lang="en-US" sz="3600" kern="0" dirty="0">
                <a:solidFill>
                  <a:srgbClr val="C00000"/>
                </a:solidFill>
                <a:latin typeface="+mj-lt"/>
              </a:rPr>
              <a:t>5</a:t>
            </a:r>
            <a:endParaRPr lang="ru-RU" sz="3600" kern="0" dirty="0">
              <a:solidFill>
                <a:srgbClr val="C00000"/>
              </a:solidFill>
              <a:latin typeface="+mj-lt"/>
            </a:endParaRPr>
          </a:p>
        </p:txBody>
      </p:sp>
      <p:sp>
        <p:nvSpPr>
          <p:cNvPr id="21" name="Заголовок 1">
            <a:extLst>
              <a:ext uri="{FF2B5EF4-FFF2-40B4-BE49-F238E27FC236}">
                <a16:creationId xmlns:a16="http://schemas.microsoft.com/office/drawing/2014/main" id="{C9ED6655-EECF-465C-A106-27BE843B0487}"/>
              </a:ext>
            </a:extLst>
          </p:cNvPr>
          <p:cNvSpPr txBox="1">
            <a:spLocks/>
          </p:cNvSpPr>
          <p:nvPr/>
        </p:nvSpPr>
        <p:spPr>
          <a:xfrm>
            <a:off x="26933413" y="893074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933413" y="972056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933413" y="1045318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5,0</a:t>
            </a:r>
            <a:endParaRPr lang="ru-RU" sz="3600" kern="0" dirty="0">
              <a:solidFill>
                <a:schemeClr val="tx1">
                  <a:lumMod val="75000"/>
                </a:schemeClr>
              </a:solidFill>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933413" y="1124301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933413" y="1197741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944088" y="1271182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933413" y="1347394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933413" y="1423784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933413" y="1499638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7</a:t>
            </a:r>
            <a:endParaRPr lang="ru-RU" sz="3600" kern="0" dirty="0">
              <a:solidFill>
                <a:schemeClr val="tx1">
                  <a:lumMod val="75000"/>
                </a:schemeClr>
              </a:solidFill>
              <a:latin typeface="+mj-lt"/>
            </a:endParaRPr>
          </a:p>
        </p:txBody>
      </p:sp>
      <p:sp>
        <p:nvSpPr>
          <p:cNvPr id="30" name="Rectangle 14"/>
          <p:cNvSpPr/>
          <p:nvPr/>
        </p:nvSpPr>
        <p:spPr>
          <a:xfrm>
            <a:off x="25917949" y="4180630"/>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933413" y="576786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919559" y="1569939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a:t>
            </a:r>
            <a:endParaRPr lang="ru-RU" sz="3600" kern="0" dirty="0">
              <a:solidFill>
                <a:schemeClr val="tx1">
                  <a:lumMod val="75000"/>
                </a:schemeClr>
              </a:solidFill>
              <a:latin typeface="+mj-lt"/>
            </a:endParaRPr>
          </a:p>
        </p:txBody>
      </p:sp>
      <p:sp>
        <p:nvSpPr>
          <p:cNvPr id="33"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14909166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27</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234</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2639784507"/>
              </p:ext>
            </p:extLst>
          </p:nvPr>
        </p:nvGraphicFramePr>
        <p:xfrm>
          <a:off x="1556704" y="4619985"/>
          <a:ext cx="25755342" cy="13210814"/>
        </p:xfrm>
        <a:graphic>
          <a:graphicData uri="http://schemas.openxmlformats.org/drawingml/2006/chart">
            <c:chart xmlns:c="http://schemas.openxmlformats.org/drawingml/2006/chart" xmlns:r="http://schemas.openxmlformats.org/officeDocument/2006/relationships" r:id="rId3"/>
          </a:graphicData>
        </a:graphic>
      </p:graphicFrame>
      <p:sp>
        <p:nvSpPr>
          <p:cNvPr id="15" name="Заголовок 1">
            <a:extLst>
              <a:ext uri="{FF2B5EF4-FFF2-40B4-BE49-F238E27FC236}">
                <a16:creationId xmlns:a16="http://schemas.microsoft.com/office/drawing/2014/main" id="{C9ED6655-EECF-465C-A106-27BE843B0487}"/>
              </a:ext>
            </a:extLst>
          </p:cNvPr>
          <p:cNvSpPr txBox="1">
            <a:spLocks/>
          </p:cNvSpPr>
          <p:nvPr/>
        </p:nvSpPr>
        <p:spPr>
          <a:xfrm>
            <a:off x="28478153" y="6640081"/>
            <a:ext cx="7640647" cy="103466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Like in other hotels passive entertainment, where guests are spectators, is more popular than lessons and master classes.</a:t>
            </a:r>
          </a:p>
          <a:p>
            <a:pPr marL="742950" indent="-742950">
              <a:lnSpc>
                <a:spcPct val="80000"/>
              </a:lnSpc>
              <a:spcAft>
                <a:spcPts val="1500"/>
              </a:spcAft>
              <a:buFont typeface="+mj-lt"/>
              <a:buAutoNum type="arabicPeriod"/>
            </a:pPr>
            <a:r>
              <a:rPr lang="en-US" sz="3600" kern="0" dirty="0">
                <a:latin typeface="+mj-lt"/>
              </a:rPr>
              <a:t>None of the 234 respondents in this hotel visited Turkish lessons, Origami master class and almost none –Hairstyles master class. </a:t>
            </a:r>
          </a:p>
          <a:p>
            <a:pPr marL="742950" indent="-742950">
              <a:lnSpc>
                <a:spcPct val="80000"/>
              </a:lnSpc>
              <a:spcAft>
                <a:spcPts val="1500"/>
              </a:spcAft>
              <a:buFont typeface="+mj-lt"/>
              <a:buAutoNum type="arabicPeriod"/>
            </a:pPr>
            <a:r>
              <a:rPr lang="en-US" sz="3600" kern="0" dirty="0">
                <a:solidFill>
                  <a:schemeClr val="tx1">
                    <a:lumMod val="75000"/>
                  </a:schemeClr>
                </a:solidFill>
                <a:latin typeface="+mj-lt"/>
              </a:rPr>
              <a:t>Awareness level is 100% which looks improbable.</a:t>
            </a:r>
          </a:p>
          <a:p>
            <a:pPr marL="742950" indent="-742950">
              <a:lnSpc>
                <a:spcPct val="80000"/>
              </a:lnSpc>
              <a:spcAft>
                <a:spcPts val="1500"/>
              </a:spcAft>
              <a:buFont typeface="+mj-lt"/>
              <a:buAutoNum type="arabicPeriod"/>
            </a:pPr>
            <a:endParaRPr lang="en-US" sz="3600" b="1" kern="0" dirty="0">
              <a:solidFill>
                <a:schemeClr val="tx1">
                  <a:lumMod val="75000"/>
                </a:schemeClr>
              </a:solidFill>
              <a:latin typeface="+mj-lt"/>
            </a:endParaRPr>
          </a:p>
          <a:p>
            <a:pPr>
              <a:lnSpc>
                <a:spcPct val="80000"/>
              </a:lnSpc>
              <a:spcAft>
                <a:spcPts val="1500"/>
              </a:spcAft>
            </a:pPr>
            <a:r>
              <a:rPr lang="en-US" sz="4400" b="1" kern="0" dirty="0">
                <a:latin typeface="+mj-lt"/>
              </a:rPr>
              <a:t>Recommendations</a:t>
            </a:r>
            <a:r>
              <a:rPr lang="ru-RU" sz="4400" b="1" kern="0" dirty="0">
                <a:latin typeface="+mj-lt"/>
              </a:rPr>
              <a:t>:</a:t>
            </a:r>
          </a:p>
          <a:p>
            <a:pPr marL="742950" indent="-742950">
              <a:lnSpc>
                <a:spcPct val="80000"/>
              </a:lnSpc>
              <a:spcAft>
                <a:spcPts val="1500"/>
              </a:spcAft>
              <a:buAutoNum type="arabicPeriod"/>
            </a:pPr>
            <a:r>
              <a:rPr lang="en-US" sz="3600" kern="0" dirty="0">
                <a:latin typeface="+mj-lt"/>
              </a:rPr>
              <a:t>Check the methodology.</a:t>
            </a:r>
          </a:p>
          <a:p>
            <a:pPr marL="742950" indent="-742950">
              <a:lnSpc>
                <a:spcPct val="80000"/>
              </a:lnSpc>
              <a:spcAft>
                <a:spcPts val="1500"/>
              </a:spcAft>
              <a:buAutoNum type="arabicPeriod"/>
            </a:pPr>
            <a:r>
              <a:rPr lang="en-US" sz="3600" kern="0" dirty="0">
                <a:latin typeface="+mj-lt"/>
              </a:rPr>
              <a:t>Check the reasons of low popularity of certain master classes.</a:t>
            </a:r>
            <a:endParaRPr lang="ru-RU" sz="3600" kern="0" dirty="0">
              <a:latin typeface="+mj-lt"/>
            </a:endParaRPr>
          </a:p>
        </p:txBody>
      </p:sp>
      <p:grpSp>
        <p:nvGrpSpPr>
          <p:cNvPr id="16" name="Группа 15"/>
          <p:cNvGrpSpPr/>
          <p:nvPr/>
        </p:nvGrpSpPr>
        <p:grpSpPr>
          <a:xfrm>
            <a:off x="28492102" y="446158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3" name="Заголовок 27"/>
          <p:cNvSpPr>
            <a:spLocks noGrp="1"/>
          </p:cNvSpPr>
          <p:nvPr>
            <p:ph type="title"/>
          </p:nvPr>
        </p:nvSpPr>
        <p:spPr>
          <a:xfrm>
            <a:off x="1640818" y="1057871"/>
            <a:ext cx="34168280" cy="2458118"/>
          </a:xfrm>
        </p:spPr>
        <p:txBody>
          <a:bodyPr/>
          <a:lstStyle/>
          <a:p>
            <a:r>
              <a:rPr lang="en-US" dirty="0"/>
              <a:t>Questionnaire data in TUI FUN&amp;SUN </a:t>
            </a:r>
            <a:r>
              <a:rPr lang="en-US" dirty="0" err="1"/>
              <a:t>Miarosa</a:t>
            </a:r>
            <a:r>
              <a:rPr lang="en-US" dirty="0"/>
              <a:t> </a:t>
            </a:r>
            <a:r>
              <a:rPr lang="en-US" dirty="0">
                <a:solidFill>
                  <a:schemeClr val="tx1"/>
                </a:solidFill>
              </a:rPr>
              <a:t>Ghazal Resort 5* </a:t>
            </a:r>
            <a:endParaRPr lang="ru-RU" dirty="0"/>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a:t>
            </a:r>
            <a:r>
              <a:rPr lang="ru-RU" sz="4000" b="1" dirty="0">
                <a:solidFill>
                  <a:schemeClr val="tx1"/>
                </a:solidFill>
              </a:rPr>
              <a:t>. </a:t>
            </a: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05537" y="492580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05537" y="686232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05537" y="78305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05537" y="879883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05537" y="976709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05537" y="1073535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05537" y="11703610"/>
            <a:ext cx="877743" cy="6555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05537" y="126718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05537" y="1364012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t>5</a:t>
            </a:r>
            <a:r>
              <a:rPr lang="ru-RU" sz="3600" kern="0" dirty="0"/>
              <a:t>,</a:t>
            </a:r>
            <a:r>
              <a:rPr lang="en-US" sz="3600" kern="0" dirty="0"/>
              <a:t>0</a:t>
            </a:r>
            <a:endParaRPr lang="ru-RU" sz="3600" kern="0" dirty="0"/>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05537" y="1460838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a:t>
            </a:r>
            <a:endParaRPr lang="ru-RU" sz="3600" kern="0" dirty="0">
              <a:solidFill>
                <a:srgbClr val="C00000"/>
              </a:solidFill>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05537" y="1557664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a:t>
            </a:r>
            <a:endParaRPr lang="ru-RU" sz="3600" kern="0" dirty="0">
              <a:solidFill>
                <a:srgbClr val="C00000"/>
              </a:solidFill>
              <a:latin typeface="+mj-lt"/>
            </a:endParaRPr>
          </a:p>
        </p:txBody>
      </p:sp>
      <p:sp>
        <p:nvSpPr>
          <p:cNvPr id="33" name="Rectangle 14"/>
          <p:cNvSpPr/>
          <p:nvPr/>
        </p:nvSpPr>
        <p:spPr>
          <a:xfrm>
            <a:off x="25701582"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r>
              <a:rPr lang="en-US" sz="3200" b="1" dirty="0">
                <a:solidFill>
                  <a:schemeClr val="tx1"/>
                </a:solidFill>
                <a:latin typeface="+mj-lt"/>
              </a:rPr>
              <a:t>*</a:t>
            </a:r>
            <a:endParaRPr lang="ru-RU" sz="3200" b="1" dirty="0">
              <a:solidFill>
                <a:schemeClr val="tx1"/>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805537" y="589406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35"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258197990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28</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234</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3921012339"/>
              </p:ext>
            </p:extLst>
          </p:nvPr>
        </p:nvGraphicFramePr>
        <p:xfrm>
          <a:off x="1556704" y="4783327"/>
          <a:ext cx="25755342" cy="13725726"/>
        </p:xfrm>
        <a:graphic>
          <a:graphicData uri="http://schemas.openxmlformats.org/drawingml/2006/chart">
            <c:chart xmlns:c="http://schemas.openxmlformats.org/drawingml/2006/chart" xmlns:r="http://schemas.openxmlformats.org/officeDocument/2006/relationships" r:id="rId3"/>
          </a:graphicData>
        </a:graphic>
      </p:graphicFrame>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996313" y="5512321"/>
            <a:ext cx="6599425" cy="115564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000" b="1" kern="0" dirty="0">
                <a:latin typeface="+mj-lt"/>
              </a:rPr>
              <a:t>Conclusions</a:t>
            </a:r>
            <a:r>
              <a:rPr lang="ru-RU" sz="4000" b="1" kern="0" dirty="0">
                <a:latin typeface="+mj-lt"/>
              </a:rPr>
              <a:t>:</a:t>
            </a:r>
          </a:p>
          <a:p>
            <a:pPr marL="742950" indent="-742950">
              <a:lnSpc>
                <a:spcPct val="80000"/>
              </a:lnSpc>
              <a:spcAft>
                <a:spcPts val="1500"/>
              </a:spcAft>
              <a:buFont typeface="+mj-lt"/>
              <a:buAutoNum type="arabicPeriod"/>
            </a:pPr>
            <a:r>
              <a:rPr lang="en-US" sz="3400" kern="0" dirty="0">
                <a:solidFill>
                  <a:srgbClr val="C00000"/>
                </a:solidFill>
                <a:latin typeface="+mj-lt"/>
              </a:rPr>
              <a:t>SPA services </a:t>
            </a:r>
            <a:r>
              <a:rPr lang="en-US" sz="3400" kern="0" dirty="0">
                <a:solidFill>
                  <a:schemeClr val="tx1">
                    <a:lumMod val="75000"/>
                  </a:schemeClr>
                </a:solidFill>
                <a:latin typeface="+mj-lt"/>
              </a:rPr>
              <a:t>are the most popular activities.</a:t>
            </a:r>
          </a:p>
          <a:p>
            <a:pPr marL="742950" indent="-742950">
              <a:lnSpc>
                <a:spcPct val="80000"/>
              </a:lnSpc>
              <a:spcAft>
                <a:spcPts val="1500"/>
              </a:spcAft>
              <a:buFont typeface="+mj-lt"/>
              <a:buAutoNum type="arabicPeriod"/>
            </a:pPr>
            <a:r>
              <a:rPr lang="en-US" sz="3400" kern="0" dirty="0">
                <a:solidFill>
                  <a:srgbClr val="C00000"/>
                </a:solidFill>
                <a:latin typeface="+mj-lt"/>
              </a:rPr>
              <a:t>Beach Volleyball, Aqua aerobic </a:t>
            </a:r>
            <a:r>
              <a:rPr lang="en-US" sz="3400" kern="0" dirty="0">
                <a:solidFill>
                  <a:schemeClr val="tx1">
                    <a:lumMod val="75000"/>
                  </a:schemeClr>
                </a:solidFill>
                <a:latin typeface="+mj-lt"/>
              </a:rPr>
              <a:t>and </a:t>
            </a:r>
            <a:r>
              <a:rPr lang="en-US" sz="3400" kern="0" dirty="0">
                <a:solidFill>
                  <a:srgbClr val="C00000"/>
                </a:solidFill>
                <a:latin typeface="+mj-lt"/>
              </a:rPr>
              <a:t>Water Polo </a:t>
            </a:r>
            <a:r>
              <a:rPr lang="en-US" sz="3400" kern="0" dirty="0">
                <a:solidFill>
                  <a:schemeClr val="tx1">
                    <a:lumMod val="75000"/>
                  </a:schemeClr>
                </a:solidFill>
                <a:latin typeface="+mj-lt"/>
              </a:rPr>
              <a:t>are the leading sport activities.</a:t>
            </a:r>
          </a:p>
          <a:p>
            <a:pPr marL="742950" indent="-742950">
              <a:lnSpc>
                <a:spcPct val="80000"/>
              </a:lnSpc>
              <a:spcAft>
                <a:spcPts val="1500"/>
              </a:spcAft>
              <a:buFont typeface="+mj-lt"/>
              <a:buAutoNum type="arabicPeriod"/>
            </a:pPr>
            <a:r>
              <a:rPr lang="en-US" sz="3400" kern="0" dirty="0">
                <a:latin typeface="+mj-lt"/>
              </a:rPr>
              <a:t>All the services have high scores and 100% awareness level. </a:t>
            </a:r>
            <a:endParaRPr lang="en-US" sz="3400" kern="0" dirty="0">
              <a:solidFill>
                <a:srgbClr val="C00000"/>
              </a:solidFill>
              <a:latin typeface="+mj-lt"/>
            </a:endParaRPr>
          </a:p>
          <a:p>
            <a:pPr marL="742950" indent="-742950">
              <a:lnSpc>
                <a:spcPct val="80000"/>
              </a:lnSpc>
              <a:spcAft>
                <a:spcPts val="1500"/>
              </a:spcAft>
              <a:buFont typeface="+mj-lt"/>
              <a:buAutoNum type="arabicPeriod"/>
            </a:pPr>
            <a:endParaRPr lang="ru-RU" sz="2000" kern="0" dirty="0">
              <a:latin typeface="+mj-lt"/>
            </a:endParaRPr>
          </a:p>
          <a:p>
            <a:pPr>
              <a:lnSpc>
                <a:spcPct val="80000"/>
              </a:lnSpc>
              <a:spcAft>
                <a:spcPts val="1500"/>
              </a:spcAft>
            </a:pPr>
            <a:r>
              <a:rPr lang="en-US" sz="4000" b="1" kern="0" dirty="0">
                <a:latin typeface="+mj-lt"/>
              </a:rPr>
              <a:t>Recommendations</a:t>
            </a:r>
            <a:r>
              <a:rPr lang="ru-RU" sz="4000" b="1" kern="0" dirty="0">
                <a:latin typeface="+mj-lt"/>
              </a:rPr>
              <a:t>:</a:t>
            </a:r>
          </a:p>
          <a:p>
            <a:pPr marL="742950" indent="-742950">
              <a:lnSpc>
                <a:spcPct val="80000"/>
              </a:lnSpc>
              <a:spcAft>
                <a:spcPts val="1500"/>
              </a:spcAft>
              <a:buAutoNum type="arabicPeriod"/>
            </a:pPr>
            <a:r>
              <a:rPr lang="en-US" sz="3200" kern="0" dirty="0"/>
              <a:t> Check the methodology.</a:t>
            </a:r>
            <a:endParaRPr lang="ru-RU" sz="3200" kern="0" dirty="0"/>
          </a:p>
        </p:txBody>
      </p:sp>
      <p:grpSp>
        <p:nvGrpSpPr>
          <p:cNvPr id="13" name="Группа 12"/>
          <p:cNvGrpSpPr/>
          <p:nvPr/>
        </p:nvGrpSpPr>
        <p:grpSpPr>
          <a:xfrm>
            <a:off x="29010262" y="3333829"/>
            <a:ext cx="1731888" cy="1731888"/>
            <a:chOff x="30575693" y="3934769"/>
            <a:chExt cx="2545707" cy="2545707"/>
          </a:xfrm>
        </p:grpSpPr>
        <p:sp>
          <p:nvSpPr>
            <p:cNvPr id="20" name="Капля 19"/>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21" name="Капля 20"/>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22" name="Рисунок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5" name="Заголовок 27"/>
          <p:cNvSpPr>
            <a:spLocks noGrp="1"/>
          </p:cNvSpPr>
          <p:nvPr>
            <p:ph type="title"/>
          </p:nvPr>
        </p:nvSpPr>
        <p:spPr>
          <a:xfrm>
            <a:off x="1640818" y="1057871"/>
            <a:ext cx="34168280" cy="2458118"/>
          </a:xfrm>
        </p:spPr>
        <p:txBody>
          <a:bodyPr/>
          <a:lstStyle/>
          <a:p>
            <a:r>
              <a:rPr lang="en-US" dirty="0"/>
              <a:t>Questionnaire data in TUI FUN&amp;SUN </a:t>
            </a:r>
            <a:r>
              <a:rPr lang="en-US" dirty="0" err="1"/>
              <a:t>Miarosa</a:t>
            </a:r>
            <a:r>
              <a:rPr lang="en-US" dirty="0"/>
              <a:t> </a:t>
            </a:r>
            <a:r>
              <a:rPr lang="en-US" dirty="0">
                <a:solidFill>
                  <a:schemeClr val="tx1"/>
                </a:solidFill>
              </a:rPr>
              <a:t>Ghazal Resort 5* </a:t>
            </a:r>
            <a:endParaRPr lang="ru-RU" dirty="0"/>
          </a:p>
        </p:txBody>
      </p:sp>
      <p:sp>
        <p:nvSpPr>
          <p:cNvPr id="16"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17"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 &amp; Sport </a:t>
            </a:r>
            <a:endParaRPr lang="ru-RU" sz="4000" b="1" dirty="0">
              <a:solidFill>
                <a:schemeClr val="tx1"/>
              </a:solidFill>
            </a:endParaRPr>
          </a:p>
        </p:txBody>
      </p:sp>
      <p:sp>
        <p:nvSpPr>
          <p:cNvPr id="18" name="Заголовок 1">
            <a:extLst>
              <a:ext uri="{FF2B5EF4-FFF2-40B4-BE49-F238E27FC236}">
                <a16:creationId xmlns:a16="http://schemas.microsoft.com/office/drawing/2014/main" id="{C9ED6655-EECF-465C-A106-27BE843B0487}"/>
              </a:ext>
            </a:extLst>
          </p:cNvPr>
          <p:cNvSpPr txBox="1">
            <a:spLocks/>
          </p:cNvSpPr>
          <p:nvPr/>
        </p:nvSpPr>
        <p:spPr>
          <a:xfrm>
            <a:off x="26811737" y="494086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19" name="Заголовок 1">
            <a:extLst>
              <a:ext uri="{FF2B5EF4-FFF2-40B4-BE49-F238E27FC236}">
                <a16:creationId xmlns:a16="http://schemas.microsoft.com/office/drawing/2014/main" id="{C9ED6655-EECF-465C-A106-27BE843B0487}"/>
              </a:ext>
            </a:extLst>
          </p:cNvPr>
          <p:cNvSpPr txBox="1">
            <a:spLocks/>
          </p:cNvSpPr>
          <p:nvPr/>
        </p:nvSpPr>
        <p:spPr>
          <a:xfrm>
            <a:off x="26811737" y="628812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11737" y="718629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5</a:t>
            </a:r>
            <a:r>
              <a:rPr lang="ru-RU" sz="2800" kern="0" dirty="0">
                <a:solidFill>
                  <a:schemeClr val="tx1">
                    <a:lumMod val="75000"/>
                  </a:schemeClr>
                </a:solidFill>
                <a:latin typeface="+mj-lt"/>
              </a:rPr>
              <a:t>,</a:t>
            </a:r>
            <a:r>
              <a:rPr lang="en-US" sz="2800" kern="0" dirty="0">
                <a:solidFill>
                  <a:schemeClr val="tx1">
                    <a:lumMod val="75000"/>
                  </a:schemeClr>
                </a:solidFill>
                <a:latin typeface="+mj-lt"/>
              </a:rPr>
              <a:t>0</a:t>
            </a:r>
            <a:endParaRPr lang="ru-RU" sz="2800" kern="0" dirty="0">
              <a:solidFill>
                <a:schemeClr val="tx1">
                  <a:lumMod val="75000"/>
                </a:schemeClr>
              </a:solidFill>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11737" y="808447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11737" y="898264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11737" y="988081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11737" y="1077899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11737" y="1122808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11737" y="1212625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11737" y="1302442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5,0</a:t>
            </a:r>
            <a:endParaRPr lang="ru-RU" sz="28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11737" y="1392260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5</a:t>
            </a:r>
            <a:r>
              <a:rPr lang="ru-RU" sz="2800" kern="0" dirty="0">
                <a:solidFill>
                  <a:schemeClr val="tx1">
                    <a:lumMod val="75000"/>
                  </a:schemeClr>
                </a:solidFill>
                <a:latin typeface="+mj-lt"/>
              </a:rPr>
              <a:t>,</a:t>
            </a:r>
            <a:r>
              <a:rPr lang="en-US" sz="2800" kern="0" dirty="0">
                <a:solidFill>
                  <a:schemeClr val="tx1">
                    <a:lumMod val="75000"/>
                  </a:schemeClr>
                </a:solidFill>
                <a:latin typeface="+mj-lt"/>
              </a:rPr>
              <a:t>0</a:t>
            </a:r>
            <a:endParaRPr lang="ru-RU" sz="2800" kern="0" dirty="0">
              <a:solidFill>
                <a:schemeClr val="tx1">
                  <a:lumMod val="75000"/>
                </a:schemeClr>
              </a:solidFill>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11737" y="1482077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6811737" y="1571895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4" name="Rectangle 14"/>
          <p:cNvSpPr/>
          <p:nvPr/>
        </p:nvSpPr>
        <p:spPr>
          <a:xfrm>
            <a:off x="25796273" y="4180630"/>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6811737" y="538994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6811737" y="673721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811737" y="763538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6811737" y="853355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39" name="Заголовок 1">
            <a:extLst>
              <a:ext uri="{FF2B5EF4-FFF2-40B4-BE49-F238E27FC236}">
                <a16:creationId xmlns:a16="http://schemas.microsoft.com/office/drawing/2014/main" id="{C9ED6655-EECF-465C-A106-27BE843B0487}"/>
              </a:ext>
            </a:extLst>
          </p:cNvPr>
          <p:cNvSpPr txBox="1">
            <a:spLocks/>
          </p:cNvSpPr>
          <p:nvPr/>
        </p:nvSpPr>
        <p:spPr>
          <a:xfrm>
            <a:off x="26811737" y="943173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40" name="Заголовок 1">
            <a:extLst>
              <a:ext uri="{FF2B5EF4-FFF2-40B4-BE49-F238E27FC236}">
                <a16:creationId xmlns:a16="http://schemas.microsoft.com/office/drawing/2014/main" id="{C9ED6655-EECF-465C-A106-27BE843B0487}"/>
              </a:ext>
            </a:extLst>
          </p:cNvPr>
          <p:cNvSpPr txBox="1">
            <a:spLocks/>
          </p:cNvSpPr>
          <p:nvPr/>
        </p:nvSpPr>
        <p:spPr>
          <a:xfrm>
            <a:off x="26811737" y="1032990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6811737" y="1167716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2" name="Заголовок 1">
            <a:extLst>
              <a:ext uri="{FF2B5EF4-FFF2-40B4-BE49-F238E27FC236}">
                <a16:creationId xmlns:a16="http://schemas.microsoft.com/office/drawing/2014/main" id="{C9ED6655-EECF-465C-A106-27BE843B0487}"/>
              </a:ext>
            </a:extLst>
          </p:cNvPr>
          <p:cNvSpPr txBox="1">
            <a:spLocks/>
          </p:cNvSpPr>
          <p:nvPr/>
        </p:nvSpPr>
        <p:spPr>
          <a:xfrm>
            <a:off x="26811737" y="1257534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3" name="Заголовок 1">
            <a:extLst>
              <a:ext uri="{FF2B5EF4-FFF2-40B4-BE49-F238E27FC236}">
                <a16:creationId xmlns:a16="http://schemas.microsoft.com/office/drawing/2014/main" id="{C9ED6655-EECF-465C-A106-27BE843B0487}"/>
              </a:ext>
            </a:extLst>
          </p:cNvPr>
          <p:cNvSpPr txBox="1">
            <a:spLocks/>
          </p:cNvSpPr>
          <p:nvPr/>
        </p:nvSpPr>
        <p:spPr>
          <a:xfrm>
            <a:off x="26811737" y="1347351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4" name="Заголовок 1">
            <a:extLst>
              <a:ext uri="{FF2B5EF4-FFF2-40B4-BE49-F238E27FC236}">
                <a16:creationId xmlns:a16="http://schemas.microsoft.com/office/drawing/2014/main" id="{C9ED6655-EECF-465C-A106-27BE843B0487}"/>
              </a:ext>
            </a:extLst>
          </p:cNvPr>
          <p:cNvSpPr txBox="1">
            <a:spLocks/>
          </p:cNvSpPr>
          <p:nvPr/>
        </p:nvSpPr>
        <p:spPr>
          <a:xfrm>
            <a:off x="26811737" y="1437168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45" name="Заголовок 1">
            <a:extLst>
              <a:ext uri="{FF2B5EF4-FFF2-40B4-BE49-F238E27FC236}">
                <a16:creationId xmlns:a16="http://schemas.microsoft.com/office/drawing/2014/main" id="{C9ED6655-EECF-465C-A106-27BE843B0487}"/>
              </a:ext>
            </a:extLst>
          </p:cNvPr>
          <p:cNvSpPr txBox="1">
            <a:spLocks/>
          </p:cNvSpPr>
          <p:nvPr/>
        </p:nvSpPr>
        <p:spPr>
          <a:xfrm>
            <a:off x="26811737" y="1526986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6" name="Заголовок 1">
            <a:extLst>
              <a:ext uri="{FF2B5EF4-FFF2-40B4-BE49-F238E27FC236}">
                <a16:creationId xmlns:a16="http://schemas.microsoft.com/office/drawing/2014/main" id="{C9ED6655-EECF-465C-A106-27BE843B0487}"/>
              </a:ext>
            </a:extLst>
          </p:cNvPr>
          <p:cNvSpPr txBox="1">
            <a:spLocks/>
          </p:cNvSpPr>
          <p:nvPr/>
        </p:nvSpPr>
        <p:spPr>
          <a:xfrm>
            <a:off x="26811737" y="1616803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47" name="Заголовок 1">
            <a:extLst>
              <a:ext uri="{FF2B5EF4-FFF2-40B4-BE49-F238E27FC236}">
                <a16:creationId xmlns:a16="http://schemas.microsoft.com/office/drawing/2014/main" id="{C9ED6655-EECF-465C-A106-27BE843B0487}"/>
              </a:ext>
            </a:extLst>
          </p:cNvPr>
          <p:cNvSpPr txBox="1">
            <a:spLocks/>
          </p:cNvSpPr>
          <p:nvPr/>
        </p:nvSpPr>
        <p:spPr>
          <a:xfrm>
            <a:off x="26811737" y="583903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8" name="Заголовок 1">
            <a:extLst>
              <a:ext uri="{FF2B5EF4-FFF2-40B4-BE49-F238E27FC236}">
                <a16:creationId xmlns:a16="http://schemas.microsoft.com/office/drawing/2014/main" id="{C9ED6655-EECF-465C-A106-27BE843B0487}"/>
              </a:ext>
            </a:extLst>
          </p:cNvPr>
          <p:cNvSpPr txBox="1">
            <a:spLocks/>
          </p:cNvSpPr>
          <p:nvPr/>
        </p:nvSpPr>
        <p:spPr>
          <a:xfrm>
            <a:off x="26811737" y="1661712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49"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13559776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29</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234</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2436721010"/>
              </p:ext>
            </p:extLst>
          </p:nvPr>
        </p:nvGraphicFramePr>
        <p:xfrm>
          <a:off x="1556704" y="4662437"/>
          <a:ext cx="25229963" cy="13168362"/>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85045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The awareness and scores for all the children’s services are very high.</a:t>
            </a:r>
          </a:p>
          <a:p>
            <a:pPr marL="742950" indent="-742950">
              <a:lnSpc>
                <a:spcPct val="80000"/>
              </a:lnSpc>
              <a:spcAft>
                <a:spcPts val="1500"/>
              </a:spcAft>
              <a:buFont typeface="+mj-lt"/>
              <a:buAutoNum type="arabicPeriod"/>
            </a:pPr>
            <a:r>
              <a:rPr lang="en-US" sz="3600" kern="0" dirty="0">
                <a:solidFill>
                  <a:srgbClr val="C00000"/>
                </a:solidFill>
                <a:latin typeface="+mj-lt"/>
              </a:rPr>
              <a:t>Fishing for children </a:t>
            </a:r>
            <a:r>
              <a:rPr lang="en-US" sz="3600" kern="0" dirty="0">
                <a:latin typeface="+mj-lt"/>
              </a:rPr>
              <a:t>probably is not held.</a:t>
            </a:r>
          </a:p>
          <a:p>
            <a:pPr>
              <a:lnSpc>
                <a:spcPct val="80000"/>
              </a:lnSpc>
              <a:spcAft>
                <a:spcPts val="1500"/>
              </a:spcAft>
            </a:pPr>
            <a:endParaRPr lang="ru-RU" sz="3600" kern="0" dirty="0">
              <a:latin typeface="+mj-lt"/>
            </a:endParaRPr>
          </a:p>
          <a:p>
            <a:pPr>
              <a:lnSpc>
                <a:spcPct val="80000"/>
              </a:lnSpc>
              <a:spcAft>
                <a:spcPts val="1500"/>
              </a:spcAft>
            </a:pPr>
            <a:r>
              <a:rPr lang="en-US" sz="4400" b="1" kern="0" dirty="0">
                <a:latin typeface="+mj-lt"/>
              </a:rPr>
              <a:t>Recommendations</a:t>
            </a:r>
            <a:r>
              <a:rPr lang="ru-RU" sz="4400" b="1" kern="0" dirty="0">
                <a:latin typeface="+mj-lt"/>
              </a:rPr>
              <a:t>:</a:t>
            </a:r>
          </a:p>
          <a:p>
            <a:pPr marL="742950" indent="-742950">
              <a:lnSpc>
                <a:spcPct val="80000"/>
              </a:lnSpc>
              <a:spcAft>
                <a:spcPts val="1500"/>
              </a:spcAft>
              <a:buAutoNum type="arabicPeriod"/>
            </a:pPr>
            <a:r>
              <a:rPr lang="en-US" sz="3600" kern="0" dirty="0"/>
              <a:t> Check the methodology.</a:t>
            </a:r>
          </a:p>
          <a:p>
            <a:pPr marL="742950" indent="-742950">
              <a:lnSpc>
                <a:spcPct val="80000"/>
              </a:lnSpc>
              <a:spcAft>
                <a:spcPts val="1500"/>
              </a:spcAft>
              <a:buAutoNum type="arabicPeriod"/>
            </a:pPr>
            <a:r>
              <a:rPr lang="en-US" sz="3600" kern="0" dirty="0"/>
              <a:t>Check availability of Fishing for children.</a:t>
            </a:r>
            <a:endParaRPr lang="ru-RU" sz="3600" kern="0" dirty="0"/>
          </a:p>
        </p:txBody>
      </p:sp>
      <p:sp>
        <p:nvSpPr>
          <p:cNvPr id="21" name="Заголовок 27"/>
          <p:cNvSpPr>
            <a:spLocks noGrp="1"/>
          </p:cNvSpPr>
          <p:nvPr>
            <p:ph type="title"/>
          </p:nvPr>
        </p:nvSpPr>
        <p:spPr>
          <a:xfrm>
            <a:off x="1640818" y="1057871"/>
            <a:ext cx="34168280" cy="2458118"/>
          </a:xfrm>
        </p:spPr>
        <p:txBody>
          <a:bodyPr/>
          <a:lstStyle/>
          <a:p>
            <a:r>
              <a:rPr lang="en-US" dirty="0"/>
              <a:t>Questionnaire data in TUI FUN&amp;SUN </a:t>
            </a:r>
            <a:r>
              <a:rPr lang="en-US" dirty="0" err="1"/>
              <a:t>Miarosa</a:t>
            </a:r>
            <a:r>
              <a:rPr lang="en-US" dirty="0"/>
              <a:t> </a:t>
            </a:r>
            <a:r>
              <a:rPr lang="en-US" dirty="0">
                <a:solidFill>
                  <a:schemeClr val="tx1"/>
                </a:solidFill>
              </a:rPr>
              <a:t>Ghazal Resort 5* </a:t>
            </a:r>
            <a:endParaRPr lang="ru-RU" dirty="0"/>
          </a:p>
        </p:txBody>
      </p:sp>
      <p:sp>
        <p:nvSpPr>
          <p:cNvPr id="22"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3"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Services for Kids. </a:t>
            </a:r>
            <a:endParaRPr lang="ru-RU" sz="4000" b="1" dirty="0">
              <a:solidFill>
                <a:schemeClr val="tx1"/>
              </a:solidFill>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398047" y="509725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398047" y="636669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398047" y="763614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398047" y="890558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398047" y="1010644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398047" y="1137589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398047" y="1259961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398047" y="1382333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5,0</a:t>
            </a:r>
            <a:endParaRPr lang="ru-RU" sz="3600" kern="0" dirty="0">
              <a:solidFill>
                <a:schemeClr val="tx1">
                  <a:lumMod val="75000"/>
                </a:schemeClr>
              </a:solidFill>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398047" y="1509277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a:t>
            </a:r>
            <a:endParaRPr lang="ru-RU" sz="3600" kern="0" dirty="0">
              <a:solidFill>
                <a:srgbClr val="C00000"/>
              </a:solidFill>
              <a:latin typeface="+mj-lt"/>
            </a:endParaRPr>
          </a:p>
        </p:txBody>
      </p:sp>
      <p:sp>
        <p:nvSpPr>
          <p:cNvPr id="33" name="Rectangle 14"/>
          <p:cNvSpPr/>
          <p:nvPr/>
        </p:nvSpPr>
        <p:spPr>
          <a:xfrm>
            <a:off x="25382583" y="400364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4"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110247285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40818" y="1057871"/>
            <a:ext cx="34168280" cy="1857451"/>
          </a:xfrm>
        </p:spPr>
        <p:txBody>
          <a:bodyPr>
            <a:normAutofit/>
          </a:bodyPr>
          <a:lstStyle/>
          <a:p>
            <a:r>
              <a:rPr lang="en-US" dirty="0"/>
              <a:t>Analytical Instruments S18</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grpSp>
        <p:nvGrpSpPr>
          <p:cNvPr id="13" name="Группа 12"/>
          <p:cNvGrpSpPr/>
          <p:nvPr/>
        </p:nvGrpSpPr>
        <p:grpSpPr>
          <a:xfrm>
            <a:off x="19920856" y="3480836"/>
            <a:ext cx="15940430" cy="8697720"/>
            <a:chOff x="1640818" y="3617896"/>
            <a:chExt cx="15689239" cy="8560660"/>
          </a:xfrm>
        </p:grpSpPr>
        <p:pic>
          <p:nvPicPr>
            <p:cNvPr id="4" name="Рисунок 3"/>
            <p:cNvPicPr>
              <a:picLocks noChangeAspect="1"/>
            </p:cNvPicPr>
            <p:nvPr/>
          </p:nvPicPr>
          <p:blipFill>
            <a:blip r:embed="rId2"/>
            <a:stretch>
              <a:fillRect/>
            </a:stretch>
          </p:blipFill>
          <p:spPr>
            <a:xfrm>
              <a:off x="1640818" y="3617896"/>
              <a:ext cx="15689239" cy="8560660"/>
            </a:xfrm>
            <a:prstGeom prst="rect">
              <a:avLst/>
            </a:prstGeom>
          </p:spPr>
        </p:pic>
        <p:sp>
          <p:nvSpPr>
            <p:cNvPr id="5" name="Прямоугольник 4"/>
            <p:cNvSpPr/>
            <p:nvPr/>
          </p:nvSpPr>
          <p:spPr>
            <a:xfrm>
              <a:off x="13041690" y="11301356"/>
              <a:ext cx="4288367" cy="877200"/>
            </a:xfrm>
            <a:prstGeom prst="rect">
              <a:avLst/>
            </a:prstGeom>
            <a:solidFill>
              <a:schemeClr val="accent1"/>
            </a:solidFill>
          </p:spPr>
          <p:txBody>
            <a:bodyPr wrap="none" lIns="91440" tIns="45720" rIns="91440" bIns="45720" anchor="ctr" anchorCtr="0">
              <a:noAutofit/>
            </a:bodyPr>
            <a:lstStyle/>
            <a:p>
              <a:pPr marL="0" marR="0" lvl="0" indent="0" algn="ctr" defTabSz="2807940" rtl="0" eaLnBrk="1" fontAlgn="auto" latinLnBrk="0" hangingPunct="1">
                <a:lnSpc>
                  <a:spcPct val="80000"/>
                </a:lnSpc>
                <a:spcBef>
                  <a:spcPts val="0"/>
                </a:spcBef>
                <a:spcAft>
                  <a:spcPts val="0"/>
                </a:spcAft>
                <a:buClrTx/>
                <a:buSzTx/>
                <a:buFontTx/>
                <a:buNone/>
                <a:tabLst/>
                <a:defRPr/>
              </a:pPr>
              <a:r>
                <a:rPr kumimoji="0" lang="en-US" sz="4400" b="1" i="0" u="none" strike="noStrike" kern="1200" cap="none" spc="0" normalizeH="0" baseline="0" noProof="0" dirty="0">
                  <a:ln w="0"/>
                  <a:solidFill>
                    <a:srgbClr val="FFFFFF"/>
                  </a:solidFill>
                  <a:effectLst>
                    <a:outerShdw blurRad="38100" dist="19050" dir="2700000" algn="tl" rotWithShape="0">
                      <a:srgbClr val="092A5E">
                        <a:alpha val="40000"/>
                      </a:srgbClr>
                    </a:outerShdw>
                  </a:effectLst>
                  <a:uLnTx/>
                  <a:uFillTx/>
                  <a:latin typeface="TUIType Light"/>
                  <a:ea typeface="+mn-ea"/>
                  <a:cs typeface="+mn-cs"/>
                </a:rPr>
                <a:t>Hotel Check List </a:t>
              </a:r>
              <a:endParaRPr kumimoji="0" lang="ru-RU" sz="4400" b="1" i="0" u="none" strike="noStrike" kern="1200" cap="none" spc="0" normalizeH="0" baseline="0" noProof="0" dirty="0">
                <a:ln w="0"/>
                <a:solidFill>
                  <a:srgbClr val="FFFFFF"/>
                </a:solidFill>
                <a:effectLst>
                  <a:outerShdw blurRad="38100" dist="19050" dir="2700000" algn="tl" rotWithShape="0">
                    <a:srgbClr val="092A5E">
                      <a:alpha val="40000"/>
                    </a:srgbClr>
                  </a:outerShdw>
                </a:effectLst>
                <a:uLnTx/>
                <a:uFillTx/>
                <a:latin typeface="TUIType Light"/>
                <a:ea typeface="+mn-ea"/>
                <a:cs typeface="+mn-cs"/>
              </a:endParaRPr>
            </a:p>
          </p:txBody>
        </p:sp>
      </p:grpSp>
      <p:pic>
        <p:nvPicPr>
          <p:cNvPr id="8" name="Рисунок 7"/>
          <p:cNvPicPr>
            <a:picLocks noChangeAspect="1"/>
          </p:cNvPicPr>
          <p:nvPr/>
        </p:nvPicPr>
        <p:blipFill>
          <a:blip r:embed="rId3"/>
          <a:stretch>
            <a:fillRect/>
          </a:stretch>
        </p:blipFill>
        <p:spPr>
          <a:xfrm>
            <a:off x="19920856" y="12566764"/>
            <a:ext cx="7574762" cy="5416436"/>
          </a:xfrm>
          <a:prstGeom prst="rect">
            <a:avLst/>
          </a:prstGeom>
        </p:spPr>
      </p:pic>
      <p:grpSp>
        <p:nvGrpSpPr>
          <p:cNvPr id="15" name="Группа 14"/>
          <p:cNvGrpSpPr/>
          <p:nvPr/>
        </p:nvGrpSpPr>
        <p:grpSpPr>
          <a:xfrm>
            <a:off x="28209911" y="12566764"/>
            <a:ext cx="7651375" cy="5418000"/>
            <a:chOff x="9929873" y="12566764"/>
            <a:chExt cx="7651375" cy="5418000"/>
          </a:xfrm>
        </p:grpSpPr>
        <p:pic>
          <p:nvPicPr>
            <p:cNvPr id="9" name="Рисунок 8"/>
            <p:cNvPicPr>
              <a:picLocks noChangeAspect="1"/>
            </p:cNvPicPr>
            <p:nvPr/>
          </p:nvPicPr>
          <p:blipFill>
            <a:blip r:embed="rId4"/>
            <a:stretch>
              <a:fillRect/>
            </a:stretch>
          </p:blipFill>
          <p:spPr>
            <a:xfrm>
              <a:off x="9929873" y="12566764"/>
              <a:ext cx="7651375" cy="5418000"/>
            </a:xfrm>
            <a:prstGeom prst="rect">
              <a:avLst/>
            </a:prstGeom>
          </p:spPr>
        </p:pic>
        <p:sp>
          <p:nvSpPr>
            <p:cNvPr id="10" name="Прямоугольник 9"/>
            <p:cNvSpPr/>
            <p:nvPr/>
          </p:nvSpPr>
          <p:spPr>
            <a:xfrm>
              <a:off x="14572343" y="17170400"/>
              <a:ext cx="3008905" cy="814364"/>
            </a:xfrm>
            <a:prstGeom prst="rect">
              <a:avLst/>
            </a:prstGeom>
            <a:solidFill>
              <a:schemeClr val="accent1"/>
            </a:solidFill>
          </p:spPr>
          <p:txBody>
            <a:bodyPr wrap="none" lIns="91440" tIns="45720" rIns="91440" bIns="45720" anchor="ctr" anchorCtr="0">
              <a:noAutofit/>
            </a:bodyPr>
            <a:lstStyle/>
            <a:p>
              <a:pPr marL="0" marR="0" lvl="0" indent="0" algn="ctr" defTabSz="2807940" rtl="0" eaLnBrk="1" fontAlgn="auto" latinLnBrk="0" hangingPunct="1">
                <a:lnSpc>
                  <a:spcPct val="80000"/>
                </a:lnSpc>
                <a:spcBef>
                  <a:spcPts val="0"/>
                </a:spcBef>
                <a:spcAft>
                  <a:spcPts val="0"/>
                </a:spcAft>
                <a:buClrTx/>
                <a:buSzTx/>
                <a:buFontTx/>
                <a:buNone/>
                <a:tabLst/>
                <a:defRPr/>
              </a:pPr>
              <a:r>
                <a:rPr kumimoji="0" lang="en-US" sz="4400" b="1" i="0" u="none" strike="noStrike" kern="1200" cap="none" spc="0" normalizeH="0" baseline="0" noProof="0" dirty="0">
                  <a:ln w="0"/>
                  <a:solidFill>
                    <a:srgbClr val="FFFFFF"/>
                  </a:solidFill>
                  <a:effectLst>
                    <a:outerShdw blurRad="38100" dist="19050" dir="2700000" algn="tl" rotWithShape="0">
                      <a:srgbClr val="092A5E">
                        <a:alpha val="40000"/>
                      </a:srgbClr>
                    </a:outerShdw>
                  </a:effectLst>
                  <a:uLnTx/>
                  <a:uFillTx/>
                  <a:latin typeface="TUIType Light"/>
                  <a:ea typeface="+mn-ea"/>
                  <a:cs typeface="+mn-cs"/>
                </a:rPr>
                <a:t>NPS </a:t>
              </a:r>
              <a:r>
                <a:rPr kumimoji="0" lang="ru-RU" sz="4400" b="1" i="0" u="none" strike="noStrike" kern="1200" cap="none" spc="0" normalizeH="0" baseline="0" noProof="0" dirty="0">
                  <a:ln w="0"/>
                  <a:solidFill>
                    <a:srgbClr val="FFFFFF"/>
                  </a:solidFill>
                  <a:effectLst>
                    <a:outerShdw blurRad="38100" dist="19050" dir="2700000" algn="tl" rotWithShape="0">
                      <a:srgbClr val="092A5E">
                        <a:alpha val="40000"/>
                      </a:srgbClr>
                    </a:outerShdw>
                  </a:effectLst>
                  <a:uLnTx/>
                  <a:uFillTx/>
                  <a:latin typeface="TUIType Light"/>
                  <a:ea typeface="+mn-ea"/>
                  <a:cs typeface="+mn-cs"/>
                </a:rPr>
                <a:t>опрос</a:t>
              </a:r>
            </a:p>
          </p:txBody>
        </p:sp>
      </p:grpSp>
      <p:grpSp>
        <p:nvGrpSpPr>
          <p:cNvPr id="16" name="Группа 15"/>
          <p:cNvGrpSpPr/>
          <p:nvPr/>
        </p:nvGrpSpPr>
        <p:grpSpPr>
          <a:xfrm>
            <a:off x="1698171" y="2603914"/>
            <a:ext cx="17787257" cy="15598075"/>
            <a:chOff x="19245942" y="2603914"/>
            <a:chExt cx="17787257" cy="15598075"/>
          </a:xfrm>
        </p:grpSpPr>
        <p:pic>
          <p:nvPicPr>
            <p:cNvPr id="6" name="Рисунок 5"/>
            <p:cNvPicPr>
              <a:picLocks noChangeAspect="1"/>
            </p:cNvPicPr>
            <p:nvPr/>
          </p:nvPicPr>
          <p:blipFill>
            <a:blip r:embed="rId5"/>
            <a:stretch>
              <a:fillRect/>
            </a:stretch>
          </p:blipFill>
          <p:spPr>
            <a:xfrm>
              <a:off x="19245942" y="2603914"/>
              <a:ext cx="17787257" cy="15598075"/>
            </a:xfrm>
            <a:prstGeom prst="rect">
              <a:avLst/>
            </a:prstGeom>
          </p:spPr>
        </p:pic>
        <p:sp>
          <p:nvSpPr>
            <p:cNvPr id="14" name="Прямоугольник 13"/>
            <p:cNvSpPr/>
            <p:nvPr/>
          </p:nvSpPr>
          <p:spPr>
            <a:xfrm>
              <a:off x="32844424" y="17113989"/>
              <a:ext cx="3008905" cy="814364"/>
            </a:xfrm>
            <a:prstGeom prst="rect">
              <a:avLst/>
            </a:prstGeom>
            <a:solidFill>
              <a:schemeClr val="accent1"/>
            </a:solidFill>
          </p:spPr>
          <p:txBody>
            <a:bodyPr wrap="none" lIns="91440" tIns="45720" rIns="91440" bIns="45720" anchor="ctr" anchorCtr="0">
              <a:noAutofit/>
            </a:bodyPr>
            <a:lstStyle/>
            <a:p>
              <a:pPr marL="0" marR="0" lvl="0" indent="0" algn="ctr" defTabSz="2807940" rtl="0" eaLnBrk="1" fontAlgn="auto" latinLnBrk="0" hangingPunct="1">
                <a:lnSpc>
                  <a:spcPct val="80000"/>
                </a:lnSpc>
                <a:spcBef>
                  <a:spcPts val="0"/>
                </a:spcBef>
                <a:spcAft>
                  <a:spcPts val="0"/>
                </a:spcAft>
                <a:buClrTx/>
                <a:buSzTx/>
                <a:buFontTx/>
                <a:buNone/>
                <a:tabLst/>
                <a:defRPr/>
              </a:pPr>
              <a:r>
                <a:rPr kumimoji="0" lang="en-US" sz="4400" b="1" i="0" u="none" strike="noStrike" kern="1200" cap="none" spc="0" normalizeH="0" baseline="0" noProof="0" dirty="0">
                  <a:ln w="0"/>
                  <a:solidFill>
                    <a:srgbClr val="FFFFFF"/>
                  </a:solidFill>
                  <a:effectLst>
                    <a:outerShdw blurRad="38100" dist="19050" dir="2700000" algn="tl" rotWithShape="0">
                      <a:srgbClr val="092A5E">
                        <a:alpha val="40000"/>
                      </a:srgbClr>
                    </a:outerShdw>
                  </a:effectLst>
                  <a:uLnTx/>
                  <a:uFillTx/>
                  <a:latin typeface="TUIType Light"/>
                  <a:ea typeface="+mn-ea"/>
                  <a:cs typeface="+mn-cs"/>
                </a:rPr>
                <a:t>Hotel CSQ</a:t>
              </a:r>
            </a:p>
          </p:txBody>
        </p:sp>
      </p:grpSp>
      <p:sp>
        <p:nvSpPr>
          <p:cNvPr id="11"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marL="0" marR="0" lvl="0" indent="0" algn="l" defTabSz="282575" rtl="0" eaLnBrk="1" fontAlgn="base" latinLnBrk="0" hangingPunct="1">
              <a:lnSpc>
                <a:spcPct val="95000"/>
              </a:lnSpc>
              <a:spcBef>
                <a:spcPct val="0"/>
              </a:spcBef>
              <a:spcAft>
                <a:spcPct val="0"/>
              </a:spcAft>
              <a:buClrTx/>
              <a:buSzTx/>
              <a:buFontTx/>
              <a:buNone/>
              <a:tabLst>
                <a:tab pos="282575" algn="l"/>
              </a:tabLst>
              <a:defRPr/>
            </a:pPr>
            <a:r>
              <a:rPr lang="en-US" sz="5400" kern="0" dirty="0">
                <a:solidFill>
                  <a:srgbClr val="535353"/>
                </a:solidFill>
                <a:latin typeface="TUIType Light"/>
              </a:rPr>
              <a:t>Examples</a:t>
            </a:r>
            <a:endParaRPr kumimoji="0" lang="ru-RU" sz="5400" b="0" i="0" u="none" strike="noStrike" kern="0" cap="none" spc="0" normalizeH="0" baseline="0" noProof="0" dirty="0">
              <a:ln>
                <a:noFill/>
              </a:ln>
              <a:solidFill>
                <a:srgbClr val="535353"/>
              </a:solidFill>
              <a:effectLst/>
              <a:uLnTx/>
              <a:uFillTx/>
              <a:latin typeface="TUIType Light"/>
              <a:ea typeface="+mj-ea"/>
              <a:cs typeface="+mj-cs"/>
            </a:endParaRPr>
          </a:p>
        </p:txBody>
      </p:sp>
      <p:grpSp>
        <p:nvGrpSpPr>
          <p:cNvPr id="21" name="Группа 20"/>
          <p:cNvGrpSpPr/>
          <p:nvPr/>
        </p:nvGrpSpPr>
        <p:grpSpPr>
          <a:xfrm>
            <a:off x="32268357" y="852487"/>
            <a:ext cx="4358606" cy="1386789"/>
            <a:chOff x="29036928" y="1600200"/>
            <a:chExt cx="6520878" cy="2074765"/>
          </a:xfrm>
        </p:grpSpPr>
        <p:pic>
          <p:nvPicPr>
            <p:cNvPr id="22" name="Рисунок 2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1353927" y="1600200"/>
              <a:ext cx="1726723" cy="2074765"/>
            </a:xfrm>
            <a:prstGeom prst="rect">
              <a:avLst/>
            </a:prstGeom>
          </p:spPr>
        </p:pic>
        <p:pic>
          <p:nvPicPr>
            <p:cNvPr id="23" name="Picture 4" descr="C:\Users\murat.guler.TUIRU\Desktop\images\tukan-2.gif"/>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775229" y="1603558"/>
              <a:ext cx="1782577" cy="207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Рисунок 2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29036928" y="1600200"/>
              <a:ext cx="1507207" cy="2074765"/>
            </a:xfrm>
            <a:prstGeom prst="rect">
              <a:avLst/>
            </a:prstGeom>
          </p:spPr>
        </p:pic>
      </p:grpSp>
    </p:spTree>
    <p:extLst>
      <p:ext uri="{BB962C8B-B14F-4D97-AF65-F5344CB8AC3E}">
        <p14:creationId xmlns:p14="http://schemas.microsoft.com/office/powerpoint/2010/main" val="360325650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TUI FUN&amp;SUN Club </a:t>
            </a:r>
            <a:r>
              <a:rPr lang="en-US" dirty="0" err="1"/>
              <a:t>Saphire</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30</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10552507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31</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kumimoji="0" lang="en-US" sz="3200" i="0" u="none" strike="noStrike" kern="1200" cap="none" spc="0" normalizeH="0" noProof="0" dirty="0">
                <a:ln>
                  <a:noFill/>
                </a:ln>
                <a:solidFill>
                  <a:srgbClr val="092A5E"/>
                </a:solidFill>
                <a:effectLst/>
                <a:uLnTx/>
                <a:uFillTx/>
                <a:latin typeface="TUIType Light"/>
                <a:ea typeface="+mn-ea"/>
                <a:cs typeface="+mn-cs"/>
              </a:rPr>
              <a:t>130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2317188811"/>
              </p:ext>
            </p:extLst>
          </p:nvPr>
        </p:nvGraphicFramePr>
        <p:xfrm>
          <a:off x="1556704" y="4662436"/>
          <a:ext cx="25755342" cy="13106815"/>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1160256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AutoNum type="arabicPeriod"/>
            </a:pPr>
            <a:r>
              <a:rPr lang="en-US" sz="3600" kern="0" dirty="0">
                <a:solidFill>
                  <a:srgbClr val="C00000"/>
                </a:solidFill>
                <a:latin typeface="+mj-lt"/>
              </a:rPr>
              <a:t>Wi-Fi</a:t>
            </a:r>
            <a:r>
              <a:rPr lang="en-US" sz="3600" kern="0" dirty="0">
                <a:latin typeface="+mj-lt"/>
              </a:rPr>
              <a:t> still needs improvement (the score 4,1 has not changed since July). </a:t>
            </a:r>
          </a:p>
          <a:p>
            <a:pPr marL="742950" indent="-742950">
              <a:lnSpc>
                <a:spcPct val="80000"/>
              </a:lnSpc>
              <a:spcAft>
                <a:spcPts val="1500"/>
              </a:spcAft>
              <a:buAutoNum type="arabicPeriod"/>
            </a:pPr>
            <a:r>
              <a:rPr lang="en-US" sz="3600" kern="0" dirty="0">
                <a:latin typeface="+mj-lt"/>
              </a:rPr>
              <a:t>The score for </a:t>
            </a:r>
            <a:r>
              <a:rPr lang="en-US" sz="3600" kern="0" dirty="0">
                <a:solidFill>
                  <a:schemeClr val="accent4">
                    <a:lumMod val="75000"/>
                  </a:schemeClr>
                </a:solidFill>
                <a:latin typeface="+mj-lt"/>
              </a:rPr>
              <a:t>bathrobe &amp; slippers </a:t>
            </a:r>
            <a:r>
              <a:rPr lang="en-US" sz="3600" kern="0" dirty="0">
                <a:latin typeface="+mj-lt"/>
              </a:rPr>
              <a:t>has improved.</a:t>
            </a:r>
          </a:p>
          <a:p>
            <a:pPr marL="742950" indent="-742950">
              <a:lnSpc>
                <a:spcPct val="80000"/>
              </a:lnSpc>
              <a:spcAft>
                <a:spcPts val="1500"/>
              </a:spcAft>
              <a:buFontTx/>
              <a:buAutoNum type="arabicPeriod"/>
            </a:pPr>
            <a:r>
              <a:rPr lang="en-US" sz="3600" kern="0" dirty="0">
                <a:solidFill>
                  <a:srgbClr val="C00000"/>
                </a:solidFill>
                <a:latin typeface="+mj-lt"/>
              </a:rPr>
              <a:t>A la carte restaurants </a:t>
            </a:r>
            <a:r>
              <a:rPr lang="en-US" sz="3600" kern="0" dirty="0">
                <a:latin typeface="+mj-lt"/>
              </a:rPr>
              <a:t>still have high share of potential users who failed to use them (especially Fish and Italian ones). </a:t>
            </a:r>
          </a:p>
          <a:p>
            <a:pPr marL="742950" indent="-742950">
              <a:lnSpc>
                <a:spcPct val="80000"/>
              </a:lnSpc>
              <a:spcAft>
                <a:spcPts val="1500"/>
              </a:spcAft>
              <a:buAutoNum type="arabicPeriod"/>
            </a:pPr>
            <a:r>
              <a:rPr lang="en-US" sz="3600" kern="0" dirty="0">
                <a:latin typeface="+mj-lt"/>
              </a:rPr>
              <a:t>Rating for </a:t>
            </a:r>
            <a:r>
              <a:rPr lang="en-US" sz="3600" kern="0" dirty="0">
                <a:solidFill>
                  <a:srgbClr val="C00000"/>
                </a:solidFill>
                <a:latin typeface="+mj-lt"/>
              </a:rPr>
              <a:t>Russian Menu </a:t>
            </a:r>
            <a:r>
              <a:rPr lang="en-US" sz="3600" kern="0" dirty="0">
                <a:solidFill>
                  <a:schemeClr val="tx1">
                    <a:lumMod val="50000"/>
                  </a:schemeClr>
                </a:solidFill>
                <a:latin typeface="+mj-lt"/>
              </a:rPr>
              <a:t>is still not high (4,4, with 4,5 in July)</a:t>
            </a:r>
            <a:r>
              <a:rPr lang="ru-RU" sz="3600" kern="0" dirty="0">
                <a:solidFill>
                  <a:schemeClr val="tx1">
                    <a:lumMod val="75000"/>
                  </a:schemeClr>
                </a:solidFill>
                <a:latin typeface="+mj-lt"/>
              </a:rPr>
              <a:t>.</a:t>
            </a:r>
            <a:r>
              <a:rPr lang="en-US" sz="3600" kern="0" dirty="0">
                <a:solidFill>
                  <a:schemeClr val="tx1">
                    <a:lumMod val="75000"/>
                  </a:schemeClr>
                </a:solidFill>
                <a:latin typeface="+mj-lt"/>
              </a:rPr>
              <a:t>  In the open-ended questions guests mention that the menu lacks variety in general, and some guests would like to have more dietary dishes and chicken soup.</a:t>
            </a:r>
            <a:endParaRPr lang="ru-RU" sz="3600" kern="0" dirty="0">
              <a:solidFill>
                <a:schemeClr val="tx1">
                  <a:lumMod val="75000"/>
                </a:schemeClr>
              </a:solidFill>
              <a:latin typeface="+mj-lt"/>
            </a:endParaRPr>
          </a:p>
          <a:p>
            <a:pPr>
              <a:lnSpc>
                <a:spcPct val="80000"/>
              </a:lnSpc>
              <a:spcAft>
                <a:spcPts val="1500"/>
              </a:spcAft>
            </a:pPr>
            <a:endParaRPr lang="ru-RU" sz="3600" kern="0" dirty="0">
              <a:latin typeface="+mj-lt"/>
            </a:endParaRPr>
          </a:p>
          <a:p>
            <a:pPr>
              <a:lnSpc>
                <a:spcPct val="80000"/>
              </a:lnSpc>
              <a:spcAft>
                <a:spcPts val="1500"/>
              </a:spcAft>
            </a:pPr>
            <a:r>
              <a:rPr lang="en-US" sz="4400" b="1" kern="0" dirty="0">
                <a:latin typeface="+mj-lt"/>
              </a:rPr>
              <a:t>Recommendations</a:t>
            </a:r>
            <a:r>
              <a:rPr lang="ru-RU" sz="4400" b="1" kern="0" dirty="0">
                <a:latin typeface="+mj-lt"/>
              </a:rPr>
              <a:t>:</a:t>
            </a:r>
          </a:p>
          <a:p>
            <a:pPr marL="742950" indent="-742950">
              <a:lnSpc>
                <a:spcPct val="80000"/>
              </a:lnSpc>
              <a:spcAft>
                <a:spcPts val="1500"/>
              </a:spcAft>
              <a:buAutoNum type="arabicPeriod"/>
            </a:pPr>
            <a:r>
              <a:rPr lang="en-US" sz="3600" kern="0" dirty="0">
                <a:latin typeface="+mj-lt"/>
              </a:rPr>
              <a:t>Check the booking system for the a la carte restaurants.</a:t>
            </a:r>
          </a:p>
          <a:p>
            <a:pPr marL="742950" indent="-742950">
              <a:lnSpc>
                <a:spcPct val="80000"/>
              </a:lnSpc>
              <a:spcAft>
                <a:spcPts val="1500"/>
              </a:spcAft>
              <a:buAutoNum type="arabicPeriod"/>
            </a:pPr>
            <a:r>
              <a:rPr lang="en-US" sz="3600" kern="0" dirty="0">
                <a:latin typeface="+mj-lt"/>
              </a:rPr>
              <a:t>Improve Wi-fi.</a:t>
            </a:r>
            <a:endParaRPr lang="ru-RU" sz="3600" kern="0" dirty="0">
              <a:latin typeface="+mj-lt"/>
            </a:endParaRPr>
          </a:p>
          <a:p>
            <a:pPr marL="742950" indent="-742950">
              <a:lnSpc>
                <a:spcPct val="80000"/>
              </a:lnSpc>
              <a:spcAft>
                <a:spcPts val="1500"/>
              </a:spcAft>
              <a:buAutoNum type="arabicPeriod"/>
            </a:pPr>
            <a:endParaRPr lang="ru-RU" sz="3600" kern="0" dirty="0">
              <a:latin typeface="+mj-lt"/>
            </a:endParaRPr>
          </a:p>
        </p:txBody>
      </p:sp>
      <p:sp>
        <p:nvSpPr>
          <p:cNvPr id="13"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5"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FUN&amp;SUN Club </a:t>
            </a:r>
            <a:r>
              <a:rPr lang="en-US" dirty="0" err="1"/>
              <a:t>Saphire</a:t>
            </a:r>
            <a:r>
              <a:rPr lang="en-US" dirty="0"/>
              <a:t> </a:t>
            </a:r>
            <a:r>
              <a:rPr lang="en-US" dirty="0">
                <a:solidFill>
                  <a:schemeClr val="tx1"/>
                </a:solidFill>
              </a:rPr>
              <a:t>5*  </a:t>
            </a:r>
            <a:endParaRPr lang="ru-RU" dirty="0">
              <a:solidFill>
                <a:schemeClr val="tx1"/>
              </a:solidFill>
            </a:endParaRPr>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Rooms and Food &amp; Beverage </a:t>
            </a:r>
            <a:endParaRPr lang="ru-RU" sz="4000" b="1" dirty="0">
              <a:solidFill>
                <a:schemeClr val="tx1"/>
              </a:solidFill>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57213" y="493133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1</a:t>
            </a:r>
            <a:endParaRPr lang="ru-RU" sz="3600" kern="0" dirty="0">
              <a:solidFill>
                <a:srgbClr val="C00000"/>
              </a:solidFill>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57213" y="643478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57213" y="720729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8</a:t>
            </a:r>
            <a:endParaRPr lang="ru-RU" sz="3600" kern="0" dirty="0">
              <a:solidFill>
                <a:schemeClr val="tx1">
                  <a:lumMod val="75000"/>
                </a:schemeClr>
              </a:solidFill>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57213" y="798851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6</a:t>
            </a:r>
            <a:endParaRPr lang="ru-RU" sz="36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57213" y="881644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57213" y="964436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57213" y="1033888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57213" y="1109061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4</a:t>
            </a:r>
            <a:endParaRPr lang="ru-RU" sz="3600" kern="0" dirty="0">
              <a:solidFill>
                <a:srgbClr val="C00000"/>
              </a:solidFill>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57213" y="1186311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6</a:t>
            </a:r>
            <a:endParaRPr lang="ru-RU" sz="36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57213" y="1266333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7</a:t>
            </a:r>
            <a:endParaRPr lang="ru-RU" sz="3600" kern="0" dirty="0">
              <a:solidFill>
                <a:schemeClr val="tx1">
                  <a:lumMod val="75000"/>
                </a:schemeClr>
              </a:solidFill>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57213" y="1335964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8</a:t>
            </a:r>
            <a:endParaRPr lang="ru-RU" sz="3600" kern="0" dirty="0">
              <a:solidFill>
                <a:schemeClr val="tx1">
                  <a:lumMod val="75000"/>
                </a:schemeClr>
              </a:solidFill>
              <a:latin typeface="+mj-lt"/>
            </a:endParaRP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6857213" y="1416164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3</a:t>
            </a:r>
            <a:endParaRPr lang="ru-RU" sz="3600" kern="0" dirty="0">
              <a:solidFill>
                <a:srgbClr val="C00000"/>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857213" y="1492018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35" name="Rectangle 14"/>
          <p:cNvSpPr/>
          <p:nvPr/>
        </p:nvSpPr>
        <p:spPr>
          <a:xfrm>
            <a:off x="25841749" y="4180630"/>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6857213" y="569166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7</a:t>
            </a:r>
            <a:endParaRPr lang="ru-RU" sz="3600" kern="0" dirty="0">
              <a:solidFill>
                <a:schemeClr val="tx1">
                  <a:lumMod val="75000"/>
                </a:schemeClr>
              </a:solidFill>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843359" y="1569939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Tree>
    <p:extLst>
      <p:ext uri="{BB962C8B-B14F-4D97-AF65-F5344CB8AC3E}">
        <p14:creationId xmlns:p14="http://schemas.microsoft.com/office/powerpoint/2010/main" val="101005426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32</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130</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3724339122"/>
              </p:ext>
            </p:extLst>
          </p:nvPr>
        </p:nvGraphicFramePr>
        <p:xfrm>
          <a:off x="1556704" y="4880351"/>
          <a:ext cx="25755342" cy="13315222"/>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945816" cy="99511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Similar to other hotels, passive types of entertainment are most in demand here, and those that require activity are less popular.</a:t>
            </a:r>
          </a:p>
          <a:p>
            <a:pPr marL="742950" indent="-742950">
              <a:lnSpc>
                <a:spcPct val="80000"/>
              </a:lnSpc>
              <a:spcAft>
                <a:spcPts val="1500"/>
              </a:spcAft>
              <a:buFont typeface="+mj-lt"/>
              <a:buAutoNum type="arabicPeriod"/>
            </a:pPr>
            <a:r>
              <a:rPr lang="en-US" sz="3600" kern="0" dirty="0">
                <a:latin typeface="+mj-lt"/>
              </a:rPr>
              <a:t>At the same time, a lot of guests still do not know about the </a:t>
            </a:r>
            <a:r>
              <a:rPr lang="en-US" sz="3600" kern="0" dirty="0">
                <a:solidFill>
                  <a:srgbClr val="C00000"/>
                </a:solidFill>
                <a:latin typeface="+mj-lt"/>
              </a:rPr>
              <a:t>master classes </a:t>
            </a:r>
            <a:r>
              <a:rPr lang="en-US" sz="3600" kern="0" dirty="0">
                <a:latin typeface="+mj-lt"/>
              </a:rPr>
              <a:t>and lessons.</a:t>
            </a:r>
          </a:p>
          <a:p>
            <a:pPr marL="742950" indent="-742950">
              <a:lnSpc>
                <a:spcPct val="80000"/>
              </a:lnSpc>
              <a:spcAft>
                <a:spcPts val="1500"/>
              </a:spcAft>
              <a:buFont typeface="+mj-lt"/>
              <a:buAutoNum type="arabicPeriod"/>
            </a:pPr>
            <a:r>
              <a:rPr lang="en-US" sz="3600" kern="0" dirty="0">
                <a:solidFill>
                  <a:srgbClr val="C00000"/>
                </a:solidFill>
              </a:rPr>
              <a:t>Theme days &amp; Disco </a:t>
            </a:r>
            <a:r>
              <a:rPr lang="en-US" sz="3600" kern="0" dirty="0"/>
              <a:t>are still services with low rating (and their scores have even decreased). </a:t>
            </a:r>
            <a:endParaRPr lang="ru-RU" sz="3600" kern="0" dirty="0"/>
          </a:p>
          <a:p>
            <a:pPr marL="742950" indent="-742950">
              <a:lnSpc>
                <a:spcPct val="80000"/>
              </a:lnSpc>
              <a:spcAft>
                <a:spcPts val="1500"/>
              </a:spcAft>
              <a:buFont typeface="+mj-lt"/>
              <a:buAutoNum type="arabicPeriod"/>
            </a:pPr>
            <a:endParaRPr lang="en-US" sz="3600" kern="0" dirty="0">
              <a:latin typeface="+mj-lt"/>
            </a:endParaRPr>
          </a:p>
          <a:p>
            <a:pPr>
              <a:lnSpc>
                <a:spcPct val="80000"/>
              </a:lnSpc>
              <a:spcAft>
                <a:spcPts val="1500"/>
              </a:spcAft>
            </a:pPr>
            <a:r>
              <a:rPr lang="en-US" sz="3600" b="1" kern="0" dirty="0"/>
              <a:t>Recommendations</a:t>
            </a:r>
            <a:r>
              <a:rPr lang="ru-RU" sz="3600" b="1" kern="0" dirty="0"/>
              <a:t>:</a:t>
            </a:r>
            <a:endParaRPr lang="en-US" sz="3600" b="1" kern="0" dirty="0"/>
          </a:p>
          <a:p>
            <a:pPr>
              <a:lnSpc>
                <a:spcPct val="80000"/>
              </a:lnSpc>
              <a:spcAft>
                <a:spcPts val="1500"/>
              </a:spcAft>
            </a:pPr>
            <a:r>
              <a:rPr lang="en-US" sz="3600" kern="0" dirty="0"/>
              <a:t>Improve notification about the master classes.</a:t>
            </a:r>
          </a:p>
          <a:p>
            <a:pPr>
              <a:lnSpc>
                <a:spcPct val="80000"/>
              </a:lnSpc>
              <a:spcAft>
                <a:spcPts val="1500"/>
              </a:spcAft>
            </a:pPr>
            <a:r>
              <a:rPr lang="en-US" sz="3600" kern="0" dirty="0"/>
              <a:t>Check what is wrong with the Disco and Theme Days.</a:t>
            </a:r>
          </a:p>
          <a:p>
            <a:pPr>
              <a:lnSpc>
                <a:spcPct val="80000"/>
              </a:lnSpc>
              <a:spcAft>
                <a:spcPts val="1500"/>
              </a:spcAft>
            </a:pPr>
            <a:endParaRPr lang="ru-RU" sz="3600" kern="0" dirty="0"/>
          </a:p>
          <a:p>
            <a:pPr>
              <a:lnSpc>
                <a:spcPct val="80000"/>
              </a:lnSpc>
              <a:spcAft>
                <a:spcPts val="1500"/>
              </a:spcAft>
            </a:pPr>
            <a:endParaRPr lang="ru-RU" sz="3600" kern="0" dirty="0">
              <a:latin typeface="+mj-lt"/>
            </a:endParaRPr>
          </a:p>
        </p:txBody>
      </p:sp>
      <p:sp>
        <p:nvSpPr>
          <p:cNvPr id="13"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5" name="Заголовок 27"/>
          <p:cNvSpPr>
            <a:spLocks noGrp="1"/>
          </p:cNvSpPr>
          <p:nvPr>
            <p:ph type="title"/>
          </p:nvPr>
        </p:nvSpPr>
        <p:spPr>
          <a:xfrm>
            <a:off x="1640818" y="1057871"/>
            <a:ext cx="34168280" cy="2458118"/>
          </a:xfrm>
        </p:spPr>
        <p:txBody>
          <a:bodyPr/>
          <a:lstStyle/>
          <a:p>
            <a:r>
              <a:rPr lang="en-US" dirty="0"/>
              <a:t>Questionnaire data in TUI FUN&amp;SUN Club </a:t>
            </a:r>
            <a:r>
              <a:rPr lang="en-US" dirty="0" err="1"/>
              <a:t>Saphire</a:t>
            </a:r>
            <a:r>
              <a:rPr lang="en-US" dirty="0"/>
              <a:t> </a:t>
            </a:r>
            <a:r>
              <a:rPr lang="en-US" dirty="0">
                <a:solidFill>
                  <a:schemeClr val="tx1"/>
                </a:solidFill>
              </a:rPr>
              <a:t>5*</a:t>
            </a:r>
            <a:endParaRPr lang="ru-RU" dirty="0"/>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a:t>
            </a:r>
            <a:r>
              <a:rPr lang="ru-RU" sz="4000" b="1" dirty="0">
                <a:solidFill>
                  <a:schemeClr val="tx1"/>
                </a:solidFill>
              </a:rPr>
              <a:t>. </a:t>
            </a: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05537" y="528675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5</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05537" y="722326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6</a:t>
            </a:r>
            <a:endParaRPr lang="ru-RU" sz="3600" kern="0" dirty="0">
              <a:solidFill>
                <a:schemeClr val="tx1">
                  <a:lumMod val="75000"/>
                </a:schemeClr>
              </a:solidFill>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05537" y="819152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4</a:t>
            </a:r>
            <a:endParaRPr lang="ru-RU" sz="3600" kern="0" dirty="0">
              <a:solidFill>
                <a:srgbClr val="C00000"/>
              </a:solidFill>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05537" y="915978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8</a:t>
            </a:r>
            <a:endParaRPr lang="ru-RU" sz="3600" kern="0" dirty="0">
              <a:solidFill>
                <a:schemeClr val="tx1">
                  <a:lumMod val="75000"/>
                </a:schemeClr>
              </a:solidFill>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05537" y="1012804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05537" y="1109629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3</a:t>
            </a:r>
            <a:endParaRPr lang="ru-RU" sz="3600" kern="0" dirty="0">
              <a:solidFill>
                <a:srgbClr val="C00000"/>
              </a:solidFill>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05537" y="1206455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05537" y="1303281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05537" y="1400107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05537" y="1496933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3,8</a:t>
            </a:r>
            <a:endParaRPr lang="ru-RU" sz="3600" kern="0" dirty="0">
              <a:solidFill>
                <a:srgbClr val="C00000"/>
              </a:solidFill>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05537" y="1593759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4,4</a:t>
            </a:r>
            <a:endParaRPr lang="ru-RU" sz="3600" kern="0" dirty="0">
              <a:solidFill>
                <a:srgbClr val="C00000"/>
              </a:solidFill>
              <a:latin typeface="+mj-lt"/>
            </a:endParaRPr>
          </a:p>
        </p:txBody>
      </p:sp>
      <p:sp>
        <p:nvSpPr>
          <p:cNvPr id="33" name="Rectangle 14"/>
          <p:cNvSpPr/>
          <p:nvPr/>
        </p:nvSpPr>
        <p:spPr>
          <a:xfrm>
            <a:off x="25701582" y="4364593"/>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r>
              <a:rPr lang="en-US" sz="3200" b="1" dirty="0">
                <a:solidFill>
                  <a:schemeClr val="tx1"/>
                </a:solidFill>
                <a:latin typeface="+mj-lt"/>
              </a:rPr>
              <a:t>*</a:t>
            </a:r>
            <a:endParaRPr lang="ru-RU" sz="3200" b="1" dirty="0">
              <a:solidFill>
                <a:schemeClr val="tx1"/>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805537" y="625500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6</a:t>
            </a:r>
            <a:endParaRPr lang="ru-RU" sz="3600" kern="0" dirty="0">
              <a:latin typeface="+mj-lt"/>
            </a:endParaRPr>
          </a:p>
        </p:txBody>
      </p:sp>
    </p:spTree>
    <p:extLst>
      <p:ext uri="{BB962C8B-B14F-4D97-AF65-F5344CB8AC3E}">
        <p14:creationId xmlns:p14="http://schemas.microsoft.com/office/powerpoint/2010/main" val="78856228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33</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130</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513226408"/>
              </p:ext>
            </p:extLst>
          </p:nvPr>
        </p:nvGraphicFramePr>
        <p:xfrm>
          <a:off x="1556704" y="4783487"/>
          <a:ext cx="25755342" cy="13717870"/>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4"/>
            <a:ext cx="7401261" cy="1102926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t>Conclusions</a:t>
            </a:r>
            <a:r>
              <a:rPr lang="ru-RU" sz="4400" b="1" kern="0" dirty="0"/>
              <a:t>:</a:t>
            </a:r>
          </a:p>
          <a:p>
            <a:pPr marL="742950" indent="-742950">
              <a:lnSpc>
                <a:spcPct val="80000"/>
              </a:lnSpc>
              <a:spcAft>
                <a:spcPts val="1500"/>
              </a:spcAft>
              <a:buFont typeface="+mj-lt"/>
              <a:buAutoNum type="arabicPeriod"/>
            </a:pPr>
            <a:r>
              <a:rPr lang="en-US" sz="3600" kern="0" dirty="0">
                <a:latin typeface="+mj-lt"/>
              </a:rPr>
              <a:t>A lot of guests say that they could not use certain activities or did not know about them.</a:t>
            </a:r>
          </a:p>
          <a:p>
            <a:pPr marL="742950" indent="-742950">
              <a:lnSpc>
                <a:spcPct val="80000"/>
              </a:lnSpc>
              <a:spcAft>
                <a:spcPts val="1500"/>
              </a:spcAft>
              <a:buFont typeface="+mj-lt"/>
              <a:buAutoNum type="arabicPeriod"/>
            </a:pPr>
            <a:r>
              <a:rPr lang="en-US" sz="3600" kern="0" dirty="0">
                <a:solidFill>
                  <a:srgbClr val="C00000"/>
                </a:solidFill>
                <a:latin typeface="+mj-lt"/>
              </a:rPr>
              <a:t>Olympic Games </a:t>
            </a:r>
            <a:r>
              <a:rPr lang="en-US" sz="3600" kern="0" dirty="0">
                <a:solidFill>
                  <a:schemeClr val="tx1">
                    <a:lumMod val="75000"/>
                  </a:schemeClr>
                </a:solidFill>
                <a:latin typeface="+mj-lt"/>
              </a:rPr>
              <a:t>and Darts are very popular at this hotel.</a:t>
            </a:r>
          </a:p>
          <a:p>
            <a:pPr marL="742950" indent="-742950">
              <a:lnSpc>
                <a:spcPct val="80000"/>
              </a:lnSpc>
              <a:spcAft>
                <a:spcPts val="1500"/>
              </a:spcAft>
              <a:buFont typeface="+mj-lt"/>
              <a:buAutoNum type="arabicPeriod"/>
            </a:pPr>
            <a:r>
              <a:rPr lang="en-US" sz="3600" kern="0" dirty="0">
                <a:solidFill>
                  <a:schemeClr val="tx1">
                    <a:lumMod val="75000"/>
                  </a:schemeClr>
                </a:solidFill>
                <a:latin typeface="+mj-lt"/>
              </a:rPr>
              <a:t>All </a:t>
            </a:r>
            <a:r>
              <a:rPr lang="en-US" sz="3600" kern="0" dirty="0">
                <a:latin typeface="+mj-lt"/>
              </a:rPr>
              <a:t>the services have rather high rating, though the score for  </a:t>
            </a:r>
            <a:r>
              <a:rPr lang="en-US" sz="3600" kern="0" dirty="0">
                <a:solidFill>
                  <a:srgbClr val="C00000"/>
                </a:solidFill>
                <a:latin typeface="+mj-lt"/>
              </a:rPr>
              <a:t>Stretching </a:t>
            </a:r>
            <a:r>
              <a:rPr lang="en-US" sz="3600" kern="0" dirty="0">
                <a:solidFill>
                  <a:schemeClr val="tx1">
                    <a:lumMod val="75000"/>
                  </a:schemeClr>
                </a:solidFill>
                <a:latin typeface="+mj-lt"/>
              </a:rPr>
              <a:t>has</a:t>
            </a:r>
            <a:r>
              <a:rPr lang="en-US" sz="3600" kern="0" dirty="0">
                <a:solidFill>
                  <a:srgbClr val="C00000"/>
                </a:solidFill>
                <a:latin typeface="+mj-lt"/>
              </a:rPr>
              <a:t> </a:t>
            </a:r>
            <a:r>
              <a:rPr lang="en-US" sz="3600" kern="0" dirty="0">
                <a:latin typeface="+mj-lt"/>
              </a:rPr>
              <a:t>deteriorated.</a:t>
            </a:r>
          </a:p>
          <a:p>
            <a:pPr marL="742950" indent="-742950">
              <a:lnSpc>
                <a:spcPct val="80000"/>
              </a:lnSpc>
              <a:spcAft>
                <a:spcPts val="1500"/>
              </a:spcAft>
              <a:buFont typeface="+mj-lt"/>
              <a:buAutoNum type="arabicPeriod"/>
            </a:pPr>
            <a:r>
              <a:rPr lang="en-US" sz="3600" kern="0" dirty="0">
                <a:latin typeface="+mj-lt"/>
              </a:rPr>
              <a:t>About one third of the guests failed to use </a:t>
            </a:r>
            <a:r>
              <a:rPr lang="en-US" sz="3600" kern="0" dirty="0">
                <a:solidFill>
                  <a:srgbClr val="C00000"/>
                </a:solidFill>
                <a:latin typeface="+mj-lt"/>
              </a:rPr>
              <a:t>Morning Gym</a:t>
            </a:r>
            <a:r>
              <a:rPr lang="en-US" sz="3600" kern="0" dirty="0">
                <a:latin typeface="+mj-lt"/>
              </a:rPr>
              <a:t>. </a:t>
            </a:r>
          </a:p>
          <a:p>
            <a:pPr marL="742950" indent="-742950">
              <a:lnSpc>
                <a:spcPct val="80000"/>
              </a:lnSpc>
              <a:spcAft>
                <a:spcPts val="1500"/>
              </a:spcAft>
              <a:buFont typeface="+mj-lt"/>
              <a:buAutoNum type="arabicPeriod"/>
            </a:pPr>
            <a:endParaRPr lang="en-US" sz="3600" kern="0" dirty="0">
              <a:latin typeface="+mj-lt"/>
            </a:endParaRPr>
          </a:p>
          <a:p>
            <a:pPr>
              <a:lnSpc>
                <a:spcPct val="80000"/>
              </a:lnSpc>
              <a:spcAft>
                <a:spcPts val="1500"/>
              </a:spcAft>
            </a:pPr>
            <a:endParaRPr lang="en-US" sz="3600" kern="0" dirty="0">
              <a:latin typeface="+mj-lt"/>
            </a:endParaRPr>
          </a:p>
          <a:p>
            <a:pPr>
              <a:lnSpc>
                <a:spcPct val="80000"/>
              </a:lnSpc>
              <a:spcAft>
                <a:spcPts val="1500"/>
              </a:spcAft>
            </a:pPr>
            <a:r>
              <a:rPr lang="en-US" sz="4400" b="1" kern="0" dirty="0">
                <a:latin typeface="+mj-lt"/>
              </a:rPr>
              <a:t>Recommendations:</a:t>
            </a:r>
          </a:p>
          <a:p>
            <a:pPr marL="742950" indent="-742950">
              <a:lnSpc>
                <a:spcPct val="80000"/>
              </a:lnSpc>
              <a:spcAft>
                <a:spcPts val="1500"/>
              </a:spcAft>
              <a:buFont typeface="+mj-lt"/>
              <a:buAutoNum type="arabicPeriod"/>
            </a:pPr>
            <a:r>
              <a:rPr lang="en-US" sz="3600" kern="0" dirty="0">
                <a:latin typeface="+mj-lt"/>
              </a:rPr>
              <a:t>Improve notification.</a:t>
            </a:r>
          </a:p>
          <a:p>
            <a:pPr marL="742950" indent="-742950">
              <a:lnSpc>
                <a:spcPct val="80000"/>
              </a:lnSpc>
              <a:spcAft>
                <a:spcPts val="1500"/>
              </a:spcAft>
              <a:buFont typeface="+mj-lt"/>
              <a:buAutoNum type="arabicPeriod"/>
            </a:pPr>
            <a:r>
              <a:rPr lang="en-US" sz="3600" kern="0" dirty="0">
                <a:latin typeface="+mj-lt"/>
              </a:rPr>
              <a:t>Check what the guests don’t like on Stretching.</a:t>
            </a:r>
          </a:p>
          <a:p>
            <a:pPr marL="742950" indent="-742950">
              <a:lnSpc>
                <a:spcPct val="80000"/>
              </a:lnSpc>
              <a:spcAft>
                <a:spcPts val="1500"/>
              </a:spcAft>
              <a:buFont typeface="+mj-lt"/>
              <a:buAutoNum type="arabicPeriod"/>
            </a:pPr>
            <a:r>
              <a:rPr lang="en-US" sz="3600" kern="0" dirty="0">
                <a:latin typeface="+mj-lt"/>
              </a:rPr>
              <a:t>Check why Morning Gym lessons were not available for 32% of guests.</a:t>
            </a:r>
          </a:p>
        </p:txBody>
      </p:sp>
      <p:sp>
        <p:nvSpPr>
          <p:cNvPr id="13"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5" name="Заголовок 27"/>
          <p:cNvSpPr>
            <a:spLocks noGrp="1"/>
          </p:cNvSpPr>
          <p:nvPr>
            <p:ph type="title"/>
          </p:nvPr>
        </p:nvSpPr>
        <p:spPr>
          <a:xfrm>
            <a:off x="1640818" y="1057871"/>
            <a:ext cx="34168280" cy="2458118"/>
          </a:xfrm>
        </p:spPr>
        <p:txBody>
          <a:bodyPr/>
          <a:lstStyle/>
          <a:p>
            <a:r>
              <a:rPr lang="en-US" dirty="0"/>
              <a:t>Questionnaire data in TUI FUN&amp;SUN Club </a:t>
            </a:r>
            <a:r>
              <a:rPr lang="en-US" dirty="0" err="1"/>
              <a:t>Saphire</a:t>
            </a:r>
            <a:r>
              <a:rPr lang="en-US" dirty="0"/>
              <a:t> </a:t>
            </a:r>
            <a:r>
              <a:rPr lang="en-US" dirty="0">
                <a:solidFill>
                  <a:schemeClr val="tx1"/>
                </a:solidFill>
              </a:rPr>
              <a:t>5*</a:t>
            </a:r>
            <a:endParaRPr lang="ru-RU" dirty="0"/>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 &amp; Sport </a:t>
            </a:r>
            <a:endParaRPr lang="ru-RU" sz="4000" b="1" dirty="0">
              <a:solidFill>
                <a:schemeClr val="tx1"/>
              </a:solidFill>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11737" y="494086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8</a:t>
            </a:r>
            <a:endParaRPr lang="ru-RU" sz="2800" kern="0" dirty="0">
              <a:solidFill>
                <a:schemeClr val="tx1">
                  <a:lumMod val="75000"/>
                </a:schemeClr>
              </a:solidFill>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11737" y="628812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a:t>
            </a:r>
            <a:r>
              <a:rPr lang="ru-RU" sz="2800" kern="0" dirty="0"/>
              <a:t>,</a:t>
            </a:r>
            <a:r>
              <a:rPr lang="en-US" sz="2800" kern="0" dirty="0"/>
              <a:t>9</a:t>
            </a:r>
            <a:endParaRPr lang="ru-RU" sz="2800" kern="0" dirty="0"/>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11737" y="718629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50000"/>
                  </a:schemeClr>
                </a:solidFill>
                <a:latin typeface="+mj-lt"/>
              </a:rPr>
              <a:t>4</a:t>
            </a:r>
            <a:r>
              <a:rPr lang="ru-RU" sz="2800" kern="0" dirty="0">
                <a:solidFill>
                  <a:schemeClr val="tx1">
                    <a:lumMod val="50000"/>
                  </a:schemeClr>
                </a:solidFill>
                <a:latin typeface="+mj-lt"/>
              </a:rPr>
              <a:t>,</a:t>
            </a:r>
            <a:r>
              <a:rPr lang="en-US" sz="2800" kern="0" dirty="0">
                <a:solidFill>
                  <a:schemeClr val="tx1">
                    <a:lumMod val="50000"/>
                  </a:schemeClr>
                </a:solidFill>
                <a:latin typeface="+mj-lt"/>
              </a:rPr>
              <a:t>9</a:t>
            </a:r>
            <a:endParaRPr lang="ru-RU" sz="2800" kern="0" dirty="0">
              <a:solidFill>
                <a:schemeClr val="tx1">
                  <a:lumMod val="50000"/>
                </a:schemeClr>
              </a:solidFill>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11737" y="808447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11737" y="898264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11737" y="988081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8</a:t>
            </a:r>
            <a:endParaRPr lang="ru-RU" sz="28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11737" y="1077899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11737" y="1122808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11737" y="1212625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7</a:t>
            </a:r>
            <a:endParaRPr lang="ru-RU" sz="2800" kern="0" dirty="0">
              <a:solidFill>
                <a:schemeClr val="tx1">
                  <a:lumMod val="75000"/>
                </a:schemeClr>
              </a:solidFill>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11737" y="1302442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11737" y="1392260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6811737" y="1482077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rgbClr val="C00000"/>
                </a:solidFill>
                <a:latin typeface="+mj-lt"/>
              </a:rPr>
              <a:t>4</a:t>
            </a:r>
            <a:r>
              <a:rPr lang="ru-RU" sz="2800" kern="0" dirty="0">
                <a:solidFill>
                  <a:srgbClr val="C00000"/>
                </a:solidFill>
                <a:latin typeface="+mj-lt"/>
              </a:rPr>
              <a:t>,</a:t>
            </a:r>
            <a:r>
              <a:rPr lang="en-US" sz="2800" kern="0" dirty="0">
                <a:solidFill>
                  <a:srgbClr val="C00000"/>
                </a:solidFill>
                <a:latin typeface="+mj-lt"/>
              </a:rPr>
              <a:t>5</a:t>
            </a:r>
            <a:endParaRPr lang="ru-RU" sz="2800" kern="0" dirty="0">
              <a:solidFill>
                <a:srgbClr val="C00000"/>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811737" y="1571895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50000"/>
                  </a:schemeClr>
                </a:solidFill>
                <a:latin typeface="+mj-lt"/>
              </a:rPr>
              <a:t>4</a:t>
            </a:r>
            <a:r>
              <a:rPr lang="ru-RU" sz="2800" kern="0" dirty="0">
                <a:solidFill>
                  <a:schemeClr val="tx1">
                    <a:lumMod val="50000"/>
                  </a:schemeClr>
                </a:solidFill>
                <a:latin typeface="+mj-lt"/>
              </a:rPr>
              <a:t>,</a:t>
            </a:r>
            <a:r>
              <a:rPr lang="en-US" sz="2800" kern="0" dirty="0">
                <a:solidFill>
                  <a:schemeClr val="tx1">
                    <a:lumMod val="50000"/>
                  </a:schemeClr>
                </a:solidFill>
                <a:latin typeface="+mj-lt"/>
              </a:rPr>
              <a:t>7</a:t>
            </a:r>
            <a:endParaRPr lang="ru-RU" sz="2800" kern="0" dirty="0">
              <a:solidFill>
                <a:schemeClr val="tx1">
                  <a:lumMod val="50000"/>
                </a:schemeClr>
              </a:solidFill>
              <a:latin typeface="+mj-lt"/>
            </a:endParaRPr>
          </a:p>
        </p:txBody>
      </p:sp>
      <p:sp>
        <p:nvSpPr>
          <p:cNvPr id="35" name="Rectangle 14"/>
          <p:cNvSpPr/>
          <p:nvPr/>
        </p:nvSpPr>
        <p:spPr>
          <a:xfrm>
            <a:off x="25796273" y="4180630"/>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6811737" y="538994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50000"/>
                  </a:schemeClr>
                </a:solidFill>
                <a:latin typeface="+mj-lt"/>
              </a:rPr>
              <a:t>4</a:t>
            </a:r>
            <a:r>
              <a:rPr lang="ru-RU" sz="2800" kern="0" dirty="0">
                <a:solidFill>
                  <a:schemeClr val="tx1">
                    <a:lumMod val="50000"/>
                  </a:schemeClr>
                </a:solidFill>
                <a:latin typeface="+mj-lt"/>
              </a:rPr>
              <a:t>,</a:t>
            </a:r>
            <a:r>
              <a:rPr lang="en-US" sz="2800" kern="0" dirty="0">
                <a:solidFill>
                  <a:schemeClr val="tx1">
                    <a:lumMod val="50000"/>
                  </a:schemeClr>
                </a:solidFill>
                <a:latin typeface="+mj-lt"/>
              </a:rPr>
              <a:t>9</a:t>
            </a:r>
            <a:endParaRPr lang="ru-RU" sz="2800" kern="0" dirty="0">
              <a:solidFill>
                <a:schemeClr val="tx1">
                  <a:lumMod val="50000"/>
                </a:schemeClr>
              </a:solidFill>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811737" y="673721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t>4</a:t>
            </a:r>
            <a:r>
              <a:rPr lang="ru-RU" sz="2800" kern="0" dirty="0"/>
              <a:t>,</a:t>
            </a:r>
            <a:r>
              <a:rPr lang="en-US" sz="2800" kern="0" dirty="0"/>
              <a:t>9</a:t>
            </a:r>
            <a:endParaRPr lang="ru-RU" sz="2800" kern="0" dirty="0"/>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6811737" y="763538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9" name="Заголовок 1">
            <a:extLst>
              <a:ext uri="{FF2B5EF4-FFF2-40B4-BE49-F238E27FC236}">
                <a16:creationId xmlns:a16="http://schemas.microsoft.com/office/drawing/2014/main" id="{C9ED6655-EECF-465C-A106-27BE843B0487}"/>
              </a:ext>
            </a:extLst>
          </p:cNvPr>
          <p:cNvSpPr txBox="1">
            <a:spLocks/>
          </p:cNvSpPr>
          <p:nvPr/>
        </p:nvSpPr>
        <p:spPr>
          <a:xfrm>
            <a:off x="26811737" y="853355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0" name="Заголовок 1">
            <a:extLst>
              <a:ext uri="{FF2B5EF4-FFF2-40B4-BE49-F238E27FC236}">
                <a16:creationId xmlns:a16="http://schemas.microsoft.com/office/drawing/2014/main" id="{C9ED6655-EECF-465C-A106-27BE843B0487}"/>
              </a:ext>
            </a:extLst>
          </p:cNvPr>
          <p:cNvSpPr txBox="1">
            <a:spLocks/>
          </p:cNvSpPr>
          <p:nvPr/>
        </p:nvSpPr>
        <p:spPr>
          <a:xfrm>
            <a:off x="26811737" y="943173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50000"/>
                  </a:schemeClr>
                </a:solidFill>
                <a:latin typeface="+mj-lt"/>
              </a:rPr>
              <a:t>4</a:t>
            </a:r>
            <a:r>
              <a:rPr lang="ru-RU" sz="2800" kern="0" dirty="0">
                <a:solidFill>
                  <a:schemeClr val="tx1">
                    <a:lumMod val="50000"/>
                  </a:schemeClr>
                </a:solidFill>
                <a:latin typeface="+mj-lt"/>
              </a:rPr>
              <a:t>,</a:t>
            </a:r>
            <a:r>
              <a:rPr lang="en-US" sz="2800" kern="0" dirty="0">
                <a:solidFill>
                  <a:schemeClr val="tx1">
                    <a:lumMod val="50000"/>
                  </a:schemeClr>
                </a:solidFill>
                <a:latin typeface="+mj-lt"/>
              </a:rPr>
              <a:t>8</a:t>
            </a:r>
            <a:endParaRPr lang="ru-RU" sz="2800" kern="0" dirty="0">
              <a:solidFill>
                <a:schemeClr val="tx1">
                  <a:lumMod val="50000"/>
                </a:schemeClr>
              </a:solidFill>
              <a:latin typeface="+mj-lt"/>
            </a:endParaRPr>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6811737" y="1032990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2" name="Заголовок 1">
            <a:extLst>
              <a:ext uri="{FF2B5EF4-FFF2-40B4-BE49-F238E27FC236}">
                <a16:creationId xmlns:a16="http://schemas.microsoft.com/office/drawing/2014/main" id="{C9ED6655-EECF-465C-A106-27BE843B0487}"/>
              </a:ext>
            </a:extLst>
          </p:cNvPr>
          <p:cNvSpPr txBox="1">
            <a:spLocks/>
          </p:cNvSpPr>
          <p:nvPr/>
        </p:nvSpPr>
        <p:spPr>
          <a:xfrm>
            <a:off x="26811737" y="1167716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3" name="Заголовок 1">
            <a:extLst>
              <a:ext uri="{FF2B5EF4-FFF2-40B4-BE49-F238E27FC236}">
                <a16:creationId xmlns:a16="http://schemas.microsoft.com/office/drawing/2014/main" id="{C9ED6655-EECF-465C-A106-27BE843B0487}"/>
              </a:ext>
            </a:extLst>
          </p:cNvPr>
          <p:cNvSpPr txBox="1">
            <a:spLocks/>
          </p:cNvSpPr>
          <p:nvPr/>
        </p:nvSpPr>
        <p:spPr>
          <a:xfrm>
            <a:off x="26811737" y="1257534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4" name="Заголовок 1">
            <a:extLst>
              <a:ext uri="{FF2B5EF4-FFF2-40B4-BE49-F238E27FC236}">
                <a16:creationId xmlns:a16="http://schemas.microsoft.com/office/drawing/2014/main" id="{C9ED6655-EECF-465C-A106-27BE843B0487}"/>
              </a:ext>
            </a:extLst>
          </p:cNvPr>
          <p:cNvSpPr txBox="1">
            <a:spLocks/>
          </p:cNvSpPr>
          <p:nvPr/>
        </p:nvSpPr>
        <p:spPr>
          <a:xfrm>
            <a:off x="26811737" y="1347351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8</a:t>
            </a:r>
            <a:endParaRPr lang="ru-RU" sz="2800" kern="0" dirty="0">
              <a:latin typeface="+mj-lt"/>
            </a:endParaRPr>
          </a:p>
        </p:txBody>
      </p:sp>
      <p:sp>
        <p:nvSpPr>
          <p:cNvPr id="45" name="Заголовок 1">
            <a:extLst>
              <a:ext uri="{FF2B5EF4-FFF2-40B4-BE49-F238E27FC236}">
                <a16:creationId xmlns:a16="http://schemas.microsoft.com/office/drawing/2014/main" id="{C9ED6655-EECF-465C-A106-27BE843B0487}"/>
              </a:ext>
            </a:extLst>
          </p:cNvPr>
          <p:cNvSpPr txBox="1">
            <a:spLocks/>
          </p:cNvSpPr>
          <p:nvPr/>
        </p:nvSpPr>
        <p:spPr>
          <a:xfrm>
            <a:off x="26811737" y="1437168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46" name="Заголовок 1">
            <a:extLst>
              <a:ext uri="{FF2B5EF4-FFF2-40B4-BE49-F238E27FC236}">
                <a16:creationId xmlns:a16="http://schemas.microsoft.com/office/drawing/2014/main" id="{C9ED6655-EECF-465C-A106-27BE843B0487}"/>
              </a:ext>
            </a:extLst>
          </p:cNvPr>
          <p:cNvSpPr txBox="1">
            <a:spLocks/>
          </p:cNvSpPr>
          <p:nvPr/>
        </p:nvSpPr>
        <p:spPr>
          <a:xfrm>
            <a:off x="26811737" y="1526986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50000"/>
                  </a:schemeClr>
                </a:solidFill>
                <a:latin typeface="+mj-lt"/>
              </a:rPr>
              <a:t>5</a:t>
            </a:r>
            <a:r>
              <a:rPr lang="ru-RU" sz="2800" kern="0" dirty="0">
                <a:solidFill>
                  <a:schemeClr val="tx1">
                    <a:lumMod val="50000"/>
                  </a:schemeClr>
                </a:solidFill>
                <a:latin typeface="+mj-lt"/>
              </a:rPr>
              <a:t>,</a:t>
            </a:r>
            <a:r>
              <a:rPr lang="en-US" sz="2800" kern="0" dirty="0">
                <a:solidFill>
                  <a:schemeClr val="tx1">
                    <a:lumMod val="50000"/>
                  </a:schemeClr>
                </a:solidFill>
                <a:latin typeface="+mj-lt"/>
              </a:rPr>
              <a:t>0</a:t>
            </a:r>
            <a:endParaRPr lang="ru-RU" sz="2800" kern="0" dirty="0">
              <a:solidFill>
                <a:schemeClr val="tx1">
                  <a:lumMod val="50000"/>
                </a:schemeClr>
              </a:solidFill>
              <a:latin typeface="+mj-lt"/>
            </a:endParaRPr>
          </a:p>
        </p:txBody>
      </p:sp>
      <p:sp>
        <p:nvSpPr>
          <p:cNvPr id="47" name="Заголовок 1">
            <a:extLst>
              <a:ext uri="{FF2B5EF4-FFF2-40B4-BE49-F238E27FC236}">
                <a16:creationId xmlns:a16="http://schemas.microsoft.com/office/drawing/2014/main" id="{C9ED6655-EECF-465C-A106-27BE843B0487}"/>
              </a:ext>
            </a:extLst>
          </p:cNvPr>
          <p:cNvSpPr txBox="1">
            <a:spLocks/>
          </p:cNvSpPr>
          <p:nvPr/>
        </p:nvSpPr>
        <p:spPr>
          <a:xfrm>
            <a:off x="26811737" y="1616803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7</a:t>
            </a:r>
            <a:endParaRPr lang="ru-RU" sz="2800" kern="0" dirty="0">
              <a:latin typeface="+mj-lt"/>
            </a:endParaRPr>
          </a:p>
        </p:txBody>
      </p:sp>
      <p:sp>
        <p:nvSpPr>
          <p:cNvPr id="48" name="Заголовок 1">
            <a:extLst>
              <a:ext uri="{FF2B5EF4-FFF2-40B4-BE49-F238E27FC236}">
                <a16:creationId xmlns:a16="http://schemas.microsoft.com/office/drawing/2014/main" id="{C9ED6655-EECF-465C-A106-27BE843B0487}"/>
              </a:ext>
            </a:extLst>
          </p:cNvPr>
          <p:cNvSpPr txBox="1">
            <a:spLocks/>
          </p:cNvSpPr>
          <p:nvPr/>
        </p:nvSpPr>
        <p:spPr>
          <a:xfrm>
            <a:off x="26811737" y="583903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9" name="Заголовок 1">
            <a:extLst>
              <a:ext uri="{FF2B5EF4-FFF2-40B4-BE49-F238E27FC236}">
                <a16:creationId xmlns:a16="http://schemas.microsoft.com/office/drawing/2014/main" id="{C9ED6655-EECF-465C-A106-27BE843B0487}"/>
              </a:ext>
            </a:extLst>
          </p:cNvPr>
          <p:cNvSpPr txBox="1">
            <a:spLocks/>
          </p:cNvSpPr>
          <p:nvPr/>
        </p:nvSpPr>
        <p:spPr>
          <a:xfrm>
            <a:off x="26811737" y="1661712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Tree>
    <p:extLst>
      <p:ext uri="{BB962C8B-B14F-4D97-AF65-F5344CB8AC3E}">
        <p14:creationId xmlns:p14="http://schemas.microsoft.com/office/powerpoint/2010/main" val="187668113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34</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130</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3302116331"/>
              </p:ext>
            </p:extLst>
          </p:nvPr>
        </p:nvGraphicFramePr>
        <p:xfrm>
          <a:off x="1556704" y="5194119"/>
          <a:ext cx="25755342" cy="12636680"/>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85045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solidFill>
                  <a:schemeClr val="tx1">
                    <a:lumMod val="75000"/>
                  </a:schemeClr>
                </a:solidFill>
                <a:latin typeface="+mj-lt"/>
              </a:rPr>
              <a:t>All the services have got high scores in August.</a:t>
            </a:r>
          </a:p>
          <a:p>
            <a:pPr marL="742950" indent="-742950">
              <a:lnSpc>
                <a:spcPct val="80000"/>
              </a:lnSpc>
              <a:spcAft>
                <a:spcPts val="1500"/>
              </a:spcAft>
              <a:buFont typeface="+mj-lt"/>
              <a:buAutoNum type="arabicPeriod"/>
            </a:pPr>
            <a:r>
              <a:rPr lang="en-US" sz="3600" kern="0" dirty="0">
                <a:latin typeface="+mj-lt"/>
              </a:rPr>
              <a:t>Awareness about </a:t>
            </a:r>
            <a:r>
              <a:rPr lang="en-US" sz="3600" kern="0" dirty="0">
                <a:solidFill>
                  <a:srgbClr val="C00000"/>
                </a:solidFill>
                <a:latin typeface="+mj-lt"/>
              </a:rPr>
              <a:t>Videos </a:t>
            </a:r>
            <a:r>
              <a:rPr lang="en-US" sz="3600" kern="0" dirty="0">
                <a:solidFill>
                  <a:schemeClr val="tx1">
                    <a:lumMod val="75000"/>
                  </a:schemeClr>
                </a:solidFill>
                <a:latin typeface="+mj-lt"/>
              </a:rPr>
              <a:t>has improved, while</a:t>
            </a:r>
            <a:r>
              <a:rPr lang="en-US" sz="3600" kern="0" dirty="0">
                <a:solidFill>
                  <a:srgbClr val="C00000"/>
                </a:solidFill>
                <a:latin typeface="+mj-lt"/>
              </a:rPr>
              <a:t> Fishing for children </a:t>
            </a:r>
            <a:r>
              <a:rPr lang="en-US" sz="3600" kern="0" dirty="0">
                <a:latin typeface="+mj-lt"/>
              </a:rPr>
              <a:t> is still unknown to many guests (it is held in a swimming pool in this hotel).</a:t>
            </a:r>
          </a:p>
          <a:p>
            <a:pPr marL="742950" indent="-742950">
              <a:lnSpc>
                <a:spcPct val="80000"/>
              </a:lnSpc>
              <a:spcAft>
                <a:spcPts val="1500"/>
              </a:spcAft>
              <a:buFont typeface="+mj-lt"/>
              <a:buAutoNum type="arabicPeriod"/>
            </a:pPr>
            <a:endParaRPr lang="ru-RU" sz="3600" kern="0" dirty="0">
              <a:latin typeface="+mj-lt"/>
            </a:endParaRPr>
          </a:p>
        </p:txBody>
      </p:sp>
      <p:sp>
        <p:nvSpPr>
          <p:cNvPr id="13" name="Rectangle 14"/>
          <p:cNvSpPr/>
          <p:nvPr/>
        </p:nvSpPr>
        <p:spPr>
          <a:xfrm>
            <a:off x="20443451" y="19214648"/>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5" name="Заголовок 27"/>
          <p:cNvSpPr>
            <a:spLocks noGrp="1"/>
          </p:cNvSpPr>
          <p:nvPr>
            <p:ph type="title"/>
          </p:nvPr>
        </p:nvSpPr>
        <p:spPr>
          <a:xfrm>
            <a:off x="1640818" y="1057871"/>
            <a:ext cx="34168280" cy="2458118"/>
          </a:xfrm>
        </p:spPr>
        <p:txBody>
          <a:bodyPr/>
          <a:lstStyle/>
          <a:p>
            <a:r>
              <a:rPr lang="en-US" dirty="0"/>
              <a:t>Questionnaire data in TUI FUN&amp;SUN Club </a:t>
            </a:r>
            <a:r>
              <a:rPr lang="en-US" dirty="0" err="1"/>
              <a:t>Saphire</a:t>
            </a:r>
            <a:r>
              <a:rPr lang="en-US" dirty="0"/>
              <a:t> </a:t>
            </a:r>
            <a:r>
              <a:rPr lang="en-US" dirty="0">
                <a:solidFill>
                  <a:schemeClr val="tx1"/>
                </a:solidFill>
              </a:rPr>
              <a:t>5*</a:t>
            </a:r>
            <a:endParaRPr lang="ru-RU" dirty="0"/>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Services for Kids. </a:t>
            </a:r>
            <a:endParaRPr lang="ru-RU" sz="4000" b="1" dirty="0">
              <a:solidFill>
                <a:schemeClr val="tx1"/>
              </a:solidFill>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55244" y="562664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55244" y="689608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55244" y="816552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55244" y="943497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55244" y="1063583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4,8</a:t>
            </a:r>
            <a:endParaRPr lang="ru-RU" sz="3600" kern="0" dirty="0">
              <a:solidFill>
                <a:schemeClr val="tx1">
                  <a:lumMod val="75000"/>
                </a:schemeClr>
              </a:solidFill>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55244" y="1190527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55244" y="1312899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55244" y="1435272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5,0</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55244" y="1562216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5,0</a:t>
            </a:r>
            <a:endParaRPr lang="ru-RU" sz="3600" kern="0" dirty="0">
              <a:latin typeface="+mj-lt"/>
            </a:endParaRPr>
          </a:p>
        </p:txBody>
      </p:sp>
      <p:sp>
        <p:nvSpPr>
          <p:cNvPr id="31" name="Rectangle 14"/>
          <p:cNvSpPr/>
          <p:nvPr/>
        </p:nvSpPr>
        <p:spPr>
          <a:xfrm>
            <a:off x="25839780" y="4533034"/>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Tree>
    <p:extLst>
      <p:ext uri="{BB962C8B-B14F-4D97-AF65-F5344CB8AC3E}">
        <p14:creationId xmlns:p14="http://schemas.microsoft.com/office/powerpoint/2010/main" val="128054941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TUI FUN&amp;SUN Panthea Waterpark</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35</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80881275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36</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95</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858181352"/>
              </p:ext>
            </p:extLst>
          </p:nvPr>
        </p:nvGraphicFramePr>
        <p:xfrm>
          <a:off x="1556704" y="4783487"/>
          <a:ext cx="25535662" cy="13178269"/>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Группа 15"/>
          <p:cNvGrpSpPr/>
          <p:nvPr/>
        </p:nvGrpSpPr>
        <p:grpSpPr>
          <a:xfrm>
            <a:off x="28644502" y="3332226"/>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189647" y="5467079"/>
            <a:ext cx="8752114" cy="1271641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solidFill>
                  <a:srgbClr val="C00000"/>
                </a:solidFill>
              </a:rPr>
              <a:t>Wi-Fi</a:t>
            </a:r>
            <a:r>
              <a:rPr lang="en-US" sz="3600" kern="0" dirty="0"/>
              <a:t> is highly rated – as before, it is the only hotel which has such a high score for Wi-Fi.</a:t>
            </a:r>
          </a:p>
          <a:p>
            <a:pPr marL="742950" indent="-742950">
              <a:lnSpc>
                <a:spcPct val="80000"/>
              </a:lnSpc>
              <a:spcAft>
                <a:spcPts val="1500"/>
              </a:spcAft>
              <a:buFont typeface="+mj-lt"/>
              <a:buAutoNum type="arabicPeriod"/>
            </a:pPr>
            <a:r>
              <a:rPr lang="en-US" sz="3600" kern="0" dirty="0"/>
              <a:t>The score for </a:t>
            </a:r>
            <a:r>
              <a:rPr lang="en-US" sz="3600" kern="0" dirty="0">
                <a:solidFill>
                  <a:srgbClr val="C00000"/>
                </a:solidFill>
              </a:rPr>
              <a:t>Mini bar </a:t>
            </a:r>
            <a:r>
              <a:rPr lang="en-US" sz="3600" kern="0" dirty="0"/>
              <a:t>has improved from 4,3 to 4,7. </a:t>
            </a:r>
            <a:endParaRPr lang="ru-RU" sz="3600" kern="0" dirty="0"/>
          </a:p>
          <a:p>
            <a:pPr marL="742950" indent="-742950">
              <a:lnSpc>
                <a:spcPct val="80000"/>
              </a:lnSpc>
              <a:spcAft>
                <a:spcPts val="1500"/>
              </a:spcAft>
              <a:buFont typeface="+mj-lt"/>
              <a:buAutoNum type="arabicPeriod"/>
            </a:pPr>
            <a:r>
              <a:rPr lang="en-US" sz="3600" kern="0" dirty="0"/>
              <a:t>The score for </a:t>
            </a:r>
            <a:r>
              <a:rPr lang="en-US" sz="3600" kern="0" dirty="0">
                <a:solidFill>
                  <a:schemeClr val="accent4">
                    <a:lumMod val="75000"/>
                  </a:schemeClr>
                </a:solidFill>
                <a:latin typeface="+mj-lt"/>
              </a:rPr>
              <a:t>Russian menu </a:t>
            </a:r>
            <a:r>
              <a:rPr lang="en-US" sz="3600" kern="0" dirty="0">
                <a:latin typeface="+mj-lt"/>
              </a:rPr>
              <a:t>has also improved from 4,5 to 4,8.</a:t>
            </a:r>
          </a:p>
          <a:p>
            <a:pPr marL="742950" indent="-742950">
              <a:lnSpc>
                <a:spcPct val="80000"/>
              </a:lnSpc>
              <a:spcAft>
                <a:spcPts val="1500"/>
              </a:spcAft>
              <a:buFont typeface="+mj-lt"/>
              <a:buAutoNum type="arabicPeriod"/>
            </a:pPr>
            <a:r>
              <a:rPr lang="en-US" sz="3600" kern="0" dirty="0">
                <a:solidFill>
                  <a:srgbClr val="C00000"/>
                </a:solidFill>
                <a:latin typeface="+mj-lt"/>
              </a:rPr>
              <a:t>A la carte restaurants </a:t>
            </a:r>
            <a:r>
              <a:rPr lang="en-US" sz="3600" kern="0" dirty="0">
                <a:latin typeface="+mj-lt"/>
              </a:rPr>
              <a:t>still has rather low rating (in the open-ended questions there are complaints about slow service, a mistake in an order and some do not like the same dishes as in the main restaurant). </a:t>
            </a:r>
          </a:p>
          <a:p>
            <a:pPr>
              <a:lnSpc>
                <a:spcPct val="80000"/>
              </a:lnSpc>
              <a:spcAft>
                <a:spcPts val="1500"/>
              </a:spcAft>
            </a:pPr>
            <a:r>
              <a:rPr lang="en-US" sz="4400" b="1" kern="0" dirty="0">
                <a:latin typeface="+mj-lt"/>
              </a:rPr>
              <a:t>Recommendations</a:t>
            </a:r>
            <a:r>
              <a:rPr lang="ru-RU" sz="4400" b="1" kern="0" dirty="0">
                <a:latin typeface="+mj-lt"/>
              </a:rPr>
              <a:t>:</a:t>
            </a:r>
          </a:p>
          <a:p>
            <a:pPr marL="742950" indent="-742950">
              <a:lnSpc>
                <a:spcPct val="80000"/>
              </a:lnSpc>
              <a:spcAft>
                <a:spcPts val="1500"/>
              </a:spcAft>
              <a:buAutoNum type="arabicPeriod"/>
            </a:pPr>
            <a:r>
              <a:rPr lang="en-US" sz="3600" kern="0" dirty="0">
                <a:latin typeface="+mj-lt"/>
              </a:rPr>
              <a:t>Check service in the a la carte restaurant.</a:t>
            </a:r>
          </a:p>
          <a:p>
            <a:pPr marL="742950" indent="-742950">
              <a:lnSpc>
                <a:spcPct val="80000"/>
              </a:lnSpc>
              <a:spcAft>
                <a:spcPts val="1500"/>
              </a:spcAft>
              <a:buAutoNum type="arabicPeriod"/>
            </a:pPr>
            <a:endParaRPr lang="en-US" sz="3600" kern="0" dirty="0">
              <a:latin typeface="+mj-lt"/>
            </a:endParaRPr>
          </a:p>
        </p:txBody>
      </p:sp>
      <p:sp>
        <p:nvSpPr>
          <p:cNvPr id="13"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FUN&amp;SUN Panthea Waterpark </a:t>
            </a:r>
            <a:r>
              <a:rPr lang="en-US" dirty="0">
                <a:solidFill>
                  <a:schemeClr val="tx1"/>
                </a:solidFill>
              </a:rPr>
              <a:t>5*  </a:t>
            </a:r>
            <a:endParaRPr lang="ru-RU" dirty="0">
              <a:solidFill>
                <a:schemeClr val="tx1"/>
              </a:solidFill>
            </a:endParaRPr>
          </a:p>
        </p:txBody>
      </p:sp>
      <p:sp>
        <p:nvSpPr>
          <p:cNvPr id="15"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0"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Rooms and Food &amp; Beverage </a:t>
            </a:r>
            <a:endParaRPr lang="ru-RU" sz="4000" b="1" dirty="0">
              <a:solidFill>
                <a:schemeClr val="tx1"/>
              </a:solidFill>
            </a:endParaRPr>
          </a:p>
        </p:txBody>
      </p:sp>
      <p:sp>
        <p:nvSpPr>
          <p:cNvPr id="21"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89870" y="509462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89870" y="667321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73174" y="749025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40456" y="823939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8</a:t>
            </a:r>
            <a:endParaRPr lang="ru-RU" sz="3600" kern="0" dirty="0">
              <a:solidFill>
                <a:schemeClr val="tx1">
                  <a:lumMod val="75000"/>
                </a:schemeClr>
              </a:solidFill>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21141" y="899491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06092" y="973821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8</a:t>
            </a:r>
            <a:endParaRPr lang="ru-RU" sz="3600" kern="0" dirty="0">
              <a:solidFill>
                <a:schemeClr val="tx1">
                  <a:lumMod val="75000"/>
                </a:schemeClr>
              </a:solidFill>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26873" y="10452913"/>
            <a:ext cx="877743" cy="56087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40456" y="1124467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,5</a:t>
            </a: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49773" y="1204491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,7</a:t>
            </a: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6849772" y="128551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2</a:t>
            </a:r>
            <a:endParaRPr lang="ru-RU" sz="3600" kern="0" dirty="0">
              <a:solidFill>
                <a:srgbClr val="C00000"/>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897876" y="1513099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accent4">
                    <a:lumMod val="75000"/>
                  </a:schemeClr>
                </a:solidFill>
                <a:latin typeface="+mj-lt"/>
              </a:rPr>
              <a:t>4</a:t>
            </a:r>
            <a:r>
              <a:rPr lang="ru-RU" sz="3600" kern="0" dirty="0">
                <a:solidFill>
                  <a:schemeClr val="accent4">
                    <a:lumMod val="75000"/>
                  </a:schemeClr>
                </a:solidFill>
                <a:latin typeface="+mj-lt"/>
              </a:rPr>
              <a:t>,</a:t>
            </a:r>
            <a:r>
              <a:rPr lang="en-US" sz="3600" kern="0" dirty="0">
                <a:solidFill>
                  <a:schemeClr val="accent4">
                    <a:lumMod val="75000"/>
                  </a:schemeClr>
                </a:solidFill>
                <a:latin typeface="+mj-lt"/>
              </a:rPr>
              <a:t>3</a:t>
            </a:r>
            <a:endParaRPr lang="ru-RU" sz="3600" kern="0" dirty="0">
              <a:solidFill>
                <a:schemeClr val="accent4">
                  <a:lumMod val="75000"/>
                </a:schemeClr>
              </a:solidFill>
              <a:latin typeface="+mj-lt"/>
            </a:endParaRPr>
          </a:p>
        </p:txBody>
      </p:sp>
      <p:sp>
        <p:nvSpPr>
          <p:cNvPr id="35" name="Rectangle 14"/>
          <p:cNvSpPr/>
          <p:nvPr/>
        </p:nvSpPr>
        <p:spPr>
          <a:xfrm>
            <a:off x="25874406" y="4343915"/>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6876016" y="583629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7</a:t>
            </a:r>
            <a:endParaRPr lang="ru-RU" sz="3600" kern="0" dirty="0">
              <a:solidFill>
                <a:schemeClr val="tx1">
                  <a:lumMod val="75000"/>
                </a:schemeClr>
              </a:solidFill>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876016" y="1442563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32" name="Заголовок 1">
            <a:extLst>
              <a:ext uri="{FF2B5EF4-FFF2-40B4-BE49-F238E27FC236}">
                <a16:creationId xmlns:a16="http://schemas.microsoft.com/office/drawing/2014/main" id="{2679EC55-A68A-4CEA-8EB8-7CDA369BF608}"/>
              </a:ext>
            </a:extLst>
          </p:cNvPr>
          <p:cNvSpPr txBox="1">
            <a:spLocks/>
          </p:cNvSpPr>
          <p:nvPr/>
        </p:nvSpPr>
        <p:spPr>
          <a:xfrm>
            <a:off x="26896409" y="1587103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accent4">
                    <a:lumMod val="75000"/>
                  </a:schemeClr>
                </a:solidFill>
                <a:latin typeface="+mj-lt"/>
              </a:rPr>
              <a:t>4</a:t>
            </a:r>
            <a:r>
              <a:rPr lang="ru-RU" sz="3600" kern="0" dirty="0">
                <a:solidFill>
                  <a:schemeClr val="accent4">
                    <a:lumMod val="75000"/>
                  </a:schemeClr>
                </a:solidFill>
                <a:latin typeface="+mj-lt"/>
              </a:rPr>
              <a:t>,</a:t>
            </a:r>
            <a:r>
              <a:rPr lang="en-US" sz="3600" kern="0" dirty="0">
                <a:solidFill>
                  <a:schemeClr val="accent4">
                    <a:lumMod val="75000"/>
                  </a:schemeClr>
                </a:solidFill>
                <a:latin typeface="+mj-lt"/>
              </a:rPr>
              <a:t>2</a:t>
            </a:r>
            <a:endParaRPr lang="ru-RU" sz="3600" kern="0" dirty="0">
              <a:solidFill>
                <a:schemeClr val="accent4">
                  <a:lumMod val="75000"/>
                </a:schemeClr>
              </a:solidFill>
              <a:latin typeface="+mj-lt"/>
            </a:endParaRPr>
          </a:p>
        </p:txBody>
      </p:sp>
      <p:sp>
        <p:nvSpPr>
          <p:cNvPr id="38" name="Заголовок 1">
            <a:extLst>
              <a:ext uri="{FF2B5EF4-FFF2-40B4-BE49-F238E27FC236}">
                <a16:creationId xmlns:a16="http://schemas.microsoft.com/office/drawing/2014/main" id="{47A81EA2-09FA-4A0D-A9F6-4D8D3FFEE044}"/>
              </a:ext>
            </a:extLst>
          </p:cNvPr>
          <p:cNvSpPr txBox="1">
            <a:spLocks/>
          </p:cNvSpPr>
          <p:nvPr/>
        </p:nvSpPr>
        <p:spPr>
          <a:xfrm>
            <a:off x="26841922" y="1370739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7</a:t>
            </a:r>
            <a:endParaRPr lang="ru-RU" sz="3600" kern="0" dirty="0">
              <a:solidFill>
                <a:schemeClr val="tx1">
                  <a:lumMod val="75000"/>
                </a:schemeClr>
              </a:solidFill>
              <a:latin typeface="+mj-lt"/>
            </a:endParaRPr>
          </a:p>
        </p:txBody>
      </p:sp>
    </p:spTree>
    <p:extLst>
      <p:ext uri="{BB962C8B-B14F-4D97-AF65-F5344CB8AC3E}">
        <p14:creationId xmlns:p14="http://schemas.microsoft.com/office/powerpoint/2010/main" val="226653585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37</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95</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3423666721"/>
              </p:ext>
            </p:extLst>
          </p:nvPr>
        </p:nvGraphicFramePr>
        <p:xfrm>
          <a:off x="1513103" y="4434286"/>
          <a:ext cx="25755342" cy="13235374"/>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10273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solidFill>
                  <a:srgbClr val="C00000"/>
                </a:solidFill>
                <a:latin typeface="+mj-lt"/>
              </a:rPr>
              <a:t>Disco </a:t>
            </a:r>
            <a:r>
              <a:rPr lang="en-US" sz="3600" kern="0" dirty="0">
                <a:latin typeface="+mj-lt"/>
              </a:rPr>
              <a:t>was almost unattended (dropped from 13% in July to 1% in August and the score decreased from 4,2 to 4,0). Finally it is not held anymore.</a:t>
            </a:r>
          </a:p>
          <a:p>
            <a:pPr marL="742950" indent="-742950">
              <a:lnSpc>
                <a:spcPct val="80000"/>
              </a:lnSpc>
              <a:spcAft>
                <a:spcPts val="1500"/>
              </a:spcAft>
              <a:buFont typeface="+mj-lt"/>
              <a:buAutoNum type="arabicPeriod"/>
            </a:pPr>
            <a:r>
              <a:rPr lang="en-US" sz="3600" kern="0" dirty="0">
                <a:solidFill>
                  <a:srgbClr val="C00000"/>
                </a:solidFill>
                <a:latin typeface="+mj-lt"/>
              </a:rPr>
              <a:t>Theme Day </a:t>
            </a:r>
            <a:r>
              <a:rPr lang="en-US" sz="3600" kern="0" dirty="0">
                <a:solidFill>
                  <a:schemeClr val="tx1">
                    <a:lumMod val="75000"/>
                  </a:schemeClr>
                </a:solidFill>
                <a:latin typeface="+mj-lt"/>
              </a:rPr>
              <a:t>is </a:t>
            </a:r>
            <a:r>
              <a:rPr lang="en-US" sz="3600" kern="0" dirty="0">
                <a:latin typeface="+mj-lt"/>
              </a:rPr>
              <a:t>also less attended and scored lower in August than in July. </a:t>
            </a:r>
          </a:p>
          <a:p>
            <a:pPr marL="742950" indent="-742950">
              <a:lnSpc>
                <a:spcPct val="80000"/>
              </a:lnSpc>
              <a:spcAft>
                <a:spcPts val="1500"/>
              </a:spcAft>
              <a:buFont typeface="+mj-lt"/>
              <a:buAutoNum type="arabicPeriod"/>
            </a:pPr>
            <a:endParaRPr lang="ru-RU" sz="3600" kern="0" dirty="0">
              <a:latin typeface="+mj-lt"/>
            </a:endParaRPr>
          </a:p>
          <a:p>
            <a:pPr marL="742950" indent="-742950">
              <a:lnSpc>
                <a:spcPct val="80000"/>
              </a:lnSpc>
              <a:spcAft>
                <a:spcPts val="1500"/>
              </a:spcAft>
              <a:buFont typeface="+mj-lt"/>
              <a:buAutoNum type="arabicPeriod"/>
            </a:pPr>
            <a:endParaRPr lang="ru-RU" sz="3600" kern="0" dirty="0">
              <a:latin typeface="+mj-lt"/>
            </a:endParaRPr>
          </a:p>
          <a:p>
            <a:pPr>
              <a:lnSpc>
                <a:spcPct val="80000"/>
              </a:lnSpc>
              <a:spcAft>
                <a:spcPts val="1500"/>
              </a:spcAft>
            </a:pPr>
            <a:endParaRPr lang="ru-RU" sz="3600" kern="0" dirty="0">
              <a:latin typeface="+mj-lt"/>
            </a:endParaRPr>
          </a:p>
          <a:p>
            <a:pPr>
              <a:lnSpc>
                <a:spcPct val="80000"/>
              </a:lnSpc>
              <a:spcAft>
                <a:spcPts val="1500"/>
              </a:spcAft>
            </a:pPr>
            <a:r>
              <a:rPr lang="en-US" sz="4400" b="1" kern="0" dirty="0">
                <a:latin typeface="+mj-lt"/>
              </a:rPr>
              <a:t>Recommendation</a:t>
            </a:r>
            <a:r>
              <a:rPr lang="ru-RU" sz="4400" b="1" kern="0" dirty="0">
                <a:latin typeface="+mj-lt"/>
              </a:rPr>
              <a:t>:</a:t>
            </a:r>
          </a:p>
          <a:p>
            <a:pPr marL="742950" indent="-742950">
              <a:lnSpc>
                <a:spcPct val="80000"/>
              </a:lnSpc>
              <a:spcAft>
                <a:spcPts val="1500"/>
              </a:spcAft>
              <a:buAutoNum type="arabicPeriod"/>
            </a:pPr>
            <a:r>
              <a:rPr lang="en-US" sz="3600" kern="0" dirty="0">
                <a:latin typeface="+mj-lt"/>
              </a:rPr>
              <a:t>Check and find possibility to improve Theme Days.</a:t>
            </a:r>
            <a:endParaRPr lang="ru-RU" sz="3600" kern="0" dirty="0">
              <a:latin typeface="+mj-lt"/>
            </a:endParaRPr>
          </a:p>
        </p:txBody>
      </p:sp>
      <p:sp>
        <p:nvSpPr>
          <p:cNvPr id="13"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5"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FUN&amp;SUN Panthea Waterpark </a:t>
            </a:r>
            <a:r>
              <a:rPr lang="en-US" dirty="0">
                <a:solidFill>
                  <a:schemeClr val="tx1"/>
                </a:solidFill>
              </a:rPr>
              <a:t>5* </a:t>
            </a:r>
            <a:endParaRPr lang="ru-RU" dirty="0">
              <a:solidFill>
                <a:schemeClr val="tx1"/>
              </a:solidFill>
            </a:endParaRPr>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a:t>
            </a:r>
            <a:r>
              <a:rPr lang="ru-RU" sz="4000" b="1" dirty="0">
                <a:solidFill>
                  <a:schemeClr val="tx1"/>
                </a:solidFill>
              </a:rPr>
              <a:t>. </a:t>
            </a: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73933" y="51921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93367" y="854070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73935" y="1011850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accent4">
                    <a:lumMod val="75000"/>
                  </a:schemeClr>
                </a:solidFill>
                <a:latin typeface="+mj-lt"/>
              </a:rPr>
              <a:t>4</a:t>
            </a:r>
            <a:r>
              <a:rPr lang="ru-RU" sz="3600" kern="0" dirty="0">
                <a:solidFill>
                  <a:schemeClr val="accent4">
                    <a:lumMod val="75000"/>
                  </a:schemeClr>
                </a:solidFill>
                <a:latin typeface="+mj-lt"/>
              </a:rPr>
              <a:t>,</a:t>
            </a:r>
            <a:r>
              <a:rPr lang="en-US" sz="3600" kern="0" dirty="0">
                <a:solidFill>
                  <a:schemeClr val="accent4">
                    <a:lumMod val="75000"/>
                  </a:schemeClr>
                </a:solidFill>
                <a:latin typeface="+mj-lt"/>
              </a:rPr>
              <a:t>5</a:t>
            </a:r>
            <a:endParaRPr lang="ru-RU" sz="3600" kern="0" dirty="0">
              <a:solidFill>
                <a:schemeClr val="accent4">
                  <a:lumMod val="75000"/>
                </a:schemeClr>
              </a:solidFill>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05537" y="1185926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35071" y="1352275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5,0</a:t>
            </a:r>
            <a:endParaRPr lang="ru-RU" sz="36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76684" y="1497129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0</a:t>
            </a:r>
            <a:endParaRPr lang="ru-RU" sz="3600" kern="0" dirty="0">
              <a:solidFill>
                <a:srgbClr val="C00000"/>
              </a:solidFill>
              <a:latin typeface="+mj-lt"/>
            </a:endParaRPr>
          </a:p>
        </p:txBody>
      </p:sp>
      <p:sp>
        <p:nvSpPr>
          <p:cNvPr id="33" name="Rectangle 14"/>
          <p:cNvSpPr/>
          <p:nvPr/>
        </p:nvSpPr>
        <p:spPr>
          <a:xfrm>
            <a:off x="25701582" y="4135994"/>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r>
              <a:rPr lang="en-US" sz="3200" b="1" dirty="0">
                <a:solidFill>
                  <a:schemeClr val="tx1"/>
                </a:solidFill>
                <a:latin typeface="+mj-lt"/>
              </a:rPr>
              <a:t>*</a:t>
            </a:r>
            <a:endParaRPr lang="ru-RU" sz="3200" b="1" dirty="0">
              <a:solidFill>
                <a:schemeClr val="tx1"/>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873934" y="690609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7</a:t>
            </a:r>
            <a:endParaRPr lang="ru-RU" sz="3600" kern="0" dirty="0">
              <a:solidFill>
                <a:schemeClr val="tx1">
                  <a:lumMod val="75000"/>
                </a:schemeClr>
              </a:solidFill>
              <a:latin typeface="+mj-lt"/>
            </a:endParaRPr>
          </a:p>
        </p:txBody>
      </p:sp>
    </p:spTree>
    <p:extLst>
      <p:ext uri="{BB962C8B-B14F-4D97-AF65-F5344CB8AC3E}">
        <p14:creationId xmlns:p14="http://schemas.microsoft.com/office/powerpoint/2010/main" val="80314391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38</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95</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1698643012"/>
              </p:ext>
            </p:extLst>
          </p:nvPr>
        </p:nvGraphicFramePr>
        <p:xfrm>
          <a:off x="1556704" y="4498065"/>
          <a:ext cx="25755342" cy="13509715"/>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857754" y="6351419"/>
            <a:ext cx="7401261" cy="85045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The list of leading activities has not changed. </a:t>
            </a:r>
            <a:r>
              <a:rPr lang="en-US" sz="3600" kern="0" dirty="0">
                <a:solidFill>
                  <a:schemeClr val="accent4">
                    <a:lumMod val="75000"/>
                  </a:schemeClr>
                </a:solidFill>
                <a:latin typeface="+mj-lt"/>
              </a:rPr>
              <a:t>Pool Game, Aerobics</a:t>
            </a:r>
            <a:r>
              <a:rPr lang="en-US" sz="3600" kern="0" dirty="0">
                <a:latin typeface="+mj-lt"/>
              </a:rPr>
              <a:t> and A</a:t>
            </a:r>
            <a:r>
              <a:rPr lang="en-US" sz="3600" kern="0" dirty="0">
                <a:solidFill>
                  <a:schemeClr val="accent4">
                    <a:lumMod val="75000"/>
                  </a:schemeClr>
                </a:solidFill>
                <a:latin typeface="+mj-lt"/>
              </a:rPr>
              <a:t>qua aerobics </a:t>
            </a:r>
            <a:r>
              <a:rPr lang="en-US" sz="3600" kern="0" dirty="0">
                <a:latin typeface="+mj-lt"/>
              </a:rPr>
              <a:t>are still in top3.</a:t>
            </a:r>
          </a:p>
          <a:p>
            <a:pPr marL="742950" indent="-742950">
              <a:lnSpc>
                <a:spcPct val="80000"/>
              </a:lnSpc>
              <a:spcAft>
                <a:spcPts val="1500"/>
              </a:spcAft>
              <a:buFont typeface="+mj-lt"/>
              <a:buAutoNum type="arabicPeriod"/>
            </a:pPr>
            <a:r>
              <a:rPr lang="en-US" sz="3600" kern="0" dirty="0">
                <a:solidFill>
                  <a:schemeClr val="accent4">
                    <a:lumMod val="75000"/>
                  </a:schemeClr>
                </a:solidFill>
                <a:latin typeface="+mj-lt"/>
              </a:rPr>
              <a:t>Club Dance </a:t>
            </a:r>
            <a:r>
              <a:rPr lang="en-US" sz="3600" kern="0" dirty="0">
                <a:solidFill>
                  <a:schemeClr val="tx1">
                    <a:lumMod val="75000"/>
                  </a:schemeClr>
                </a:solidFill>
                <a:latin typeface="+mj-lt"/>
              </a:rPr>
              <a:t>still has low level of awareness.</a:t>
            </a:r>
          </a:p>
          <a:p>
            <a:pPr marL="742950" indent="-742950">
              <a:lnSpc>
                <a:spcPct val="80000"/>
              </a:lnSpc>
              <a:spcAft>
                <a:spcPts val="1500"/>
              </a:spcAft>
              <a:buFont typeface="+mj-lt"/>
              <a:buAutoNum type="arabicPeriod"/>
            </a:pPr>
            <a:r>
              <a:rPr lang="en-US" sz="3600" kern="0" dirty="0">
                <a:solidFill>
                  <a:schemeClr val="tx1">
                    <a:lumMod val="75000"/>
                  </a:schemeClr>
                </a:solidFill>
                <a:latin typeface="+mj-lt"/>
              </a:rPr>
              <a:t>Many services </a:t>
            </a:r>
            <a:r>
              <a:rPr lang="en-US" sz="3600" kern="0" dirty="0">
                <a:latin typeface="+mj-lt"/>
              </a:rPr>
              <a:t>are not offered </a:t>
            </a:r>
            <a:r>
              <a:rPr lang="en-US" sz="3600" kern="0" dirty="0"/>
              <a:t>at the hotel. </a:t>
            </a:r>
          </a:p>
          <a:p>
            <a:pPr marL="742950" indent="-742950">
              <a:lnSpc>
                <a:spcPct val="80000"/>
              </a:lnSpc>
              <a:spcAft>
                <a:spcPts val="1500"/>
              </a:spcAft>
              <a:buFont typeface="+mj-lt"/>
              <a:buAutoNum type="arabicPeriod"/>
            </a:pPr>
            <a:r>
              <a:rPr lang="en-US" sz="3600" kern="0" dirty="0">
                <a:solidFill>
                  <a:schemeClr val="accent4">
                    <a:lumMod val="75000"/>
                  </a:schemeClr>
                </a:solidFill>
                <a:latin typeface="+mj-lt"/>
              </a:rPr>
              <a:t>Table tennis </a:t>
            </a:r>
            <a:r>
              <a:rPr lang="en-US" sz="3600" kern="0" dirty="0">
                <a:latin typeface="+mj-lt"/>
              </a:rPr>
              <a:t>and </a:t>
            </a:r>
            <a:r>
              <a:rPr lang="en-US" sz="3600" kern="0" dirty="0">
                <a:solidFill>
                  <a:schemeClr val="accent4">
                    <a:lumMod val="75000"/>
                  </a:schemeClr>
                </a:solidFill>
                <a:latin typeface="+mj-lt"/>
              </a:rPr>
              <a:t>tennis</a:t>
            </a:r>
            <a:r>
              <a:rPr lang="en-US" sz="3600" kern="0" dirty="0">
                <a:latin typeface="+mj-lt"/>
              </a:rPr>
              <a:t> has improved their scores and now all the activities are evaluated well.</a:t>
            </a:r>
            <a:endParaRPr lang="ru-RU" sz="3600" kern="0" dirty="0">
              <a:latin typeface="+mj-lt"/>
            </a:endParaRPr>
          </a:p>
          <a:p>
            <a:pPr>
              <a:lnSpc>
                <a:spcPct val="80000"/>
              </a:lnSpc>
              <a:spcAft>
                <a:spcPts val="1500"/>
              </a:spcAft>
            </a:pPr>
            <a:r>
              <a:rPr lang="en-US" sz="4400" b="1" kern="0" dirty="0">
                <a:latin typeface="+mj-lt"/>
              </a:rPr>
              <a:t> </a:t>
            </a:r>
            <a:endParaRPr lang="ru-RU" sz="3600" kern="0" dirty="0">
              <a:latin typeface="+mj-lt"/>
            </a:endParaRPr>
          </a:p>
        </p:txBody>
      </p:sp>
      <p:sp>
        <p:nvSpPr>
          <p:cNvPr id="13"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5"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FUN&amp;SUN Panthea Waterpark </a:t>
            </a:r>
            <a:r>
              <a:rPr lang="en-US" dirty="0">
                <a:solidFill>
                  <a:schemeClr val="tx1"/>
                </a:solidFill>
              </a:rPr>
              <a:t>5* </a:t>
            </a:r>
            <a:endParaRPr lang="ru-RU" dirty="0">
              <a:solidFill>
                <a:schemeClr val="tx1"/>
              </a:solidFill>
            </a:endParaRPr>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 &amp; Sport </a:t>
            </a:r>
            <a:endParaRPr lang="ru-RU" sz="4000" b="1" dirty="0">
              <a:solidFill>
                <a:schemeClr val="tx1"/>
              </a:solidFill>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6811734" y="483775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811734" y="780350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6811734" y="923042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39" name="Заголовок 1">
            <a:extLst>
              <a:ext uri="{FF2B5EF4-FFF2-40B4-BE49-F238E27FC236}">
                <a16:creationId xmlns:a16="http://schemas.microsoft.com/office/drawing/2014/main" id="{C9ED6655-EECF-465C-A106-27BE843B0487}"/>
              </a:ext>
            </a:extLst>
          </p:cNvPr>
          <p:cNvSpPr txBox="1">
            <a:spLocks/>
          </p:cNvSpPr>
          <p:nvPr/>
        </p:nvSpPr>
        <p:spPr>
          <a:xfrm>
            <a:off x="26828378" y="1076814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6811734" y="12306850"/>
            <a:ext cx="717179" cy="3672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42" name="Заголовок 1">
            <a:extLst>
              <a:ext uri="{FF2B5EF4-FFF2-40B4-BE49-F238E27FC236}">
                <a16:creationId xmlns:a16="http://schemas.microsoft.com/office/drawing/2014/main" id="{C9ED6655-EECF-465C-A106-27BE843B0487}"/>
              </a:ext>
            </a:extLst>
          </p:cNvPr>
          <p:cNvSpPr txBox="1">
            <a:spLocks/>
          </p:cNvSpPr>
          <p:nvPr/>
        </p:nvSpPr>
        <p:spPr>
          <a:xfrm>
            <a:off x="26811734" y="1302556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43" name="Заголовок 1">
            <a:extLst>
              <a:ext uri="{FF2B5EF4-FFF2-40B4-BE49-F238E27FC236}">
                <a16:creationId xmlns:a16="http://schemas.microsoft.com/office/drawing/2014/main" id="{C9ED6655-EECF-465C-A106-27BE843B0487}"/>
              </a:ext>
            </a:extLst>
          </p:cNvPr>
          <p:cNvSpPr txBox="1">
            <a:spLocks/>
          </p:cNvSpPr>
          <p:nvPr/>
        </p:nvSpPr>
        <p:spPr>
          <a:xfrm>
            <a:off x="26828379" y="1388474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48" name="Rectangle 14"/>
          <p:cNvSpPr/>
          <p:nvPr/>
        </p:nvSpPr>
        <p:spPr>
          <a:xfrm>
            <a:off x="25796273" y="398468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49" name="Заголовок 1">
            <a:extLst>
              <a:ext uri="{FF2B5EF4-FFF2-40B4-BE49-F238E27FC236}">
                <a16:creationId xmlns:a16="http://schemas.microsoft.com/office/drawing/2014/main" id="{C9ED6655-EECF-465C-A106-27BE843B0487}"/>
              </a:ext>
            </a:extLst>
          </p:cNvPr>
          <p:cNvSpPr txBox="1">
            <a:spLocks/>
          </p:cNvSpPr>
          <p:nvPr/>
        </p:nvSpPr>
        <p:spPr>
          <a:xfrm>
            <a:off x="26794830" y="556871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50" name="Заголовок 1">
            <a:extLst>
              <a:ext uri="{FF2B5EF4-FFF2-40B4-BE49-F238E27FC236}">
                <a16:creationId xmlns:a16="http://schemas.microsoft.com/office/drawing/2014/main" id="{C9ED6655-EECF-465C-A106-27BE843B0487}"/>
              </a:ext>
            </a:extLst>
          </p:cNvPr>
          <p:cNvSpPr txBox="1">
            <a:spLocks/>
          </p:cNvSpPr>
          <p:nvPr/>
        </p:nvSpPr>
        <p:spPr>
          <a:xfrm>
            <a:off x="26794829" y="702632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51" name="Заголовок 1">
            <a:extLst>
              <a:ext uri="{FF2B5EF4-FFF2-40B4-BE49-F238E27FC236}">
                <a16:creationId xmlns:a16="http://schemas.microsoft.com/office/drawing/2014/main" id="{C9ED6655-EECF-465C-A106-27BE843B0487}"/>
              </a:ext>
            </a:extLst>
          </p:cNvPr>
          <p:cNvSpPr txBox="1">
            <a:spLocks/>
          </p:cNvSpPr>
          <p:nvPr/>
        </p:nvSpPr>
        <p:spPr>
          <a:xfrm>
            <a:off x="26794828" y="856542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52" name="Заголовок 1">
            <a:extLst>
              <a:ext uri="{FF2B5EF4-FFF2-40B4-BE49-F238E27FC236}">
                <a16:creationId xmlns:a16="http://schemas.microsoft.com/office/drawing/2014/main" id="{C9ED6655-EECF-465C-A106-27BE843B0487}"/>
              </a:ext>
            </a:extLst>
          </p:cNvPr>
          <p:cNvSpPr txBox="1">
            <a:spLocks/>
          </p:cNvSpPr>
          <p:nvPr/>
        </p:nvSpPr>
        <p:spPr>
          <a:xfrm>
            <a:off x="26811734" y="9967963"/>
            <a:ext cx="717179" cy="52974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53" name="Заголовок 1">
            <a:extLst>
              <a:ext uri="{FF2B5EF4-FFF2-40B4-BE49-F238E27FC236}">
                <a16:creationId xmlns:a16="http://schemas.microsoft.com/office/drawing/2014/main" id="{C9ED6655-EECF-465C-A106-27BE843B0487}"/>
              </a:ext>
            </a:extLst>
          </p:cNvPr>
          <p:cNvSpPr txBox="1">
            <a:spLocks/>
          </p:cNvSpPr>
          <p:nvPr/>
        </p:nvSpPr>
        <p:spPr>
          <a:xfrm>
            <a:off x="26811734" y="1150906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55" name="Заголовок 1">
            <a:extLst>
              <a:ext uri="{FF2B5EF4-FFF2-40B4-BE49-F238E27FC236}">
                <a16:creationId xmlns:a16="http://schemas.microsoft.com/office/drawing/2014/main" id="{C9ED6655-EECF-465C-A106-27BE843B0487}"/>
              </a:ext>
            </a:extLst>
          </p:cNvPr>
          <p:cNvSpPr txBox="1">
            <a:spLocks/>
          </p:cNvSpPr>
          <p:nvPr/>
        </p:nvSpPr>
        <p:spPr>
          <a:xfrm>
            <a:off x="26811734" y="15251352"/>
            <a:ext cx="717179" cy="4108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
        <p:nvSpPr>
          <p:cNvPr id="56" name="Заголовок 1">
            <a:extLst>
              <a:ext uri="{FF2B5EF4-FFF2-40B4-BE49-F238E27FC236}">
                <a16:creationId xmlns:a16="http://schemas.microsoft.com/office/drawing/2014/main" id="{C9ED6655-EECF-465C-A106-27BE843B0487}"/>
              </a:ext>
            </a:extLst>
          </p:cNvPr>
          <p:cNvSpPr txBox="1">
            <a:spLocks/>
          </p:cNvSpPr>
          <p:nvPr/>
        </p:nvSpPr>
        <p:spPr>
          <a:xfrm>
            <a:off x="26811734" y="1598373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61" name="Заголовок 1">
            <a:extLst>
              <a:ext uri="{FF2B5EF4-FFF2-40B4-BE49-F238E27FC236}">
                <a16:creationId xmlns:a16="http://schemas.microsoft.com/office/drawing/2014/main" id="{C9ED6655-EECF-465C-A106-27BE843B0487}"/>
              </a:ext>
            </a:extLst>
          </p:cNvPr>
          <p:cNvSpPr txBox="1">
            <a:spLocks/>
          </p:cNvSpPr>
          <p:nvPr/>
        </p:nvSpPr>
        <p:spPr>
          <a:xfrm>
            <a:off x="26794829" y="632749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33" name="Заголовок 1">
            <a:extLst>
              <a:ext uri="{FF2B5EF4-FFF2-40B4-BE49-F238E27FC236}">
                <a16:creationId xmlns:a16="http://schemas.microsoft.com/office/drawing/2014/main" id="{42039AF7-7072-4E56-A15C-DEA8F49DE2E4}"/>
              </a:ext>
            </a:extLst>
          </p:cNvPr>
          <p:cNvSpPr txBox="1">
            <a:spLocks/>
          </p:cNvSpPr>
          <p:nvPr/>
        </p:nvSpPr>
        <p:spPr>
          <a:xfrm>
            <a:off x="26811734" y="1456194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5</a:t>
            </a:r>
            <a:r>
              <a:rPr lang="ru-RU" sz="3600" kern="0" dirty="0">
                <a:solidFill>
                  <a:schemeClr val="tx1">
                    <a:lumMod val="75000"/>
                  </a:schemeClr>
                </a:solidFill>
                <a:latin typeface="+mj-lt"/>
              </a:rPr>
              <a:t>,</a:t>
            </a:r>
            <a:r>
              <a:rPr lang="en-US" sz="3600" kern="0" dirty="0">
                <a:solidFill>
                  <a:schemeClr val="tx1">
                    <a:lumMod val="75000"/>
                  </a:schemeClr>
                </a:solidFill>
                <a:latin typeface="+mj-lt"/>
              </a:rPr>
              <a:t>0</a:t>
            </a:r>
            <a:endParaRPr lang="ru-RU" sz="3600" kern="0" dirty="0">
              <a:solidFill>
                <a:schemeClr val="tx1">
                  <a:lumMod val="75000"/>
                </a:schemeClr>
              </a:solidFill>
              <a:latin typeface="+mj-lt"/>
            </a:endParaRPr>
          </a:p>
        </p:txBody>
      </p:sp>
    </p:spTree>
    <p:extLst>
      <p:ext uri="{BB962C8B-B14F-4D97-AF65-F5344CB8AC3E}">
        <p14:creationId xmlns:p14="http://schemas.microsoft.com/office/powerpoint/2010/main" val="320991025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39</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95</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4038809564"/>
              </p:ext>
            </p:extLst>
          </p:nvPr>
        </p:nvGraphicFramePr>
        <p:xfrm>
          <a:off x="1556704" y="4662437"/>
          <a:ext cx="25755342" cy="13168362"/>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85045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solidFill>
                  <a:srgbClr val="C00000"/>
                </a:solidFill>
                <a:latin typeface="+mj-lt"/>
              </a:rPr>
              <a:t>Toucan Baby </a:t>
            </a:r>
            <a:r>
              <a:rPr lang="en-US" sz="3600" kern="0" dirty="0">
                <a:solidFill>
                  <a:schemeClr val="tx1">
                    <a:lumMod val="75000"/>
                  </a:schemeClr>
                </a:solidFill>
                <a:latin typeface="+mj-lt"/>
              </a:rPr>
              <a:t>&amp;</a:t>
            </a:r>
            <a:r>
              <a:rPr lang="en-US" sz="3600" kern="0" dirty="0">
                <a:solidFill>
                  <a:srgbClr val="C00000"/>
                </a:solidFill>
                <a:latin typeface="+mj-lt"/>
              </a:rPr>
              <a:t> Toucan Buffet </a:t>
            </a:r>
            <a:r>
              <a:rPr lang="en-US" sz="3600" kern="0" dirty="0">
                <a:latin typeface="+mj-lt"/>
              </a:rPr>
              <a:t>has improved their scores. </a:t>
            </a:r>
          </a:p>
          <a:p>
            <a:pPr marL="742950" indent="-742950">
              <a:lnSpc>
                <a:spcPct val="80000"/>
              </a:lnSpc>
              <a:spcAft>
                <a:spcPts val="1500"/>
              </a:spcAft>
              <a:buFont typeface="+mj-lt"/>
              <a:buAutoNum type="arabicPeriod"/>
            </a:pPr>
            <a:r>
              <a:rPr lang="en-US" sz="3600" kern="0" dirty="0">
                <a:solidFill>
                  <a:schemeClr val="tx1">
                    <a:lumMod val="75000"/>
                  </a:schemeClr>
                </a:solidFill>
                <a:latin typeface="+mj-lt"/>
              </a:rPr>
              <a:t>Many services still stay unknown to guests.</a:t>
            </a:r>
          </a:p>
          <a:p>
            <a:pPr marL="742950" indent="-742950">
              <a:lnSpc>
                <a:spcPct val="80000"/>
              </a:lnSpc>
              <a:spcAft>
                <a:spcPts val="1500"/>
              </a:spcAft>
              <a:buFont typeface="+mj-lt"/>
              <a:buAutoNum type="arabicPeriod"/>
            </a:pPr>
            <a:r>
              <a:rPr lang="en-US" sz="3600" kern="0" dirty="0">
                <a:solidFill>
                  <a:schemeClr val="tx1">
                    <a:lumMod val="75000"/>
                  </a:schemeClr>
                </a:solidFill>
                <a:latin typeface="+mj-lt"/>
              </a:rPr>
              <a:t>Free inventory has low score, but due to the low level of usage of this service this figure appeared as a results of one unsatisfied guest’s evaluation.</a:t>
            </a:r>
          </a:p>
          <a:p>
            <a:pPr>
              <a:lnSpc>
                <a:spcPct val="80000"/>
              </a:lnSpc>
              <a:spcAft>
                <a:spcPts val="1500"/>
              </a:spcAft>
            </a:pPr>
            <a:r>
              <a:rPr lang="en-US" sz="4400" b="1" kern="0" dirty="0">
                <a:latin typeface="+mj-lt"/>
              </a:rPr>
              <a:t>Recommendations</a:t>
            </a:r>
            <a:r>
              <a:rPr lang="ru-RU" sz="4400" b="1" kern="0" dirty="0">
                <a:latin typeface="+mj-lt"/>
              </a:rPr>
              <a:t>:</a:t>
            </a:r>
          </a:p>
          <a:p>
            <a:pPr marL="742950" indent="-742950">
              <a:lnSpc>
                <a:spcPct val="80000"/>
              </a:lnSpc>
              <a:spcAft>
                <a:spcPts val="1500"/>
              </a:spcAft>
              <a:buAutoNum type="arabicPeriod"/>
            </a:pPr>
            <a:r>
              <a:rPr lang="en-US" sz="3600" kern="0" dirty="0">
                <a:latin typeface="+mj-lt"/>
              </a:rPr>
              <a:t>Improve notification about the services available. </a:t>
            </a:r>
            <a:endParaRPr lang="ru-RU" sz="3600" kern="0" dirty="0">
              <a:latin typeface="+mj-lt"/>
            </a:endParaRPr>
          </a:p>
        </p:txBody>
      </p:sp>
      <p:sp>
        <p:nvSpPr>
          <p:cNvPr id="13"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5"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FUN&amp;SUN Panthea Waterpark </a:t>
            </a:r>
            <a:r>
              <a:rPr lang="en-US" dirty="0">
                <a:solidFill>
                  <a:schemeClr val="tx1"/>
                </a:solidFill>
              </a:rPr>
              <a:t>5* </a:t>
            </a:r>
            <a:endParaRPr lang="ru-RU" dirty="0">
              <a:solidFill>
                <a:schemeClr val="tx1"/>
              </a:solidFill>
            </a:endParaRPr>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Services for Kids. </a:t>
            </a:r>
            <a:endParaRPr lang="ru-RU" sz="4000" b="1" dirty="0">
              <a:solidFill>
                <a:schemeClr val="tx1"/>
              </a:solidFill>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55244" y="536538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8</a:t>
            </a:r>
            <a:endParaRPr lang="ru-RU" sz="3600" kern="0" dirty="0">
              <a:solidFill>
                <a:schemeClr val="tx1">
                  <a:lumMod val="75000"/>
                </a:schemeClr>
              </a:solidFill>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55244" y="673279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55244" y="810021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55244" y="922872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55244" y="1057210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79659" y="11906720"/>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1</a:t>
            </a:r>
            <a:r>
              <a:rPr lang="ru-RU" sz="3600" kern="0" dirty="0">
                <a:latin typeface="+mj-lt"/>
              </a:rPr>
              <a:t>,</a:t>
            </a:r>
            <a:r>
              <a:rPr lang="en-US" sz="3600" kern="0" dirty="0">
                <a:latin typeface="+mj-lt"/>
              </a:rPr>
              <a:t>5</a:t>
            </a:r>
            <a:endParaRPr lang="ru-RU" sz="36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46519" y="1303600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79659" y="14101497"/>
            <a:ext cx="877743" cy="91492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accent4">
                    <a:lumMod val="75000"/>
                  </a:schemeClr>
                </a:solidFill>
                <a:latin typeface="+mj-lt"/>
              </a:rPr>
              <a:t>-</a:t>
            </a:r>
            <a:endParaRPr lang="ru-RU" sz="3600" kern="0" dirty="0">
              <a:solidFill>
                <a:schemeClr val="accent4">
                  <a:lumMod val="75000"/>
                </a:schemeClr>
              </a:solidFill>
              <a:latin typeface="+mj-lt"/>
            </a:endParaRPr>
          </a:p>
        </p:txBody>
      </p:sp>
      <p:sp>
        <p:nvSpPr>
          <p:cNvPr id="31" name="Rectangle 14"/>
          <p:cNvSpPr/>
          <p:nvPr/>
        </p:nvSpPr>
        <p:spPr>
          <a:xfrm>
            <a:off x="25839780" y="427177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28" name="Заголовок 1">
            <a:extLst>
              <a:ext uri="{FF2B5EF4-FFF2-40B4-BE49-F238E27FC236}">
                <a16:creationId xmlns:a16="http://schemas.microsoft.com/office/drawing/2014/main" id="{C8869DA6-528B-49DF-B428-914042F7960D}"/>
              </a:ext>
            </a:extLst>
          </p:cNvPr>
          <p:cNvSpPr txBox="1">
            <a:spLocks/>
          </p:cNvSpPr>
          <p:nvPr/>
        </p:nvSpPr>
        <p:spPr>
          <a:xfrm>
            <a:off x="26846520" y="1557222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solidFill>
                <a:latin typeface="+mj-lt"/>
              </a:rPr>
              <a:t>-</a:t>
            </a:r>
            <a:endParaRPr lang="ru-RU" sz="3600" kern="0" dirty="0">
              <a:solidFill>
                <a:schemeClr val="tx1"/>
              </a:solidFill>
              <a:latin typeface="+mj-lt"/>
            </a:endParaRPr>
          </a:p>
        </p:txBody>
      </p:sp>
    </p:spTree>
    <p:extLst>
      <p:ext uri="{BB962C8B-B14F-4D97-AF65-F5344CB8AC3E}">
        <p14:creationId xmlns:p14="http://schemas.microsoft.com/office/powerpoint/2010/main" val="15347376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Clients’ touchpoints to improve the product &amp; concept </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
        <p:nvSpPr>
          <p:cNvPr id="5" name="Rectangle 14"/>
          <p:cNvSpPr/>
          <p:nvPr/>
        </p:nvSpPr>
        <p:spPr>
          <a:xfrm>
            <a:off x="5031636" y="5434284"/>
            <a:ext cx="4967770" cy="201380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l" defTabSz="2807940" rtl="0" eaLnBrk="1" fontAlgn="base" latinLnBrk="0" hangingPunct="1">
              <a:lnSpc>
                <a:spcPct val="90000"/>
              </a:lnSpc>
              <a:spcBef>
                <a:spcPts val="0"/>
              </a:spcBef>
              <a:spcAft>
                <a:spcPts val="500"/>
              </a:spcAft>
              <a:buClr>
                <a:srgbClr val="092A5E"/>
              </a:buClr>
              <a:buSzPct val="110000"/>
              <a:buFontTx/>
              <a:buNone/>
              <a:tabLst/>
              <a:defRPr/>
            </a:pPr>
            <a:r>
              <a:rPr lang="en-US" sz="4400" b="1" dirty="0">
                <a:solidFill>
                  <a:srgbClr val="092A5E"/>
                </a:solidFill>
                <a:latin typeface="TUIType Light"/>
              </a:rPr>
              <a:t>Before vacation</a:t>
            </a:r>
            <a:r>
              <a:rPr kumimoji="0" lang="en-US" sz="4400" b="1" i="0" u="none" strike="noStrike" kern="1200" cap="none" spc="0" normalizeH="0" baseline="0" noProof="0" dirty="0">
                <a:ln>
                  <a:noFill/>
                </a:ln>
                <a:solidFill>
                  <a:srgbClr val="092A5E"/>
                </a:solidFill>
                <a:effectLst/>
                <a:uLnTx/>
                <a:uFillTx/>
                <a:latin typeface="TUIType Light"/>
                <a:ea typeface="+mn-ea"/>
                <a:cs typeface="+mn-cs"/>
              </a:rPr>
              <a:t> </a:t>
            </a:r>
            <a:endParaRPr kumimoji="0" lang="ru-RU" sz="4400" b="1" i="0" u="none" strike="noStrike" kern="1200" cap="none" spc="0" normalizeH="0" baseline="0" noProof="0" dirty="0">
              <a:ln>
                <a:noFill/>
              </a:ln>
              <a:solidFill>
                <a:srgbClr val="092A5E"/>
              </a:solidFill>
              <a:effectLst/>
              <a:uLnTx/>
              <a:uFillTx/>
              <a:latin typeface="TUIType Light"/>
              <a:ea typeface="+mn-ea"/>
              <a:cs typeface="+mn-cs"/>
            </a:endParaRPr>
          </a:p>
          <a:p>
            <a:pPr lvl="0" fontAlgn="base">
              <a:lnSpc>
                <a:spcPct val="90000"/>
              </a:lnSpc>
              <a:spcAft>
                <a:spcPts val="500"/>
              </a:spcAft>
              <a:buClr>
                <a:srgbClr val="092A5E"/>
              </a:buClr>
              <a:buSzPct val="110000"/>
              <a:defRPr/>
            </a:pPr>
            <a:r>
              <a:rPr lang="en-US" sz="4000" dirty="0">
                <a:solidFill>
                  <a:srgbClr val="092A5E"/>
                </a:solidFill>
              </a:rPr>
              <a:t>Awareness of the concept</a:t>
            </a:r>
            <a:endParaRPr kumimoji="0" lang="en-US" sz="4000"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6" name="Rectangle 14"/>
          <p:cNvSpPr/>
          <p:nvPr/>
        </p:nvSpPr>
        <p:spPr>
          <a:xfrm>
            <a:off x="18220809" y="5624785"/>
            <a:ext cx="4389697" cy="160157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l" defTabSz="2807940" rtl="0" eaLnBrk="1" fontAlgn="base" latinLnBrk="0" hangingPunct="1">
              <a:lnSpc>
                <a:spcPct val="90000"/>
              </a:lnSpc>
              <a:spcBef>
                <a:spcPts val="0"/>
              </a:spcBef>
              <a:spcAft>
                <a:spcPts val="500"/>
              </a:spcAft>
              <a:buClr>
                <a:srgbClr val="092A5E"/>
              </a:buClr>
              <a:buSzPct val="110000"/>
              <a:buFontTx/>
              <a:buNone/>
              <a:tabLst/>
              <a:defRPr/>
            </a:pPr>
            <a:r>
              <a:rPr lang="en-US" sz="4400" b="1" dirty="0">
                <a:solidFill>
                  <a:srgbClr val="092A5E"/>
                </a:solidFill>
                <a:latin typeface="TUIType Light"/>
              </a:rPr>
              <a:t>In the Hotel</a:t>
            </a:r>
            <a:endParaRPr kumimoji="0" lang="ru-RU" sz="4400" b="1" i="0" u="none" strike="noStrike" kern="1200" cap="none" spc="0" normalizeH="0" baseline="0" noProof="0" dirty="0">
              <a:ln>
                <a:noFill/>
              </a:ln>
              <a:solidFill>
                <a:srgbClr val="092A5E"/>
              </a:solidFill>
              <a:effectLst/>
              <a:uLnTx/>
              <a:uFillTx/>
              <a:latin typeface="TUIType Light"/>
              <a:ea typeface="+mn-ea"/>
              <a:cs typeface="+mn-cs"/>
            </a:endParaRPr>
          </a:p>
          <a:p>
            <a:pPr lvl="0" fontAlgn="base">
              <a:lnSpc>
                <a:spcPct val="90000"/>
              </a:lnSpc>
              <a:spcAft>
                <a:spcPts val="500"/>
              </a:spcAft>
              <a:buClr>
                <a:srgbClr val="092A5E"/>
              </a:buClr>
              <a:buSzPct val="110000"/>
              <a:defRPr/>
            </a:pPr>
            <a:r>
              <a:rPr lang="en-US" sz="4000" dirty="0">
                <a:solidFill>
                  <a:srgbClr val="092A5E"/>
                </a:solidFill>
              </a:rPr>
              <a:t>Services</a:t>
            </a:r>
            <a:endParaRPr kumimoji="0" lang="en-US" sz="4000"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7" name="Rectangle 14"/>
          <p:cNvSpPr/>
          <p:nvPr/>
        </p:nvSpPr>
        <p:spPr>
          <a:xfrm>
            <a:off x="30341038" y="5586685"/>
            <a:ext cx="6066585" cy="173479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vl="0" fontAlgn="base">
              <a:lnSpc>
                <a:spcPct val="90000"/>
              </a:lnSpc>
              <a:spcAft>
                <a:spcPts val="500"/>
              </a:spcAft>
              <a:buClr>
                <a:srgbClr val="092A5E"/>
              </a:buClr>
              <a:buSzPct val="110000"/>
              <a:defRPr/>
            </a:pPr>
            <a:r>
              <a:rPr lang="en-US" sz="4400" b="1" dirty="0">
                <a:solidFill>
                  <a:srgbClr val="092A5E"/>
                </a:solidFill>
              </a:rPr>
              <a:t>After Vacation</a:t>
            </a:r>
          </a:p>
          <a:p>
            <a:pPr lvl="0" fontAlgn="base">
              <a:lnSpc>
                <a:spcPct val="90000"/>
              </a:lnSpc>
              <a:spcAft>
                <a:spcPts val="500"/>
              </a:spcAft>
              <a:buClr>
                <a:srgbClr val="092A5E"/>
              </a:buClr>
              <a:buSzPct val="110000"/>
              <a:defRPr/>
            </a:pPr>
            <a:r>
              <a:rPr lang="en-US" sz="4400" dirty="0">
                <a:solidFill>
                  <a:srgbClr val="092A5E"/>
                </a:solidFill>
              </a:rPr>
              <a:t>Satisfaction / Loyalty</a:t>
            </a:r>
            <a:endParaRPr kumimoji="0" lang="en-US" sz="4000" i="0" u="none" strike="noStrike" kern="1200" cap="none" spc="0" normalizeH="0" baseline="0" noProof="0" dirty="0">
              <a:ln>
                <a:noFill/>
              </a:ln>
              <a:solidFill>
                <a:srgbClr val="092A5E"/>
              </a:solidFill>
              <a:effectLst/>
              <a:uLnTx/>
              <a:uFillTx/>
              <a:latin typeface="TUIType Light"/>
            </a:endParaRPr>
          </a:p>
        </p:txBody>
      </p:sp>
      <p:sp>
        <p:nvSpPr>
          <p:cNvPr id="11" name="Прямоугольник 10"/>
          <p:cNvSpPr/>
          <p:nvPr/>
        </p:nvSpPr>
        <p:spPr>
          <a:xfrm>
            <a:off x="1610747" y="11657042"/>
            <a:ext cx="8788256" cy="460636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Verification and control of the correctness of the products sold</a:t>
            </a:r>
          </a:p>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Asking for information from the client about expectations on vacation</a:t>
            </a:r>
          </a:p>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Collection of client’ interests and preferences</a:t>
            </a:r>
            <a:endParaRPr kumimoji="0" lang="ru-RU" sz="4000" b="0" i="0" u="none" strike="noStrike" kern="1200" cap="none" spc="0" normalizeH="0" baseline="0" noProof="0" dirty="0">
              <a:ln>
                <a:noFill/>
              </a:ln>
              <a:solidFill>
                <a:srgbClr val="092A5E"/>
              </a:solidFill>
              <a:effectLst/>
              <a:uLnTx/>
              <a:uFillTx/>
              <a:latin typeface="TUIType Light"/>
              <a:ea typeface="+mn-ea"/>
              <a:cs typeface="+mn-cs"/>
            </a:endParaRPr>
          </a:p>
          <a:p>
            <a:pPr marL="0" marR="0" lvl="0" indent="0" algn="l" defTabSz="2807940" rtl="0" eaLnBrk="1" fontAlgn="base" latinLnBrk="0" hangingPunct="1">
              <a:lnSpc>
                <a:spcPct val="80000"/>
              </a:lnSpc>
              <a:spcBef>
                <a:spcPct val="0"/>
              </a:spcBef>
              <a:spcAft>
                <a:spcPts val="2000"/>
              </a:spcAft>
              <a:buClrTx/>
              <a:buSzTx/>
              <a:buFontTx/>
              <a:buNone/>
              <a:tabLst/>
              <a:defRPr/>
            </a:pPr>
            <a:endParaRPr kumimoji="0" lang="ru-RU" sz="4000"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2" name="Прямоугольник 11"/>
          <p:cNvSpPr/>
          <p:nvPr/>
        </p:nvSpPr>
        <p:spPr>
          <a:xfrm>
            <a:off x="14867879" y="11657042"/>
            <a:ext cx="7960704" cy="518561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Checking and controlling all the necessary services in the hotel</a:t>
            </a:r>
          </a:p>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Request for rating of popular services in the hotel</a:t>
            </a:r>
          </a:p>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Quality control of services and product</a:t>
            </a:r>
          </a:p>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Collect information on recommendations and suggestions</a:t>
            </a:r>
            <a:endParaRPr kumimoji="0" lang="ru-RU" sz="4000" b="0" i="0" u="none" strike="noStrike" kern="1200" cap="none" spc="0" normalizeH="0" baseline="0" noProof="0" dirty="0">
              <a:ln>
                <a:noFill/>
              </a:ln>
              <a:solidFill>
                <a:srgbClr val="092A5E"/>
              </a:solidFill>
              <a:effectLst/>
              <a:uLnTx/>
              <a:uFillTx/>
              <a:latin typeface="TUIType Light"/>
              <a:ea typeface="+mn-ea"/>
              <a:cs typeface="+mn-cs"/>
            </a:endParaRPr>
          </a:p>
          <a:p>
            <a:pPr marL="0" marR="0" lvl="0" indent="0" algn="l" defTabSz="2807940" rtl="0" eaLnBrk="1" fontAlgn="base" latinLnBrk="0" hangingPunct="1">
              <a:lnSpc>
                <a:spcPct val="80000"/>
              </a:lnSpc>
              <a:spcBef>
                <a:spcPct val="0"/>
              </a:spcBef>
              <a:spcAft>
                <a:spcPts val="2000"/>
              </a:spcAft>
              <a:buClrTx/>
              <a:buSzTx/>
              <a:buFontTx/>
              <a:buNone/>
              <a:tabLst/>
              <a:defRPr/>
            </a:pPr>
            <a:endParaRPr kumimoji="0" lang="ru-RU" sz="4000"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3" name="Прямоугольник 12"/>
          <p:cNvSpPr/>
          <p:nvPr/>
        </p:nvSpPr>
        <p:spPr>
          <a:xfrm>
            <a:off x="26935563" y="11809443"/>
            <a:ext cx="8813982" cy="445396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Checking and monitoring customer satisfaction with vacation</a:t>
            </a:r>
          </a:p>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Rating of  services, identification of key</a:t>
            </a:r>
          </a:p>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Collecting an information on recommendations and suggestions</a:t>
            </a:r>
            <a:endParaRPr lang="ru-RU" sz="4000" dirty="0">
              <a:solidFill>
                <a:srgbClr val="092A5E"/>
              </a:solidFill>
            </a:endParaRPr>
          </a:p>
          <a:p>
            <a:pPr marL="533400" lvl="0" indent="-533400" fontAlgn="base">
              <a:lnSpc>
                <a:spcPct val="80000"/>
              </a:lnSpc>
              <a:spcBef>
                <a:spcPct val="0"/>
              </a:spcBef>
              <a:spcAft>
                <a:spcPts val="2000"/>
              </a:spcAft>
              <a:buFont typeface="+mj-lt"/>
              <a:buAutoNum type="arabicPeriod"/>
              <a:defRPr/>
            </a:pPr>
            <a:r>
              <a:rPr lang="en-US" sz="4000" dirty="0">
                <a:solidFill>
                  <a:srgbClr val="092A5E"/>
                </a:solidFill>
              </a:rPr>
              <a:t>Collection of information on the client's interests for the sale of additional services</a:t>
            </a:r>
            <a:endParaRPr kumimoji="0" lang="ru-RU" sz="4000"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7" name="Rectangle 14"/>
          <p:cNvSpPr/>
          <p:nvPr/>
        </p:nvSpPr>
        <p:spPr>
          <a:xfrm>
            <a:off x="1610747" y="8525112"/>
            <a:ext cx="9476353" cy="25057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marL="0" marR="0" lvl="0" indent="0" algn="l" defTabSz="2807940" rtl="0" eaLnBrk="1" fontAlgn="base" latinLnBrk="0" hangingPunct="1">
              <a:lnSpc>
                <a:spcPct val="90000"/>
              </a:lnSpc>
              <a:spcBef>
                <a:spcPts val="0"/>
              </a:spcBef>
              <a:spcAft>
                <a:spcPts val="500"/>
              </a:spcAft>
              <a:buClr>
                <a:srgbClr val="092A5E"/>
              </a:buClr>
              <a:buSzPct val="110000"/>
              <a:buFontTx/>
              <a:buNone/>
              <a:tabLst/>
              <a:defRPr/>
            </a:pPr>
            <a:r>
              <a:rPr kumimoji="0" lang="en-US" sz="4000" b="1" i="0" u="none" strike="noStrike" kern="1200" cap="none" spc="0" normalizeH="0" baseline="0" noProof="0" dirty="0">
                <a:ln>
                  <a:noFill/>
                </a:ln>
                <a:solidFill>
                  <a:srgbClr val="092A5E"/>
                </a:solidFill>
                <a:effectLst/>
                <a:uLnTx/>
                <a:uFillTx/>
                <a:latin typeface="TUIType Light"/>
                <a:ea typeface="+mn-ea"/>
                <a:cs typeface="+mn-cs"/>
              </a:rPr>
              <a:t>The main goal:</a:t>
            </a:r>
            <a:endParaRPr kumimoji="0" lang="ru-RU" sz="4000" b="1" i="0" u="none" strike="noStrike" kern="1200" cap="none" spc="0" normalizeH="0" baseline="0" noProof="0" dirty="0">
              <a:ln>
                <a:noFill/>
              </a:ln>
              <a:solidFill>
                <a:srgbClr val="092A5E"/>
              </a:solidFill>
              <a:effectLst/>
              <a:uLnTx/>
              <a:uFillTx/>
              <a:latin typeface="TUIType Light"/>
              <a:ea typeface="+mn-ea"/>
              <a:cs typeface="+mn-cs"/>
            </a:endParaRPr>
          </a:p>
          <a:p>
            <a:pPr lvl="0" fontAlgn="base">
              <a:lnSpc>
                <a:spcPct val="90000"/>
              </a:lnSpc>
              <a:spcAft>
                <a:spcPts val="500"/>
              </a:spcAft>
              <a:buClr>
                <a:srgbClr val="092A5E"/>
              </a:buClr>
              <a:buSzPct val="110000"/>
              <a:defRPr/>
            </a:pPr>
            <a:r>
              <a:rPr lang="en-US" sz="4000" dirty="0">
                <a:solidFill>
                  <a:srgbClr val="092A5E"/>
                </a:solidFill>
              </a:rPr>
              <a:t>All hotels with concepts are sold with informing tourists where they are going, voicing the differences and key advantages of the hotel with the concept.</a:t>
            </a:r>
            <a:endParaRPr kumimoji="0" lang="ru-RU" sz="4000"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8" name="Rectangle 14"/>
          <p:cNvSpPr/>
          <p:nvPr/>
        </p:nvSpPr>
        <p:spPr>
          <a:xfrm>
            <a:off x="14867879" y="8525112"/>
            <a:ext cx="7960704" cy="244066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vl="0" fontAlgn="base">
              <a:lnSpc>
                <a:spcPct val="90000"/>
              </a:lnSpc>
              <a:spcAft>
                <a:spcPts val="500"/>
              </a:spcAft>
              <a:buClr>
                <a:srgbClr val="092A5E"/>
              </a:buClr>
              <a:buSzPct val="110000"/>
              <a:defRPr/>
            </a:pPr>
            <a:r>
              <a:rPr lang="en-US" sz="4000" b="1" dirty="0">
                <a:solidFill>
                  <a:srgbClr val="092A5E"/>
                </a:solidFill>
              </a:rPr>
              <a:t>The main goal:</a:t>
            </a:r>
            <a:endParaRPr lang="ru-RU" sz="4000" b="1" dirty="0">
              <a:solidFill>
                <a:srgbClr val="092A5E"/>
              </a:solidFill>
            </a:endParaRPr>
          </a:p>
          <a:p>
            <a:pPr lvl="0" fontAlgn="base">
              <a:lnSpc>
                <a:spcPct val="90000"/>
              </a:lnSpc>
              <a:spcAft>
                <a:spcPts val="500"/>
              </a:spcAft>
              <a:buClr>
                <a:srgbClr val="092A5E"/>
              </a:buClr>
              <a:buSzPct val="110000"/>
              <a:defRPr/>
            </a:pPr>
            <a:r>
              <a:rPr lang="en-US" sz="4000" dirty="0">
                <a:solidFill>
                  <a:srgbClr val="092A5E"/>
                </a:solidFill>
              </a:rPr>
              <a:t>The quality of services in the hotel corresponds to the concept. Rating of master classes</a:t>
            </a:r>
            <a:r>
              <a:rPr lang="en-US" sz="4000" dirty="0">
                <a:solidFill>
                  <a:srgbClr val="092A5E"/>
                </a:solidFill>
                <a:latin typeface="TUIType Light"/>
              </a:rPr>
              <a:t> and all other activities. </a:t>
            </a:r>
            <a:endParaRPr kumimoji="0" lang="ru-RU" sz="4000" b="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0" name="Rectangle 14"/>
          <p:cNvSpPr/>
          <p:nvPr/>
        </p:nvSpPr>
        <p:spPr>
          <a:xfrm>
            <a:off x="26935563" y="8525111"/>
            <a:ext cx="8720571" cy="260961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vl="0" fontAlgn="base">
              <a:lnSpc>
                <a:spcPct val="90000"/>
              </a:lnSpc>
              <a:spcAft>
                <a:spcPts val="500"/>
              </a:spcAft>
              <a:buClr>
                <a:srgbClr val="092A5E"/>
              </a:buClr>
              <a:buSzPct val="110000"/>
              <a:defRPr/>
            </a:pPr>
            <a:r>
              <a:rPr lang="en-US" sz="4000" b="1" dirty="0">
                <a:solidFill>
                  <a:srgbClr val="092A5E"/>
                </a:solidFill>
              </a:rPr>
              <a:t>The main goal:</a:t>
            </a:r>
            <a:endParaRPr lang="ru-RU" sz="4000" b="1" dirty="0">
              <a:solidFill>
                <a:srgbClr val="092A5E"/>
              </a:solidFill>
            </a:endParaRPr>
          </a:p>
          <a:p>
            <a:pPr lvl="0" fontAlgn="base">
              <a:lnSpc>
                <a:spcPct val="90000"/>
              </a:lnSpc>
              <a:spcAft>
                <a:spcPts val="500"/>
              </a:spcAft>
              <a:buClr>
                <a:srgbClr val="092A5E"/>
              </a:buClr>
              <a:buSzPct val="110000"/>
              <a:defRPr/>
            </a:pPr>
            <a:r>
              <a:rPr lang="en-US" sz="4000" dirty="0">
                <a:solidFill>
                  <a:srgbClr val="092A5E"/>
                </a:solidFill>
              </a:rPr>
              <a:t>Improving  the product to customer request.</a:t>
            </a:r>
          </a:p>
          <a:p>
            <a:pPr lvl="0" fontAlgn="base">
              <a:lnSpc>
                <a:spcPct val="90000"/>
              </a:lnSpc>
              <a:spcAft>
                <a:spcPts val="500"/>
              </a:spcAft>
              <a:buClr>
                <a:srgbClr val="092A5E"/>
              </a:buClr>
              <a:buSzPct val="110000"/>
              <a:defRPr/>
            </a:pPr>
            <a:r>
              <a:rPr lang="en-US" sz="4000" dirty="0">
                <a:solidFill>
                  <a:srgbClr val="092A5E"/>
                </a:solidFill>
              </a:rPr>
              <a:t>  Increase LTV * of clients. Sale of an additional  services taking into account knowledge about client preferences.</a:t>
            </a:r>
            <a:endParaRPr kumimoji="0" lang="ru-RU" sz="4000" b="0" i="0" u="none" strike="noStrike" kern="1200" cap="none" spc="0" normalizeH="0" baseline="0" noProof="0" dirty="0">
              <a:ln>
                <a:noFill/>
              </a:ln>
              <a:solidFill>
                <a:srgbClr val="092A5E"/>
              </a:solidFill>
              <a:effectLst/>
              <a:uLnTx/>
              <a:uFillTx/>
              <a:latin typeface="TUIType Light"/>
              <a:ea typeface="+mn-ea"/>
              <a:cs typeface="+mn-cs"/>
            </a:endParaRPr>
          </a:p>
        </p:txBody>
      </p:sp>
      <p:grpSp>
        <p:nvGrpSpPr>
          <p:cNvPr id="27" name="Группа 26"/>
          <p:cNvGrpSpPr/>
          <p:nvPr/>
        </p:nvGrpSpPr>
        <p:grpSpPr>
          <a:xfrm>
            <a:off x="1640818" y="5036324"/>
            <a:ext cx="2778782" cy="2778779"/>
            <a:chOff x="1640818" y="3533724"/>
            <a:chExt cx="2778782" cy="2778779"/>
          </a:xfrm>
        </p:grpSpPr>
        <p:sp>
          <p:nvSpPr>
            <p:cNvPr id="8" name="Овал 7"/>
            <p:cNvSpPr/>
            <p:nvPr/>
          </p:nvSpPr>
          <p:spPr>
            <a:xfrm>
              <a:off x="1640818" y="3533724"/>
              <a:ext cx="2778782" cy="2778779"/>
            </a:xfrm>
            <a:prstGeom prst="ellipse">
              <a:avLst/>
            </a:prstGeom>
            <a:solidFill>
              <a:schemeClr val="accent3"/>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4" name="Прямоугольник 3"/>
            <p:cNvSpPr/>
            <p:nvPr/>
          </p:nvSpPr>
          <p:spPr>
            <a:xfrm>
              <a:off x="2286000" y="4237312"/>
              <a:ext cx="1449059" cy="1449059"/>
            </a:xfrm>
            <a:prstGeom prst="rect">
              <a:avLst/>
            </a:prstGeom>
            <a:blipFill>
              <a:blip r:embed="rId2"/>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98" tIns="46798" rIns="46798" bIns="46798" numCol="1" spcCol="38100" rtlCol="0" anchor="ctr">
              <a:spAutoFit/>
            </a:bodyPr>
            <a:lstStyle/>
            <a:p>
              <a:pPr marL="0" marR="0" lvl="0" indent="0" algn="ctr" defTabSz="914400" rtl="0" eaLnBrk="1" fontAlgn="auto" latinLnBrk="0" hangingPunct="0">
                <a:lnSpc>
                  <a:spcPct val="95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092A5E"/>
                </a:solidFill>
                <a:effectLst/>
                <a:uLnTx/>
                <a:uFillTx/>
                <a:latin typeface="TUIType Light"/>
                <a:ea typeface="+mn-ea"/>
                <a:cs typeface="+mn-cs"/>
                <a:sym typeface="TUIType"/>
              </a:endParaRPr>
            </a:p>
          </p:txBody>
        </p:sp>
      </p:grpSp>
      <p:grpSp>
        <p:nvGrpSpPr>
          <p:cNvPr id="15" name="Группа 14"/>
          <p:cNvGrpSpPr/>
          <p:nvPr/>
        </p:nvGrpSpPr>
        <p:grpSpPr>
          <a:xfrm>
            <a:off x="14867879" y="5036324"/>
            <a:ext cx="2778782" cy="2778779"/>
            <a:chOff x="14484421" y="3533724"/>
            <a:chExt cx="2778782" cy="2778779"/>
          </a:xfrm>
        </p:grpSpPr>
        <p:sp>
          <p:nvSpPr>
            <p:cNvPr id="9" name="Овал 8"/>
            <p:cNvSpPr/>
            <p:nvPr/>
          </p:nvSpPr>
          <p:spPr>
            <a:xfrm>
              <a:off x="14484421" y="3533724"/>
              <a:ext cx="2778782" cy="2778779"/>
            </a:xfrm>
            <a:prstGeom prst="ellipse">
              <a:avLst/>
            </a:prstGeom>
            <a:solidFill>
              <a:schemeClr val="accent6"/>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22" name="Прямоугольник 21"/>
            <p:cNvSpPr/>
            <p:nvPr/>
          </p:nvSpPr>
          <p:spPr>
            <a:xfrm>
              <a:off x="15175693" y="4224994"/>
              <a:ext cx="1396239" cy="1396239"/>
            </a:xfrm>
            <a:prstGeom prst="rect">
              <a:avLst/>
            </a:prstGeom>
            <a:blipFill>
              <a:blip r:embed="rId3"/>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98" tIns="46798" rIns="46798" bIns="46798" numCol="1" spcCol="38100" rtlCol="0" anchor="ctr">
              <a:spAutoFit/>
            </a:bodyPr>
            <a:lstStyle/>
            <a:p>
              <a:pPr marL="0" marR="0" lvl="0" indent="0" algn="ctr" defTabSz="914400" rtl="0" eaLnBrk="1" fontAlgn="auto" latinLnBrk="0" hangingPunct="0">
                <a:lnSpc>
                  <a:spcPct val="95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092A5E"/>
                </a:solidFill>
                <a:effectLst/>
                <a:uLnTx/>
                <a:uFillTx/>
                <a:latin typeface="TUIType Light"/>
                <a:ea typeface="+mn-ea"/>
                <a:cs typeface="+mn-cs"/>
                <a:sym typeface="TUIType"/>
              </a:endParaRPr>
            </a:p>
          </p:txBody>
        </p:sp>
      </p:grpSp>
      <p:grpSp>
        <p:nvGrpSpPr>
          <p:cNvPr id="26" name="Группа 25"/>
          <p:cNvGrpSpPr/>
          <p:nvPr/>
        </p:nvGrpSpPr>
        <p:grpSpPr>
          <a:xfrm>
            <a:off x="26935563" y="5036324"/>
            <a:ext cx="2778782" cy="2778779"/>
            <a:chOff x="26227640" y="3533724"/>
            <a:chExt cx="2778782" cy="2778779"/>
          </a:xfrm>
        </p:grpSpPr>
        <p:sp>
          <p:nvSpPr>
            <p:cNvPr id="10" name="Овал 9"/>
            <p:cNvSpPr/>
            <p:nvPr/>
          </p:nvSpPr>
          <p:spPr>
            <a:xfrm>
              <a:off x="26227640" y="3533724"/>
              <a:ext cx="2778782" cy="2778779"/>
            </a:xfrm>
            <a:prstGeom prst="ellipse">
              <a:avLst/>
            </a:prstGeom>
            <a:solidFill>
              <a:schemeClr val="accent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914400" rtl="0" eaLnBrk="1" fontAlgn="auto" latinLnBrk="0" hangingPunct="0">
                <a:lnSpc>
                  <a:spcPct val="80000"/>
                </a:lnSpc>
                <a:spcBef>
                  <a:spcPts val="0"/>
                </a:spcBef>
                <a:spcAft>
                  <a:spcPts val="0"/>
                </a:spcAft>
                <a:buClrTx/>
                <a:buSzTx/>
                <a:buFontTx/>
                <a:buNone/>
                <a:tabLst/>
                <a:defRPr/>
              </a:pPr>
              <a:endParaRPr kumimoji="0" lang="ru-RU" sz="8800" b="0" i="0" u="none" strike="noStrike" kern="1200" cap="none" spc="0" normalizeH="0" baseline="0" noProof="0" dirty="0">
                <a:ln>
                  <a:noFill/>
                </a:ln>
                <a:solidFill>
                  <a:srgbClr val="092A5E"/>
                </a:solidFill>
                <a:effectLst/>
                <a:uLnTx/>
                <a:uFillTx/>
                <a:latin typeface="TUIType Light"/>
                <a:ea typeface="+mn-ea"/>
                <a:cs typeface="+mn-cs"/>
                <a:sym typeface="TUIType"/>
              </a:endParaRPr>
            </a:p>
          </p:txBody>
        </p:sp>
        <p:sp>
          <p:nvSpPr>
            <p:cNvPr id="23" name="Прямоугольник 22"/>
            <p:cNvSpPr/>
            <p:nvPr/>
          </p:nvSpPr>
          <p:spPr>
            <a:xfrm>
              <a:off x="26924000" y="4268182"/>
              <a:ext cx="1369607" cy="1369607"/>
            </a:xfrm>
            <a:prstGeom prst="rect">
              <a:avLst/>
            </a:prstGeom>
            <a:blipFill>
              <a:blip r:embed="rId4"/>
              <a:stretch>
                <a:fillRect/>
              </a:stretch>
            </a:blip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798" tIns="46798" rIns="46798" bIns="46798" numCol="1" spcCol="38100" rtlCol="0" anchor="ctr">
              <a:spAutoFit/>
            </a:bodyPr>
            <a:lstStyle/>
            <a:p>
              <a:pPr marL="0" marR="0" lvl="0" indent="0" algn="ctr" defTabSz="914400" rtl="0" eaLnBrk="1" fontAlgn="auto" latinLnBrk="0" hangingPunct="0">
                <a:lnSpc>
                  <a:spcPct val="95000"/>
                </a:lnSpc>
                <a:spcBef>
                  <a:spcPts val="0"/>
                </a:spcBef>
                <a:spcAft>
                  <a:spcPts val="0"/>
                </a:spcAft>
                <a:buClrTx/>
                <a:buSzTx/>
                <a:buFontTx/>
                <a:buNone/>
                <a:tabLst/>
                <a:defRPr/>
              </a:pPr>
              <a:endParaRPr kumimoji="0" lang="ru-RU" sz="2400" b="0" i="0" u="none" strike="noStrike" kern="1200" cap="none" spc="0" normalizeH="0" baseline="0" noProof="0">
                <a:ln>
                  <a:noFill/>
                </a:ln>
                <a:solidFill>
                  <a:srgbClr val="092A5E"/>
                </a:solidFill>
                <a:effectLst/>
                <a:uLnTx/>
                <a:uFillTx/>
                <a:latin typeface="TUIType Light"/>
                <a:ea typeface="+mn-ea"/>
                <a:cs typeface="+mn-cs"/>
                <a:sym typeface="TUIType"/>
              </a:endParaRPr>
            </a:p>
          </p:txBody>
        </p:sp>
      </p:grpSp>
      <p:cxnSp>
        <p:nvCxnSpPr>
          <p:cNvPr id="24" name="Прямая соединительная линия 23"/>
          <p:cNvCxnSpPr/>
          <p:nvPr/>
        </p:nvCxnSpPr>
        <p:spPr>
          <a:xfrm flipV="1">
            <a:off x="12871374" y="5262128"/>
            <a:ext cx="0" cy="10695627"/>
          </a:xfrm>
          <a:prstGeom prst="line">
            <a:avLst/>
          </a:prstGeom>
          <a:noFill/>
          <a:ln w="38100"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grpSp>
        <p:nvGrpSpPr>
          <p:cNvPr id="32" name="Группа 31"/>
          <p:cNvGrpSpPr/>
          <p:nvPr/>
        </p:nvGrpSpPr>
        <p:grpSpPr>
          <a:xfrm>
            <a:off x="32268357" y="852487"/>
            <a:ext cx="4358606" cy="1386789"/>
            <a:chOff x="29036928" y="1600200"/>
            <a:chExt cx="6520878" cy="2074765"/>
          </a:xfrm>
        </p:grpSpPr>
        <p:pic>
          <p:nvPicPr>
            <p:cNvPr id="33" name="Рисунок 3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1353927" y="1600200"/>
              <a:ext cx="1726723" cy="2074765"/>
            </a:xfrm>
            <a:prstGeom prst="rect">
              <a:avLst/>
            </a:prstGeom>
          </p:spPr>
        </p:pic>
        <p:pic>
          <p:nvPicPr>
            <p:cNvPr id="34" name="Picture 4" descr="C:\Users\murat.guler.TUIRU\Desktop\images\tukan-2.gif"/>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775229" y="1603558"/>
              <a:ext cx="1782577" cy="207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Рисунок 3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036928" y="1600200"/>
              <a:ext cx="1507207" cy="2074765"/>
            </a:xfrm>
            <a:prstGeom prst="rect">
              <a:avLst/>
            </a:prstGeom>
          </p:spPr>
        </p:pic>
      </p:grpSp>
      <p:cxnSp>
        <p:nvCxnSpPr>
          <p:cNvPr id="36" name="Прямая соединительная линия 35"/>
          <p:cNvCxnSpPr/>
          <p:nvPr/>
        </p:nvCxnSpPr>
        <p:spPr>
          <a:xfrm flipV="1">
            <a:off x="24847064" y="5262128"/>
            <a:ext cx="0" cy="10695627"/>
          </a:xfrm>
          <a:prstGeom prst="line">
            <a:avLst/>
          </a:prstGeom>
          <a:noFill/>
          <a:ln w="38100"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sp>
        <p:nvSpPr>
          <p:cNvPr id="37"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defTabSz="914400" hangingPunct="0">
              <a:lnSpc>
                <a:spcPct val="95000"/>
              </a:lnSpc>
              <a:defRPr/>
            </a:pPr>
            <a:r>
              <a:rPr lang="en-US" sz="3200" dirty="0">
                <a:solidFill>
                  <a:srgbClr val="092A5E"/>
                </a:solidFill>
                <a:sym typeface="TUIType"/>
              </a:rPr>
              <a:t>* LTV – Lifetime Value  </a:t>
            </a:r>
          </a:p>
        </p:txBody>
      </p:sp>
    </p:spTree>
    <p:extLst>
      <p:ext uri="{BB962C8B-B14F-4D97-AF65-F5344CB8AC3E}">
        <p14:creationId xmlns:p14="http://schemas.microsoft.com/office/powerpoint/2010/main" val="193964669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TUI DAY&amp;NIGHT Connected </a:t>
            </a:r>
            <a:br>
              <a:rPr lang="en-US" dirty="0"/>
            </a:br>
            <a:r>
              <a:rPr lang="en-US" dirty="0"/>
              <a:t>Club </a:t>
            </a:r>
            <a:r>
              <a:rPr lang="en-US" dirty="0" err="1"/>
              <a:t>Hydros</a:t>
            </a:r>
            <a:r>
              <a:rPr lang="en-US" dirty="0"/>
              <a:t> </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40</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56374176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41</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170</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372083102"/>
              </p:ext>
            </p:extLst>
          </p:nvPr>
        </p:nvGraphicFramePr>
        <p:xfrm>
          <a:off x="1556704" y="4662437"/>
          <a:ext cx="25755342" cy="13168362"/>
        </p:xfrm>
        <a:graphic>
          <a:graphicData uri="http://schemas.openxmlformats.org/drawingml/2006/chart">
            <c:chart xmlns:c="http://schemas.openxmlformats.org/drawingml/2006/chart" xmlns:r="http://schemas.openxmlformats.org/officeDocument/2006/relationships" r:id="rId2"/>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85045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The level of awareness of the services is still quite high as well as the usage level.</a:t>
            </a:r>
          </a:p>
          <a:p>
            <a:pPr marL="742950" indent="-742950">
              <a:lnSpc>
                <a:spcPct val="80000"/>
              </a:lnSpc>
              <a:spcAft>
                <a:spcPts val="1500"/>
              </a:spcAft>
              <a:buFont typeface="+mj-lt"/>
              <a:buAutoNum type="arabicPeriod"/>
            </a:pPr>
            <a:r>
              <a:rPr lang="en-US" sz="3600" kern="0" dirty="0">
                <a:solidFill>
                  <a:srgbClr val="C00000"/>
                </a:solidFill>
                <a:latin typeface="+mj-lt"/>
              </a:rPr>
              <a:t>Wi-Fi </a:t>
            </a:r>
            <a:r>
              <a:rPr lang="en-US" sz="3600" kern="0" dirty="0">
                <a:latin typeface="+mj-lt"/>
              </a:rPr>
              <a:t>is still the service to improve (though it’s score increased from 4,1 to 4,5 since July). </a:t>
            </a:r>
          </a:p>
          <a:p>
            <a:pPr marL="742950" indent="-742950">
              <a:lnSpc>
                <a:spcPct val="80000"/>
              </a:lnSpc>
              <a:spcAft>
                <a:spcPts val="1500"/>
              </a:spcAft>
              <a:buFont typeface="+mj-lt"/>
              <a:buAutoNum type="arabicPeriod"/>
            </a:pPr>
            <a:r>
              <a:rPr lang="en-US" sz="3600" kern="0" dirty="0">
                <a:solidFill>
                  <a:srgbClr val="C00000"/>
                </a:solidFill>
              </a:rPr>
              <a:t>Imported alcohol</a:t>
            </a:r>
            <a:r>
              <a:rPr lang="en-US" sz="3600" kern="0" dirty="0"/>
              <a:t> and </a:t>
            </a:r>
            <a:r>
              <a:rPr lang="en-US" sz="3600" kern="0" dirty="0">
                <a:solidFill>
                  <a:schemeClr val="accent4">
                    <a:lumMod val="75000"/>
                  </a:schemeClr>
                </a:solidFill>
              </a:rPr>
              <a:t>Ice-cream </a:t>
            </a:r>
            <a:r>
              <a:rPr lang="en-US" sz="3600" kern="0" dirty="0">
                <a:solidFill>
                  <a:schemeClr val="tx1">
                    <a:lumMod val="75000"/>
                  </a:schemeClr>
                </a:solidFill>
              </a:rPr>
              <a:t>still have moderate score, which has not changed since July</a:t>
            </a:r>
            <a:r>
              <a:rPr lang="en-US" sz="3600" kern="0" dirty="0">
                <a:solidFill>
                  <a:schemeClr val="accent4">
                    <a:lumMod val="75000"/>
                  </a:schemeClr>
                </a:solidFill>
              </a:rPr>
              <a:t>.</a:t>
            </a:r>
          </a:p>
          <a:p>
            <a:pPr marL="742950" indent="-742950">
              <a:lnSpc>
                <a:spcPct val="80000"/>
              </a:lnSpc>
              <a:spcAft>
                <a:spcPts val="1500"/>
              </a:spcAft>
              <a:buFont typeface="+mj-lt"/>
              <a:buAutoNum type="arabicPeriod"/>
            </a:pPr>
            <a:endParaRPr lang="en-US" sz="3600" kern="0" dirty="0"/>
          </a:p>
          <a:p>
            <a:pPr>
              <a:lnSpc>
                <a:spcPct val="80000"/>
              </a:lnSpc>
              <a:spcAft>
                <a:spcPts val="1500"/>
              </a:spcAft>
            </a:pPr>
            <a:r>
              <a:rPr lang="en-US" sz="4400" b="1" kern="0" dirty="0">
                <a:latin typeface="+mj-lt"/>
              </a:rPr>
              <a:t>Recommendations</a:t>
            </a:r>
            <a:r>
              <a:rPr lang="ru-RU" sz="4400" b="1" kern="0" dirty="0">
                <a:latin typeface="+mj-lt"/>
              </a:rPr>
              <a:t>:</a:t>
            </a:r>
          </a:p>
          <a:p>
            <a:pPr marL="742950" indent="-742950">
              <a:lnSpc>
                <a:spcPct val="80000"/>
              </a:lnSpc>
              <a:spcAft>
                <a:spcPts val="1500"/>
              </a:spcAft>
              <a:buFont typeface="+mj-lt"/>
              <a:buAutoNum type="arabicPeriod"/>
            </a:pPr>
            <a:r>
              <a:rPr lang="en-US" sz="3600" kern="0" dirty="0"/>
              <a:t>Improve Ice-cream, Alcohol and Wi-Fi.</a:t>
            </a:r>
            <a:endParaRPr lang="ru-RU" sz="3600" kern="0" dirty="0"/>
          </a:p>
          <a:p>
            <a:pPr>
              <a:lnSpc>
                <a:spcPct val="80000"/>
              </a:lnSpc>
              <a:spcAft>
                <a:spcPts val="1500"/>
              </a:spcAft>
            </a:pPr>
            <a:endParaRPr lang="en-US" sz="3600" kern="0" dirty="0">
              <a:latin typeface="+mj-lt"/>
            </a:endParaRPr>
          </a:p>
        </p:txBody>
      </p:sp>
      <p:sp>
        <p:nvSpPr>
          <p:cNvPr id="13"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DAY&amp;NIGHT Connected Club </a:t>
            </a:r>
            <a:r>
              <a:rPr lang="en-US" dirty="0" err="1"/>
              <a:t>Hydros</a:t>
            </a:r>
            <a:r>
              <a:rPr lang="en-US" dirty="0"/>
              <a:t> </a:t>
            </a:r>
            <a:r>
              <a:rPr lang="en-US" dirty="0">
                <a:solidFill>
                  <a:schemeClr val="tx1"/>
                </a:solidFill>
              </a:rPr>
              <a:t>HV-1  </a:t>
            </a:r>
            <a:endParaRPr lang="ru-RU" dirty="0">
              <a:solidFill>
                <a:schemeClr val="tx1"/>
              </a:solidFill>
            </a:endParaRPr>
          </a:p>
        </p:txBody>
      </p:sp>
      <p:sp>
        <p:nvSpPr>
          <p:cNvPr id="15"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0"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Rooms and Food &amp; Beverage </a:t>
            </a:r>
            <a:endParaRPr lang="ru-RU" sz="4000" b="1" dirty="0">
              <a:solidFill>
                <a:schemeClr val="tx1"/>
              </a:solidFill>
            </a:endParaRPr>
          </a:p>
        </p:txBody>
      </p:sp>
      <p:sp>
        <p:nvSpPr>
          <p:cNvPr id="21"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89870" y="493133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89870" y="659807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89870" y="733792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89870" y="811914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89870" y="89585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89870" y="971840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89870" y="1040481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accent4">
                    <a:lumMod val="75000"/>
                  </a:schemeClr>
                </a:solidFill>
                <a:latin typeface="+mj-lt"/>
              </a:rPr>
              <a:t>4</a:t>
            </a:r>
            <a:r>
              <a:rPr lang="ru-RU" sz="3600" kern="0" dirty="0">
                <a:solidFill>
                  <a:schemeClr val="accent4">
                    <a:lumMod val="75000"/>
                  </a:schemeClr>
                </a:solidFill>
                <a:latin typeface="+mj-lt"/>
              </a:rPr>
              <a:t>,</a:t>
            </a:r>
            <a:r>
              <a:rPr lang="en-US" sz="3600" kern="0" dirty="0">
                <a:solidFill>
                  <a:schemeClr val="accent4">
                    <a:lumMod val="75000"/>
                  </a:schemeClr>
                </a:solidFill>
                <a:latin typeface="+mj-lt"/>
              </a:rPr>
              <a:t>5</a:t>
            </a:r>
            <a:endParaRPr lang="ru-RU" sz="3600" kern="0" dirty="0">
              <a:solidFill>
                <a:schemeClr val="accent4">
                  <a:lumMod val="75000"/>
                </a:schemeClr>
              </a:solidFill>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89870" y="1120997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89870" y="119448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89870" y="1419430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5</a:t>
            </a:r>
            <a:endParaRPr lang="ru-RU" sz="3600" kern="0" dirty="0">
              <a:solidFill>
                <a:srgbClr val="C00000"/>
              </a:solidFill>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89870" y="1495284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33" name="Rectangle 14"/>
          <p:cNvSpPr/>
          <p:nvPr/>
        </p:nvSpPr>
        <p:spPr>
          <a:xfrm>
            <a:off x="25874406" y="4278601"/>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922527" y="57569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5</a:t>
            </a:r>
            <a:endParaRPr lang="ru-RU" sz="3600" kern="0" dirty="0">
              <a:solidFill>
                <a:srgbClr val="C00000"/>
              </a:solidFill>
              <a:latin typeface="+mj-lt"/>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6876016" y="1573205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6878985" y="1264852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911642" y="1339964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pic>
        <p:nvPicPr>
          <p:cNvPr id="38" name="Рисунок 3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590904" y="852487"/>
            <a:ext cx="1007429" cy="1386789"/>
          </a:xfrm>
          <a:prstGeom prst="rect">
            <a:avLst/>
          </a:prstGeom>
        </p:spPr>
      </p:pic>
    </p:spTree>
    <p:extLst>
      <p:ext uri="{BB962C8B-B14F-4D97-AF65-F5344CB8AC3E}">
        <p14:creationId xmlns:p14="http://schemas.microsoft.com/office/powerpoint/2010/main" val="101239419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42</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170</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4060470675"/>
              </p:ext>
            </p:extLst>
          </p:nvPr>
        </p:nvGraphicFramePr>
        <p:xfrm>
          <a:off x="1556704" y="4662437"/>
          <a:ext cx="25755342" cy="13168362"/>
        </p:xfrm>
        <a:graphic>
          <a:graphicData uri="http://schemas.openxmlformats.org/drawingml/2006/chart">
            <c:chart xmlns:c="http://schemas.openxmlformats.org/drawingml/2006/chart" xmlns:r="http://schemas.openxmlformats.org/officeDocument/2006/relationships" r:id="rId2"/>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85045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Live Music &amp; Concert and all the master classes are not held all the time.</a:t>
            </a:r>
          </a:p>
          <a:p>
            <a:pPr marL="742950" indent="-742950">
              <a:lnSpc>
                <a:spcPct val="80000"/>
              </a:lnSpc>
              <a:spcAft>
                <a:spcPts val="1500"/>
              </a:spcAft>
              <a:buFont typeface="+mj-lt"/>
              <a:buAutoNum type="arabicPeriod"/>
            </a:pPr>
            <a:r>
              <a:rPr lang="en-US" sz="3600" kern="0" dirty="0">
                <a:latin typeface="+mj-lt"/>
              </a:rPr>
              <a:t>Live music has moderate score.</a:t>
            </a:r>
            <a:endParaRPr lang="ru-RU" sz="3600" kern="0" dirty="0">
              <a:latin typeface="+mj-lt"/>
            </a:endParaRPr>
          </a:p>
          <a:p>
            <a:pPr>
              <a:lnSpc>
                <a:spcPct val="80000"/>
              </a:lnSpc>
              <a:spcAft>
                <a:spcPts val="1500"/>
              </a:spcAft>
            </a:pPr>
            <a:endParaRPr lang="ru-RU" sz="3600" kern="0" dirty="0">
              <a:latin typeface="+mj-lt"/>
            </a:endParaRPr>
          </a:p>
        </p:txBody>
      </p:sp>
      <p:sp>
        <p:nvSpPr>
          <p:cNvPr id="13"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5"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DAY&amp;NIGHT Connected Club </a:t>
            </a:r>
            <a:r>
              <a:rPr lang="en-US" dirty="0" err="1"/>
              <a:t>Hydros</a:t>
            </a:r>
            <a:r>
              <a:rPr lang="en-US" dirty="0"/>
              <a:t> </a:t>
            </a:r>
            <a:r>
              <a:rPr lang="en-US" dirty="0">
                <a:solidFill>
                  <a:schemeClr val="tx1"/>
                </a:solidFill>
              </a:rPr>
              <a:t>HV-1 </a:t>
            </a:r>
            <a:endParaRPr lang="ru-RU" dirty="0">
              <a:solidFill>
                <a:schemeClr val="tx1"/>
              </a:solidFill>
            </a:endParaRPr>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a:t>
            </a:r>
            <a:r>
              <a:rPr lang="ru-RU" sz="4000" b="1" dirty="0">
                <a:solidFill>
                  <a:schemeClr val="tx1"/>
                </a:solidFill>
              </a:rPr>
              <a:t>. </a:t>
            </a: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89870" y="499665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89870" y="714980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73174" y="822607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73173" y="930842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89870" y="1037923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5</a:t>
            </a:r>
            <a:endParaRPr lang="ru-RU" sz="3600" kern="0" dirty="0">
              <a:solidFill>
                <a:srgbClr val="C00000"/>
              </a:solidFill>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89870" y="1146708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0</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89870" y="1249778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0</a:t>
            </a:r>
            <a:endParaRPr lang="ru-RU" sz="36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89870" y="1367178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a:t>
            </a:r>
            <a:endParaRPr lang="ru-RU" sz="3600" kern="0" dirty="0">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89870" y="1459361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a:t>
            </a:r>
            <a:endParaRPr lang="ru-RU" sz="3600" kern="0" dirty="0">
              <a:latin typeface="+mj-lt"/>
            </a:endParaRPr>
          </a:p>
        </p:txBody>
      </p:sp>
      <p:sp>
        <p:nvSpPr>
          <p:cNvPr id="33" name="Rectangle 14"/>
          <p:cNvSpPr/>
          <p:nvPr/>
        </p:nvSpPr>
        <p:spPr>
          <a:xfrm>
            <a:off x="25874406" y="4343915"/>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922527" y="6135400"/>
            <a:ext cx="877743" cy="3704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6876016" y="1563408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a:t>
            </a:r>
            <a:endParaRPr lang="ru-RU" sz="3600" kern="0" dirty="0">
              <a:solidFill>
                <a:srgbClr val="C00000"/>
              </a:solidFill>
              <a:latin typeface="+mj-lt"/>
            </a:endParaRPr>
          </a:p>
        </p:txBody>
      </p:sp>
      <p:pic>
        <p:nvPicPr>
          <p:cNvPr id="36" name="Рисунок 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590904" y="852487"/>
            <a:ext cx="1007429" cy="1386789"/>
          </a:xfrm>
          <a:prstGeom prst="rect">
            <a:avLst/>
          </a:prstGeom>
        </p:spPr>
      </p:pic>
    </p:spTree>
    <p:extLst>
      <p:ext uri="{BB962C8B-B14F-4D97-AF65-F5344CB8AC3E}">
        <p14:creationId xmlns:p14="http://schemas.microsoft.com/office/powerpoint/2010/main" val="102554645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43</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170</a:t>
            </a:r>
            <a:r>
              <a:rPr kumimoji="0" lang="en-US" sz="3200" i="0" u="none" strike="noStrike" kern="1200" cap="none" spc="0" normalizeH="0" noProof="0" dirty="0">
                <a:ln>
                  <a:noFill/>
                </a:ln>
                <a:solidFill>
                  <a:srgbClr val="092A5E"/>
                </a:solidFill>
                <a:effectLst/>
                <a:uLnTx/>
                <a:uFillTx/>
                <a:latin typeface="TUIType Light"/>
                <a:ea typeface="+mn-ea"/>
                <a:cs typeface="+mn-cs"/>
              </a:rPr>
              <a:t>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85045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Most </a:t>
            </a:r>
            <a:r>
              <a:rPr lang="en-US" sz="3600" kern="0" dirty="0">
                <a:solidFill>
                  <a:srgbClr val="C00000"/>
                </a:solidFill>
                <a:latin typeface="+mj-lt"/>
              </a:rPr>
              <a:t>sports activities </a:t>
            </a:r>
            <a:r>
              <a:rPr lang="en-US" sz="3600" kern="0" dirty="0">
                <a:latin typeface="+mj-lt"/>
              </a:rPr>
              <a:t>are popular and have rather high scores. </a:t>
            </a:r>
            <a:endParaRPr lang="ru-RU" sz="3600" kern="0" dirty="0">
              <a:latin typeface="+mj-lt"/>
            </a:endParaRPr>
          </a:p>
          <a:p>
            <a:pPr marL="742950" indent="-742950">
              <a:lnSpc>
                <a:spcPct val="80000"/>
              </a:lnSpc>
              <a:spcAft>
                <a:spcPts val="1500"/>
              </a:spcAft>
              <a:buFont typeface="+mj-lt"/>
              <a:buAutoNum type="arabicPeriod"/>
            </a:pPr>
            <a:r>
              <a:rPr lang="en-US" sz="3600" kern="0" dirty="0">
                <a:solidFill>
                  <a:srgbClr val="C00000"/>
                </a:solidFill>
                <a:latin typeface="+mj-lt"/>
              </a:rPr>
              <a:t>SPA services </a:t>
            </a:r>
            <a:r>
              <a:rPr lang="en-US" sz="3600" kern="0" dirty="0">
                <a:solidFill>
                  <a:schemeClr val="tx1">
                    <a:lumMod val="75000"/>
                  </a:schemeClr>
                </a:solidFill>
                <a:latin typeface="+mj-lt"/>
              </a:rPr>
              <a:t>are less </a:t>
            </a:r>
            <a:r>
              <a:rPr lang="en-US" sz="3600" kern="0" dirty="0">
                <a:latin typeface="+mj-lt"/>
              </a:rPr>
              <a:t>popular than sports again (it is vice versa in </a:t>
            </a:r>
            <a:r>
              <a:rPr lang="en-US" sz="3600" kern="0" dirty="0" err="1">
                <a:latin typeface="+mj-lt"/>
              </a:rPr>
              <a:t>Fun&amp;Sun</a:t>
            </a:r>
            <a:r>
              <a:rPr lang="en-US" sz="3600" kern="0" dirty="0">
                <a:latin typeface="+mj-lt"/>
              </a:rPr>
              <a:t> hotels)</a:t>
            </a:r>
            <a:r>
              <a:rPr lang="en-US" sz="3600" kern="0" dirty="0">
                <a:solidFill>
                  <a:srgbClr val="C00000"/>
                </a:solidFill>
                <a:latin typeface="+mj-lt"/>
              </a:rPr>
              <a:t>.  </a:t>
            </a:r>
          </a:p>
          <a:p>
            <a:pPr marL="742950" indent="-742950">
              <a:lnSpc>
                <a:spcPct val="80000"/>
              </a:lnSpc>
              <a:spcAft>
                <a:spcPts val="1500"/>
              </a:spcAft>
              <a:buFont typeface="+mj-lt"/>
              <a:buAutoNum type="arabicPeriod"/>
            </a:pPr>
            <a:r>
              <a:rPr lang="en-US" sz="3600" kern="0" dirty="0">
                <a:solidFill>
                  <a:srgbClr val="C00000"/>
                </a:solidFill>
                <a:latin typeface="+mj-lt"/>
              </a:rPr>
              <a:t>Sea aqua-aerobics </a:t>
            </a:r>
            <a:r>
              <a:rPr lang="en-US" sz="3600" kern="0" dirty="0">
                <a:solidFill>
                  <a:schemeClr val="tx1">
                    <a:lumMod val="75000"/>
                  </a:schemeClr>
                </a:solidFill>
                <a:latin typeface="+mj-lt"/>
              </a:rPr>
              <a:t>and</a:t>
            </a:r>
            <a:r>
              <a:rPr lang="en-US" sz="3600" kern="0" dirty="0">
                <a:solidFill>
                  <a:srgbClr val="C00000"/>
                </a:solidFill>
                <a:latin typeface="+mj-lt"/>
              </a:rPr>
              <a:t> Olympic Games </a:t>
            </a:r>
            <a:r>
              <a:rPr lang="en-US" sz="3600" kern="0" dirty="0">
                <a:solidFill>
                  <a:schemeClr val="tx1">
                    <a:lumMod val="75000"/>
                  </a:schemeClr>
                </a:solidFill>
                <a:latin typeface="+mj-lt"/>
              </a:rPr>
              <a:t>are not held anymore.</a:t>
            </a:r>
            <a:endParaRPr lang="ru-RU" sz="3600" kern="0" dirty="0">
              <a:solidFill>
                <a:schemeClr val="tx1">
                  <a:lumMod val="75000"/>
                </a:schemeClr>
              </a:solidFill>
              <a:latin typeface="+mj-lt"/>
            </a:endParaRPr>
          </a:p>
        </p:txBody>
      </p:sp>
      <p:graphicFrame>
        <p:nvGraphicFramePr>
          <p:cNvPr id="13" name="Диаграмма 12">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2064222180"/>
              </p:ext>
            </p:extLst>
          </p:nvPr>
        </p:nvGraphicFramePr>
        <p:xfrm>
          <a:off x="1556704" y="4595425"/>
          <a:ext cx="25755342" cy="13412355"/>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5"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DAY&amp;NIGHT Connected Club </a:t>
            </a:r>
            <a:r>
              <a:rPr lang="en-US" dirty="0" err="1"/>
              <a:t>Hydros</a:t>
            </a:r>
            <a:r>
              <a:rPr lang="en-US" dirty="0"/>
              <a:t> </a:t>
            </a:r>
            <a:r>
              <a:rPr lang="en-US" dirty="0">
                <a:solidFill>
                  <a:schemeClr val="tx1"/>
                </a:solidFill>
              </a:rPr>
              <a:t>HV-1 </a:t>
            </a:r>
            <a:endParaRPr lang="ru-RU" dirty="0">
              <a:solidFill>
                <a:schemeClr val="tx1"/>
              </a:solidFill>
            </a:endParaRPr>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 &amp; Sport </a:t>
            </a:r>
            <a:endParaRPr lang="ru-RU" sz="4000" b="1" dirty="0">
              <a:solidFill>
                <a:schemeClr val="tx1"/>
              </a:solidFill>
            </a:endParaRPr>
          </a:p>
        </p:txBody>
      </p:sp>
      <p:sp>
        <p:nvSpPr>
          <p:cNvPr id="22" name="Заголовок 1">
            <a:extLst>
              <a:ext uri="{FF2B5EF4-FFF2-40B4-BE49-F238E27FC236}">
                <a16:creationId xmlns:a16="http://schemas.microsoft.com/office/drawing/2014/main" id="{C9ED6655-EECF-465C-A106-27BE843B0487}"/>
              </a:ext>
            </a:extLst>
          </p:cNvPr>
          <p:cNvSpPr txBox="1">
            <a:spLocks/>
          </p:cNvSpPr>
          <p:nvPr/>
        </p:nvSpPr>
        <p:spPr>
          <a:xfrm>
            <a:off x="26811737" y="474492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11737" y="612635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11737" y="704579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11737" y="798650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11737" y="888467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11737" y="976158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11737" y="1068102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11737" y="1113010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11737" y="1202828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11737" y="1292645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11737" y="1382463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6811737" y="1472280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811737" y="1562097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a:t>
            </a:r>
            <a:endParaRPr lang="ru-RU" sz="2800" kern="0" dirty="0">
              <a:solidFill>
                <a:schemeClr val="tx1">
                  <a:lumMod val="75000"/>
                </a:schemeClr>
              </a:solidFill>
              <a:latin typeface="+mj-lt"/>
            </a:endParaRPr>
          </a:p>
        </p:txBody>
      </p:sp>
      <p:sp>
        <p:nvSpPr>
          <p:cNvPr id="35" name="Rectangle 14"/>
          <p:cNvSpPr/>
          <p:nvPr/>
        </p:nvSpPr>
        <p:spPr>
          <a:xfrm>
            <a:off x="25796273" y="3984688"/>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6811737" y="522818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811737" y="659670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6811737" y="751614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39" name="Заголовок 1">
            <a:extLst>
              <a:ext uri="{FF2B5EF4-FFF2-40B4-BE49-F238E27FC236}">
                <a16:creationId xmlns:a16="http://schemas.microsoft.com/office/drawing/2014/main" id="{C9ED6655-EECF-465C-A106-27BE843B0487}"/>
              </a:ext>
            </a:extLst>
          </p:cNvPr>
          <p:cNvSpPr txBox="1">
            <a:spLocks/>
          </p:cNvSpPr>
          <p:nvPr/>
        </p:nvSpPr>
        <p:spPr>
          <a:xfrm>
            <a:off x="26811737" y="843558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,0</a:t>
            </a:r>
          </a:p>
        </p:txBody>
      </p:sp>
      <p:sp>
        <p:nvSpPr>
          <p:cNvPr id="40" name="Заголовок 1">
            <a:extLst>
              <a:ext uri="{FF2B5EF4-FFF2-40B4-BE49-F238E27FC236}">
                <a16:creationId xmlns:a16="http://schemas.microsoft.com/office/drawing/2014/main" id="{C9ED6655-EECF-465C-A106-27BE843B0487}"/>
              </a:ext>
            </a:extLst>
          </p:cNvPr>
          <p:cNvSpPr txBox="1">
            <a:spLocks/>
          </p:cNvSpPr>
          <p:nvPr/>
        </p:nvSpPr>
        <p:spPr>
          <a:xfrm>
            <a:off x="26811737" y="929123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6811737" y="1023193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2" name="Заголовок 1">
            <a:extLst>
              <a:ext uri="{FF2B5EF4-FFF2-40B4-BE49-F238E27FC236}">
                <a16:creationId xmlns:a16="http://schemas.microsoft.com/office/drawing/2014/main" id="{C9ED6655-EECF-465C-A106-27BE843B0487}"/>
              </a:ext>
            </a:extLst>
          </p:cNvPr>
          <p:cNvSpPr txBox="1">
            <a:spLocks/>
          </p:cNvSpPr>
          <p:nvPr/>
        </p:nvSpPr>
        <p:spPr>
          <a:xfrm>
            <a:off x="26811737" y="1157919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3" name="Заголовок 1">
            <a:extLst>
              <a:ext uri="{FF2B5EF4-FFF2-40B4-BE49-F238E27FC236}">
                <a16:creationId xmlns:a16="http://schemas.microsoft.com/office/drawing/2014/main" id="{C9ED6655-EECF-465C-A106-27BE843B0487}"/>
              </a:ext>
            </a:extLst>
          </p:cNvPr>
          <p:cNvSpPr txBox="1">
            <a:spLocks/>
          </p:cNvSpPr>
          <p:nvPr/>
        </p:nvSpPr>
        <p:spPr>
          <a:xfrm>
            <a:off x="26811737" y="1247737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4" name="Заголовок 1">
            <a:extLst>
              <a:ext uri="{FF2B5EF4-FFF2-40B4-BE49-F238E27FC236}">
                <a16:creationId xmlns:a16="http://schemas.microsoft.com/office/drawing/2014/main" id="{C9ED6655-EECF-465C-A106-27BE843B0487}"/>
              </a:ext>
            </a:extLst>
          </p:cNvPr>
          <p:cNvSpPr txBox="1">
            <a:spLocks/>
          </p:cNvSpPr>
          <p:nvPr/>
        </p:nvSpPr>
        <p:spPr>
          <a:xfrm>
            <a:off x="26811737" y="1337554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5" name="Заголовок 1">
            <a:extLst>
              <a:ext uri="{FF2B5EF4-FFF2-40B4-BE49-F238E27FC236}">
                <a16:creationId xmlns:a16="http://schemas.microsoft.com/office/drawing/2014/main" id="{C9ED6655-EECF-465C-A106-27BE843B0487}"/>
              </a:ext>
            </a:extLst>
          </p:cNvPr>
          <p:cNvSpPr txBox="1">
            <a:spLocks/>
          </p:cNvSpPr>
          <p:nvPr/>
        </p:nvSpPr>
        <p:spPr>
          <a:xfrm>
            <a:off x="26811737" y="1427371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6" name="Заголовок 1">
            <a:extLst>
              <a:ext uri="{FF2B5EF4-FFF2-40B4-BE49-F238E27FC236}">
                <a16:creationId xmlns:a16="http://schemas.microsoft.com/office/drawing/2014/main" id="{C9ED6655-EECF-465C-A106-27BE843B0487}"/>
              </a:ext>
            </a:extLst>
          </p:cNvPr>
          <p:cNvSpPr txBox="1">
            <a:spLocks/>
          </p:cNvSpPr>
          <p:nvPr/>
        </p:nvSpPr>
        <p:spPr>
          <a:xfrm>
            <a:off x="26811737" y="1517189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5</a:t>
            </a:r>
            <a:r>
              <a:rPr lang="ru-RU" sz="2800" kern="0" dirty="0">
                <a:solidFill>
                  <a:schemeClr val="tx1">
                    <a:lumMod val="75000"/>
                  </a:schemeClr>
                </a:solidFill>
                <a:latin typeface="+mj-lt"/>
              </a:rPr>
              <a:t>,</a:t>
            </a:r>
            <a:r>
              <a:rPr lang="en-US" sz="2800" kern="0" dirty="0">
                <a:solidFill>
                  <a:schemeClr val="tx1">
                    <a:lumMod val="75000"/>
                  </a:schemeClr>
                </a:solidFill>
                <a:latin typeface="+mj-lt"/>
              </a:rPr>
              <a:t>0</a:t>
            </a:r>
            <a:endParaRPr lang="ru-RU" sz="2800" kern="0" dirty="0">
              <a:solidFill>
                <a:schemeClr val="tx1">
                  <a:lumMod val="75000"/>
                </a:schemeClr>
              </a:solidFill>
              <a:latin typeface="+mj-lt"/>
            </a:endParaRPr>
          </a:p>
        </p:txBody>
      </p:sp>
      <p:sp>
        <p:nvSpPr>
          <p:cNvPr id="47" name="Заголовок 1">
            <a:extLst>
              <a:ext uri="{FF2B5EF4-FFF2-40B4-BE49-F238E27FC236}">
                <a16:creationId xmlns:a16="http://schemas.microsoft.com/office/drawing/2014/main" id="{C9ED6655-EECF-465C-A106-27BE843B0487}"/>
              </a:ext>
            </a:extLst>
          </p:cNvPr>
          <p:cNvSpPr txBox="1">
            <a:spLocks/>
          </p:cNvSpPr>
          <p:nvPr/>
        </p:nvSpPr>
        <p:spPr>
          <a:xfrm>
            <a:off x="26811737" y="1607006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a:t>
            </a:r>
            <a:endParaRPr lang="ru-RU" sz="2800" kern="0" dirty="0">
              <a:latin typeface="+mj-lt"/>
            </a:endParaRPr>
          </a:p>
        </p:txBody>
      </p:sp>
      <p:sp>
        <p:nvSpPr>
          <p:cNvPr id="48" name="Заголовок 1">
            <a:extLst>
              <a:ext uri="{FF2B5EF4-FFF2-40B4-BE49-F238E27FC236}">
                <a16:creationId xmlns:a16="http://schemas.microsoft.com/office/drawing/2014/main" id="{C9ED6655-EECF-465C-A106-27BE843B0487}"/>
              </a:ext>
            </a:extLst>
          </p:cNvPr>
          <p:cNvSpPr txBox="1">
            <a:spLocks/>
          </p:cNvSpPr>
          <p:nvPr/>
        </p:nvSpPr>
        <p:spPr>
          <a:xfrm>
            <a:off x="26811737" y="569853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pic>
        <p:nvPicPr>
          <p:cNvPr id="50" name="Рисунок 4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590904" y="852487"/>
            <a:ext cx="1007429" cy="1386789"/>
          </a:xfrm>
          <a:prstGeom prst="rect">
            <a:avLst/>
          </a:prstGeom>
        </p:spPr>
      </p:pic>
    </p:spTree>
    <p:extLst>
      <p:ext uri="{BB962C8B-B14F-4D97-AF65-F5344CB8AC3E}">
        <p14:creationId xmlns:p14="http://schemas.microsoft.com/office/powerpoint/2010/main" val="35310198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TUI DAY&amp;NIGHT Connected </a:t>
            </a:r>
            <a:br>
              <a:rPr lang="en-US" dirty="0"/>
            </a:br>
            <a:r>
              <a:rPr lang="en-US" dirty="0"/>
              <a:t>Club Life </a:t>
            </a:r>
            <a:r>
              <a:rPr lang="en-US" dirty="0" err="1"/>
              <a:t>Belek</a:t>
            </a:r>
            <a:r>
              <a:rPr lang="en-US" dirty="0"/>
              <a:t> 5*</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44</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231511195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45</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kumimoji="0" lang="en-US" sz="3200" i="0" u="none" strike="noStrike" kern="1200" cap="none" spc="0" normalizeH="0" noProof="0" dirty="0">
                <a:ln>
                  <a:noFill/>
                </a:ln>
                <a:solidFill>
                  <a:srgbClr val="092A5E"/>
                </a:solidFill>
                <a:effectLst/>
                <a:uLnTx/>
                <a:uFillTx/>
                <a:latin typeface="TUIType Light"/>
                <a:ea typeface="+mn-ea"/>
                <a:cs typeface="+mn-cs"/>
              </a:rPr>
              <a:t>284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3678600048"/>
              </p:ext>
            </p:extLst>
          </p:nvPr>
        </p:nvGraphicFramePr>
        <p:xfrm>
          <a:off x="1556704" y="4783487"/>
          <a:ext cx="25755342" cy="13047312"/>
        </p:xfrm>
        <a:graphic>
          <a:graphicData uri="http://schemas.openxmlformats.org/drawingml/2006/chart">
            <c:chart xmlns:c="http://schemas.openxmlformats.org/drawingml/2006/chart" xmlns:r="http://schemas.openxmlformats.org/officeDocument/2006/relationships" r:id="rId2"/>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1060082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solidFill>
                  <a:schemeClr val="accent4">
                    <a:lumMod val="75000"/>
                  </a:schemeClr>
                </a:solidFill>
                <a:latin typeface="+mj-lt"/>
              </a:rPr>
              <a:t>Wi-Fi</a:t>
            </a:r>
            <a:r>
              <a:rPr lang="en-US" sz="3600" kern="0" dirty="0">
                <a:latin typeface="+mj-lt"/>
              </a:rPr>
              <a:t> still requires improvement.  It’s score stays at almost the same level  (3,4, with 3,5 in July).</a:t>
            </a:r>
          </a:p>
          <a:p>
            <a:pPr marL="742950" indent="-742950">
              <a:lnSpc>
                <a:spcPct val="80000"/>
              </a:lnSpc>
              <a:spcAft>
                <a:spcPts val="1500"/>
              </a:spcAft>
              <a:buFont typeface="+mj-lt"/>
              <a:buAutoNum type="arabicPeriod"/>
            </a:pPr>
            <a:r>
              <a:rPr lang="en-US" sz="3600" kern="0" dirty="0">
                <a:latin typeface="+mj-lt"/>
              </a:rPr>
              <a:t>Scores for </a:t>
            </a:r>
            <a:r>
              <a:rPr lang="en-US" sz="3600" kern="0" dirty="0">
                <a:solidFill>
                  <a:schemeClr val="accent4">
                    <a:lumMod val="75000"/>
                  </a:schemeClr>
                </a:solidFill>
                <a:latin typeface="+mj-lt"/>
              </a:rPr>
              <a:t>Mini bar </a:t>
            </a:r>
            <a:r>
              <a:rPr lang="en-US" sz="3600" kern="0" dirty="0">
                <a:latin typeface="+mj-lt"/>
              </a:rPr>
              <a:t>and </a:t>
            </a:r>
            <a:r>
              <a:rPr lang="en-US" sz="3600" kern="0" dirty="0">
                <a:solidFill>
                  <a:schemeClr val="accent4">
                    <a:lumMod val="75000"/>
                  </a:schemeClr>
                </a:solidFill>
                <a:latin typeface="+mj-lt"/>
              </a:rPr>
              <a:t>Russian Menu </a:t>
            </a:r>
            <a:r>
              <a:rPr lang="en-US" sz="3600" kern="0" dirty="0">
                <a:latin typeface="+mj-lt"/>
              </a:rPr>
              <a:t>has slightly decreased. </a:t>
            </a:r>
            <a:endParaRPr lang="ru-RU" sz="3600" kern="0" dirty="0">
              <a:latin typeface="+mj-lt"/>
            </a:endParaRPr>
          </a:p>
          <a:p>
            <a:pPr marL="742950" indent="-742950">
              <a:lnSpc>
                <a:spcPct val="80000"/>
              </a:lnSpc>
              <a:spcAft>
                <a:spcPts val="1500"/>
              </a:spcAft>
              <a:buFont typeface="+mj-lt"/>
              <a:buAutoNum type="arabicPeriod"/>
            </a:pPr>
            <a:r>
              <a:rPr lang="en-US" sz="3600" kern="0" dirty="0">
                <a:latin typeface="+mj-lt"/>
              </a:rPr>
              <a:t>Many guest still fail to get to </a:t>
            </a:r>
            <a:r>
              <a:rPr lang="en-US" sz="3600" kern="0" dirty="0">
                <a:solidFill>
                  <a:srgbClr val="C00000"/>
                </a:solidFill>
                <a:latin typeface="+mj-lt"/>
              </a:rPr>
              <a:t>a la carte restaurants</a:t>
            </a:r>
            <a:r>
              <a:rPr lang="en-US" sz="3600" kern="0" dirty="0">
                <a:solidFill>
                  <a:schemeClr val="tx1">
                    <a:lumMod val="75000"/>
                  </a:schemeClr>
                </a:solidFill>
                <a:latin typeface="+mj-lt"/>
              </a:rPr>
              <a:t>, and Italian restaurant has better scores now, while Fish restaurant on the contrary obtains only 4,0 instead of 4,1 in July. </a:t>
            </a:r>
          </a:p>
          <a:p>
            <a:pPr marL="742950" indent="-742950">
              <a:lnSpc>
                <a:spcPct val="80000"/>
              </a:lnSpc>
              <a:spcAft>
                <a:spcPts val="1500"/>
              </a:spcAft>
              <a:buFont typeface="+mj-lt"/>
              <a:buAutoNum type="arabicPeriod"/>
            </a:pPr>
            <a:r>
              <a:rPr lang="en-US" sz="3600" kern="0" dirty="0">
                <a:solidFill>
                  <a:srgbClr val="C00000"/>
                </a:solidFill>
                <a:latin typeface="+mj-lt"/>
              </a:rPr>
              <a:t>Imported Alcohol</a:t>
            </a:r>
            <a:r>
              <a:rPr lang="en-US" sz="3600" kern="0" dirty="0">
                <a:latin typeface="+mj-lt"/>
              </a:rPr>
              <a:t> still has better rating now, but it is still moderate.</a:t>
            </a:r>
          </a:p>
          <a:p>
            <a:pPr>
              <a:lnSpc>
                <a:spcPct val="80000"/>
              </a:lnSpc>
              <a:spcAft>
                <a:spcPts val="1500"/>
              </a:spcAft>
            </a:pPr>
            <a:endParaRPr lang="en-US" sz="4400" b="1" kern="0" dirty="0">
              <a:latin typeface="+mj-lt"/>
            </a:endParaRPr>
          </a:p>
          <a:p>
            <a:pPr>
              <a:lnSpc>
                <a:spcPct val="80000"/>
              </a:lnSpc>
              <a:spcAft>
                <a:spcPts val="1500"/>
              </a:spcAft>
            </a:pPr>
            <a:r>
              <a:rPr lang="en-US" sz="4400" b="1" kern="0" dirty="0">
                <a:latin typeface="+mj-lt"/>
              </a:rPr>
              <a:t>Recommendations</a:t>
            </a:r>
            <a:r>
              <a:rPr lang="ru-RU" sz="4400" b="1" kern="0" dirty="0">
                <a:latin typeface="+mj-lt"/>
              </a:rPr>
              <a:t>:</a:t>
            </a:r>
          </a:p>
          <a:p>
            <a:pPr marL="742950" indent="-742950">
              <a:lnSpc>
                <a:spcPct val="80000"/>
              </a:lnSpc>
              <a:spcAft>
                <a:spcPts val="1500"/>
              </a:spcAft>
              <a:buAutoNum type="arabicPeriod"/>
            </a:pPr>
            <a:r>
              <a:rPr lang="en-US" sz="3600" kern="0" dirty="0">
                <a:latin typeface="+mj-lt"/>
              </a:rPr>
              <a:t>Improve Wi-Fi in the hotel.</a:t>
            </a:r>
          </a:p>
          <a:p>
            <a:pPr marL="742950" indent="-742950">
              <a:lnSpc>
                <a:spcPct val="80000"/>
              </a:lnSpc>
              <a:spcAft>
                <a:spcPts val="1500"/>
              </a:spcAft>
              <a:buAutoNum type="arabicPeriod"/>
            </a:pPr>
            <a:r>
              <a:rPr lang="en-US" sz="3600" kern="0" dirty="0">
                <a:latin typeface="+mj-lt"/>
              </a:rPr>
              <a:t>Check the situation with Mini bars, Russian Menu, Imported Alcohol and a la carte restaurants.</a:t>
            </a:r>
            <a:endParaRPr lang="ru-RU" sz="3600" kern="0" dirty="0">
              <a:latin typeface="+mj-lt"/>
            </a:endParaRPr>
          </a:p>
        </p:txBody>
      </p:sp>
      <p:pic>
        <p:nvPicPr>
          <p:cNvPr id="13" name="Рисунок 1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590904" y="852487"/>
            <a:ext cx="1007429" cy="1386789"/>
          </a:xfrm>
          <a:prstGeom prst="rect">
            <a:avLst/>
          </a:prstGeom>
        </p:spPr>
      </p:pic>
      <p:sp>
        <p:nvSpPr>
          <p:cNvPr id="15"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DAY&amp;NIGHT Connected Club Life </a:t>
            </a:r>
            <a:r>
              <a:rPr lang="en-US" dirty="0" err="1"/>
              <a:t>Belek</a:t>
            </a:r>
            <a:r>
              <a:rPr lang="en-US" dirty="0"/>
              <a:t> 5*</a:t>
            </a:r>
            <a:endParaRPr lang="ru-RU" dirty="0">
              <a:solidFill>
                <a:schemeClr val="tx1"/>
              </a:solidFill>
            </a:endParaRPr>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Rooms and Food &amp; Beverage </a:t>
            </a:r>
            <a:endParaRPr lang="ru-RU" sz="4000" b="1" dirty="0">
              <a:solidFill>
                <a:schemeClr val="tx1"/>
              </a:solidFill>
            </a:endParaRPr>
          </a:p>
        </p:txBody>
      </p:sp>
      <p:sp>
        <p:nvSpPr>
          <p:cNvPr id="22"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89870" y="493133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accent4">
                    <a:lumMod val="75000"/>
                  </a:schemeClr>
                </a:solidFill>
                <a:latin typeface="+mj-lt"/>
              </a:rPr>
              <a:t>4</a:t>
            </a:r>
            <a:r>
              <a:rPr lang="ru-RU" sz="3600" kern="0" dirty="0">
                <a:solidFill>
                  <a:schemeClr val="accent4">
                    <a:lumMod val="75000"/>
                  </a:schemeClr>
                </a:solidFill>
                <a:latin typeface="+mj-lt"/>
              </a:rPr>
              <a:t>,</a:t>
            </a:r>
            <a:r>
              <a:rPr lang="en-US" sz="3600" kern="0" dirty="0">
                <a:solidFill>
                  <a:schemeClr val="accent4">
                    <a:lumMod val="75000"/>
                  </a:schemeClr>
                </a:solidFill>
                <a:latin typeface="+mj-lt"/>
              </a:rPr>
              <a:t>5</a:t>
            </a:r>
            <a:endParaRPr lang="ru-RU" sz="3600" kern="0" dirty="0">
              <a:solidFill>
                <a:schemeClr val="accent4">
                  <a:lumMod val="75000"/>
                </a:schemeClr>
              </a:solidFill>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89870" y="659807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9</a:t>
            </a:r>
            <a:endParaRPr lang="ru-RU" sz="3600" kern="0" dirty="0">
              <a:solidFill>
                <a:schemeClr val="tx1">
                  <a:lumMod val="75000"/>
                </a:schemeClr>
              </a:solidFill>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89870" y="733792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89870" y="8119144"/>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89870" y="89585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89870" y="971840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7</a:t>
            </a:r>
            <a:endParaRPr lang="ru-RU" sz="36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89870" y="1040481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5</a:t>
            </a:r>
            <a:endParaRPr lang="ru-RU" sz="3600" kern="0" dirty="0">
              <a:solidFill>
                <a:srgbClr val="C00000"/>
              </a:solidFill>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89870" y="1120997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89870" y="119448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89870" y="1419430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6</a:t>
            </a:r>
            <a:endParaRPr lang="ru-RU" sz="3600" kern="0" dirty="0">
              <a:solidFill>
                <a:schemeClr val="tx1">
                  <a:lumMod val="75000"/>
                </a:schemeClr>
              </a:solidFill>
              <a:latin typeface="+mj-lt"/>
            </a:endParaRPr>
          </a:p>
        </p:txBody>
      </p:sp>
      <p:sp>
        <p:nvSpPr>
          <p:cNvPr id="33" name="Заголовок 1">
            <a:extLst>
              <a:ext uri="{FF2B5EF4-FFF2-40B4-BE49-F238E27FC236}">
                <a16:creationId xmlns:a16="http://schemas.microsoft.com/office/drawing/2014/main" id="{C9ED6655-EECF-465C-A106-27BE843B0487}"/>
              </a:ext>
            </a:extLst>
          </p:cNvPr>
          <p:cNvSpPr txBox="1">
            <a:spLocks/>
          </p:cNvSpPr>
          <p:nvPr/>
        </p:nvSpPr>
        <p:spPr>
          <a:xfrm>
            <a:off x="26889870" y="14952846"/>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0</a:t>
            </a:r>
            <a:endParaRPr lang="ru-RU" sz="3600" kern="0" dirty="0">
              <a:solidFill>
                <a:srgbClr val="C00000"/>
              </a:solidFill>
              <a:latin typeface="+mj-lt"/>
            </a:endParaRPr>
          </a:p>
        </p:txBody>
      </p:sp>
      <p:sp>
        <p:nvSpPr>
          <p:cNvPr id="34" name="Rectangle 14"/>
          <p:cNvSpPr/>
          <p:nvPr/>
        </p:nvSpPr>
        <p:spPr>
          <a:xfrm>
            <a:off x="25874406" y="4278601"/>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6922527" y="57569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accent4">
                    <a:lumMod val="75000"/>
                  </a:schemeClr>
                </a:solidFill>
                <a:latin typeface="+mj-lt"/>
              </a:rPr>
              <a:t>3</a:t>
            </a:r>
            <a:r>
              <a:rPr lang="ru-RU" sz="3600" kern="0" dirty="0">
                <a:solidFill>
                  <a:schemeClr val="accent4">
                    <a:lumMod val="75000"/>
                  </a:schemeClr>
                </a:solidFill>
                <a:latin typeface="+mj-lt"/>
              </a:rPr>
              <a:t>,</a:t>
            </a:r>
            <a:r>
              <a:rPr lang="en-US" sz="3600" kern="0" dirty="0">
                <a:solidFill>
                  <a:schemeClr val="accent4">
                    <a:lumMod val="75000"/>
                  </a:schemeClr>
                </a:solidFill>
                <a:latin typeface="+mj-lt"/>
              </a:rPr>
              <a:t>4</a:t>
            </a:r>
            <a:endParaRPr lang="ru-RU" sz="3600" kern="0" dirty="0">
              <a:solidFill>
                <a:schemeClr val="accent4">
                  <a:lumMod val="75000"/>
                </a:schemeClr>
              </a:solidFill>
              <a:latin typeface="+mj-lt"/>
            </a:endParaRPr>
          </a:p>
        </p:txBody>
      </p:sp>
      <p:sp>
        <p:nvSpPr>
          <p:cNvPr id="36" name="Заголовок 1">
            <a:extLst>
              <a:ext uri="{FF2B5EF4-FFF2-40B4-BE49-F238E27FC236}">
                <a16:creationId xmlns:a16="http://schemas.microsoft.com/office/drawing/2014/main" id="{C9ED6655-EECF-465C-A106-27BE843B0487}"/>
              </a:ext>
            </a:extLst>
          </p:cNvPr>
          <p:cNvSpPr txBox="1">
            <a:spLocks/>
          </p:cNvSpPr>
          <p:nvPr/>
        </p:nvSpPr>
        <p:spPr>
          <a:xfrm>
            <a:off x="26876016" y="15732052"/>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4</a:t>
            </a:r>
            <a:endParaRPr lang="ru-RU" sz="3600" kern="0" dirty="0">
              <a:solidFill>
                <a:srgbClr val="C00000"/>
              </a:solidFill>
              <a:latin typeface="+mj-lt"/>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878985" y="1264852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6911642" y="1339964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4</a:t>
            </a:r>
            <a:endParaRPr lang="ru-RU" sz="3600" kern="0" dirty="0">
              <a:solidFill>
                <a:srgbClr val="C00000"/>
              </a:solidFill>
              <a:latin typeface="+mj-lt"/>
            </a:endParaRPr>
          </a:p>
        </p:txBody>
      </p:sp>
    </p:spTree>
    <p:extLst>
      <p:ext uri="{BB962C8B-B14F-4D97-AF65-F5344CB8AC3E}">
        <p14:creationId xmlns:p14="http://schemas.microsoft.com/office/powerpoint/2010/main" val="224734956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46</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284 </a:t>
            </a:r>
            <a:r>
              <a:rPr kumimoji="0" lang="en-US" sz="3200" i="0" u="none" strike="noStrike" kern="1200" cap="none" spc="0" normalizeH="0" noProof="0" dirty="0">
                <a:ln>
                  <a:noFill/>
                </a:ln>
                <a:solidFill>
                  <a:srgbClr val="092A5E"/>
                </a:solidFill>
                <a:effectLst/>
                <a:uLnTx/>
                <a:uFillTx/>
                <a:latin typeface="TUIType Light"/>
                <a:ea typeface="+mn-ea"/>
                <a:cs typeface="+mn-cs"/>
              </a:rPr>
              <a:t>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aphicFrame>
        <p:nvGraphicFramePr>
          <p:cNvPr id="14" name="Диаграмма 13">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4262618734"/>
              </p:ext>
            </p:extLst>
          </p:nvPr>
        </p:nvGraphicFramePr>
        <p:xfrm>
          <a:off x="1556704" y="4783487"/>
          <a:ext cx="25755342" cy="13047312"/>
        </p:xfrm>
        <a:graphic>
          <a:graphicData uri="http://schemas.openxmlformats.org/drawingml/2006/chart">
            <c:chart xmlns:c="http://schemas.openxmlformats.org/drawingml/2006/chart" xmlns:r="http://schemas.openxmlformats.org/officeDocument/2006/relationships" r:id="rId2"/>
          </a:graphicData>
        </a:graphic>
      </p:graphicFrame>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8294578" cy="85045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solidFill>
                  <a:srgbClr val="C00000"/>
                </a:solidFill>
                <a:latin typeface="+mj-lt"/>
              </a:rPr>
              <a:t>Master classes </a:t>
            </a:r>
            <a:r>
              <a:rPr lang="en-US" sz="3600" kern="0" dirty="0">
                <a:solidFill>
                  <a:schemeClr val="tx1">
                    <a:lumMod val="75000"/>
                  </a:schemeClr>
                </a:solidFill>
                <a:latin typeface="+mj-lt"/>
              </a:rPr>
              <a:t>are still not very popular. </a:t>
            </a:r>
          </a:p>
          <a:p>
            <a:pPr marL="742950" indent="-742950">
              <a:lnSpc>
                <a:spcPct val="80000"/>
              </a:lnSpc>
              <a:spcAft>
                <a:spcPts val="1500"/>
              </a:spcAft>
              <a:buFont typeface="+mj-lt"/>
              <a:buAutoNum type="arabicPeriod"/>
            </a:pPr>
            <a:r>
              <a:rPr lang="en-US" sz="3600" kern="0" dirty="0">
                <a:solidFill>
                  <a:srgbClr val="C00000"/>
                </a:solidFill>
              </a:rPr>
              <a:t>Disco </a:t>
            </a:r>
            <a:r>
              <a:rPr lang="en-US" sz="3600" kern="0" dirty="0">
                <a:solidFill>
                  <a:schemeClr val="tx1">
                    <a:lumMod val="75000"/>
                  </a:schemeClr>
                </a:solidFill>
              </a:rPr>
              <a:t>and</a:t>
            </a:r>
            <a:r>
              <a:rPr lang="en-US" sz="3600" kern="0" dirty="0">
                <a:solidFill>
                  <a:srgbClr val="C00000"/>
                </a:solidFill>
              </a:rPr>
              <a:t> Theme Days </a:t>
            </a:r>
            <a:r>
              <a:rPr lang="en-US" sz="3600" kern="0" dirty="0">
                <a:solidFill>
                  <a:schemeClr val="tx1">
                    <a:lumMod val="75000"/>
                  </a:schemeClr>
                </a:solidFill>
              </a:rPr>
              <a:t>has improved their scores.</a:t>
            </a:r>
          </a:p>
          <a:p>
            <a:pPr marL="742950" indent="-742950">
              <a:lnSpc>
                <a:spcPct val="80000"/>
              </a:lnSpc>
              <a:spcAft>
                <a:spcPts val="1500"/>
              </a:spcAft>
              <a:buFont typeface="+mj-lt"/>
              <a:buAutoNum type="arabicPeriod"/>
            </a:pPr>
            <a:r>
              <a:rPr lang="en-US" sz="3600" kern="0" dirty="0">
                <a:solidFill>
                  <a:schemeClr val="tx1">
                    <a:lumMod val="75000"/>
                  </a:schemeClr>
                </a:solidFill>
              </a:rPr>
              <a:t>Live Music has lower rating than in July.</a:t>
            </a:r>
            <a:endParaRPr lang="ru-RU" sz="3600" kern="0" dirty="0">
              <a:solidFill>
                <a:schemeClr val="tx1">
                  <a:lumMod val="75000"/>
                </a:schemeClr>
              </a:solidFill>
            </a:endParaRPr>
          </a:p>
          <a:p>
            <a:pPr marL="742950" indent="-742950">
              <a:lnSpc>
                <a:spcPct val="80000"/>
              </a:lnSpc>
              <a:spcAft>
                <a:spcPts val="1500"/>
              </a:spcAft>
              <a:buFont typeface="+mj-lt"/>
              <a:buAutoNum type="arabicPeriod"/>
            </a:pPr>
            <a:endParaRPr lang="ru-RU" sz="3600" kern="0" dirty="0">
              <a:latin typeface="+mj-lt"/>
            </a:endParaRPr>
          </a:p>
          <a:p>
            <a:pPr>
              <a:lnSpc>
                <a:spcPct val="80000"/>
              </a:lnSpc>
              <a:spcAft>
                <a:spcPts val="1500"/>
              </a:spcAft>
            </a:pPr>
            <a:r>
              <a:rPr lang="en-US" sz="3600" kern="0" dirty="0">
                <a:latin typeface="+mj-lt"/>
              </a:rPr>
              <a:t> </a:t>
            </a:r>
            <a:endParaRPr lang="ru-RU" sz="3600" kern="0" dirty="0">
              <a:latin typeface="+mj-lt"/>
            </a:endParaRPr>
          </a:p>
        </p:txBody>
      </p:sp>
      <p:pic>
        <p:nvPicPr>
          <p:cNvPr id="13" name="Рисунок 1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590904" y="852487"/>
            <a:ext cx="1007429" cy="1386789"/>
          </a:xfrm>
          <a:prstGeom prst="rect">
            <a:avLst/>
          </a:prstGeom>
        </p:spPr>
      </p:pic>
      <p:sp>
        <p:nvSpPr>
          <p:cNvPr id="15"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DAY&amp;NIGHT Connected Club Life </a:t>
            </a:r>
            <a:r>
              <a:rPr lang="en-US" dirty="0" err="1"/>
              <a:t>Belek</a:t>
            </a:r>
            <a:r>
              <a:rPr lang="en-US" dirty="0"/>
              <a:t> 5*</a:t>
            </a:r>
            <a:endParaRPr lang="ru-RU" dirty="0">
              <a:solidFill>
                <a:schemeClr val="tx1"/>
              </a:solidFill>
            </a:endParaRPr>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a:t>
            </a:r>
            <a:r>
              <a:rPr lang="ru-RU" sz="4000" b="1" dirty="0">
                <a:solidFill>
                  <a:schemeClr val="tx1"/>
                </a:solidFill>
              </a:rPr>
              <a:t>. </a:t>
            </a:r>
          </a:p>
        </p:txBody>
      </p:sp>
      <p:sp>
        <p:nvSpPr>
          <p:cNvPr id="22"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89870" y="512727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8</a:t>
            </a:r>
            <a:endParaRPr lang="ru-RU" sz="3600" kern="0" dirty="0">
              <a:solidFill>
                <a:schemeClr val="tx1">
                  <a:lumMod val="75000"/>
                </a:schemeClr>
              </a:solidFill>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89870" y="721855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rgbClr val="C00000"/>
                </a:solidFill>
                <a:latin typeface="+mj-lt"/>
              </a:rPr>
              <a:t>4</a:t>
            </a:r>
            <a:r>
              <a:rPr lang="ru-RU" sz="3600" kern="0" dirty="0">
                <a:solidFill>
                  <a:srgbClr val="C00000"/>
                </a:solidFill>
                <a:latin typeface="+mj-lt"/>
              </a:rPr>
              <a:t>,</a:t>
            </a:r>
            <a:r>
              <a:rPr lang="en-US" sz="3600" kern="0" dirty="0">
                <a:solidFill>
                  <a:srgbClr val="C00000"/>
                </a:solidFill>
                <a:latin typeface="+mj-lt"/>
              </a:rPr>
              <a:t>5</a:t>
            </a:r>
            <a:endParaRPr lang="ru-RU" sz="3600" kern="0" dirty="0">
              <a:solidFill>
                <a:srgbClr val="C00000"/>
              </a:solidFill>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73173" y="835348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6</a:t>
            </a:r>
            <a:endParaRPr lang="ru-RU" sz="3600" kern="0" dirty="0">
              <a:solidFill>
                <a:schemeClr val="tx1">
                  <a:lumMod val="75000"/>
                </a:schemeClr>
              </a:solidFill>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89870" y="9367018"/>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6</a:t>
            </a:r>
            <a:endParaRPr lang="ru-RU" sz="3600" kern="0" dirty="0">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849471" y="10473211"/>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849472" y="1145976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8</a:t>
            </a:r>
            <a:endParaRPr lang="ru-RU" sz="3600" kern="0" dirty="0">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849472" y="1244631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4</a:t>
            </a:r>
            <a:r>
              <a:rPr lang="ru-RU" sz="3600" kern="0" dirty="0">
                <a:latin typeface="+mj-lt"/>
              </a:rPr>
              <a:t>,</a:t>
            </a:r>
            <a:r>
              <a:rPr lang="en-US" sz="3600" kern="0" dirty="0">
                <a:latin typeface="+mj-lt"/>
              </a:rPr>
              <a:t>9</a:t>
            </a:r>
            <a:endParaRPr lang="ru-RU" sz="3600" kern="0" dirty="0">
              <a:latin typeface="+mj-lt"/>
            </a:endParaRPr>
          </a:p>
        </p:txBody>
      </p:sp>
      <p:sp>
        <p:nvSpPr>
          <p:cNvPr id="30" name="Заголовок 1">
            <a:extLst>
              <a:ext uri="{FF2B5EF4-FFF2-40B4-BE49-F238E27FC236}">
                <a16:creationId xmlns:a16="http://schemas.microsoft.com/office/drawing/2014/main" id="{C9ED6655-EECF-465C-A106-27BE843B0487}"/>
              </a:ext>
            </a:extLst>
          </p:cNvPr>
          <p:cNvSpPr txBox="1">
            <a:spLocks/>
          </p:cNvSpPr>
          <p:nvPr/>
        </p:nvSpPr>
        <p:spPr>
          <a:xfrm>
            <a:off x="26873174" y="13618193"/>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a:t>
            </a:r>
            <a:r>
              <a:rPr lang="ru-RU" sz="3600" kern="0" dirty="0">
                <a:latin typeface="+mj-lt"/>
              </a:rPr>
              <a:t>,</a:t>
            </a:r>
            <a:r>
              <a:rPr lang="en-US" sz="3600" kern="0" dirty="0">
                <a:latin typeface="+mj-lt"/>
              </a:rPr>
              <a:t>0</a:t>
            </a:r>
            <a:endParaRPr lang="ru-RU" sz="3600" kern="0" dirty="0">
              <a:latin typeface="+mj-lt"/>
            </a:endParaRP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49473" y="15672369"/>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a:t>
            </a:r>
            <a:endParaRPr lang="ru-RU" sz="3600" kern="0" dirty="0">
              <a:latin typeface="+mj-lt"/>
            </a:endParaRPr>
          </a:p>
        </p:txBody>
      </p:sp>
      <p:sp>
        <p:nvSpPr>
          <p:cNvPr id="33" name="Rectangle 14"/>
          <p:cNvSpPr/>
          <p:nvPr/>
        </p:nvSpPr>
        <p:spPr>
          <a:xfrm>
            <a:off x="25874406" y="4343915"/>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tx1"/>
                </a:solidFill>
              </a:rPr>
              <a:t>Rating**</a:t>
            </a:r>
            <a:endParaRPr lang="ru-RU" sz="3200" b="1" dirty="0">
              <a:solidFill>
                <a:schemeClr val="tx1"/>
              </a:solidFill>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922527" y="6214177"/>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solidFill>
                  <a:schemeClr val="tx1">
                    <a:lumMod val="75000"/>
                  </a:schemeClr>
                </a:solidFill>
                <a:latin typeface="+mj-lt"/>
              </a:rPr>
              <a:t>4</a:t>
            </a:r>
            <a:r>
              <a:rPr lang="ru-RU" sz="3600" kern="0" dirty="0">
                <a:solidFill>
                  <a:schemeClr val="tx1">
                    <a:lumMod val="75000"/>
                  </a:schemeClr>
                </a:solidFill>
                <a:latin typeface="+mj-lt"/>
              </a:rPr>
              <a:t>,</a:t>
            </a:r>
            <a:r>
              <a:rPr lang="en-US" sz="3600" kern="0" dirty="0">
                <a:solidFill>
                  <a:schemeClr val="tx1">
                    <a:lumMod val="75000"/>
                  </a:schemeClr>
                </a:solidFill>
                <a:latin typeface="+mj-lt"/>
              </a:rPr>
              <a:t>6</a:t>
            </a:r>
            <a:endParaRPr lang="ru-RU" sz="3600" kern="0" dirty="0">
              <a:solidFill>
                <a:schemeClr val="tx1">
                  <a:lumMod val="75000"/>
                </a:schemeClr>
              </a:solidFill>
              <a:latin typeface="+mj-lt"/>
            </a:endParaRPr>
          </a:p>
        </p:txBody>
      </p:sp>
      <p:sp>
        <p:nvSpPr>
          <p:cNvPr id="31" name="Заголовок 1">
            <a:extLst>
              <a:ext uri="{FF2B5EF4-FFF2-40B4-BE49-F238E27FC236}">
                <a16:creationId xmlns:a16="http://schemas.microsoft.com/office/drawing/2014/main" id="{61A2206B-A89F-45DF-B86B-F20706EB1087}"/>
              </a:ext>
            </a:extLst>
          </p:cNvPr>
          <p:cNvSpPr txBox="1">
            <a:spLocks/>
          </p:cNvSpPr>
          <p:nvPr/>
        </p:nvSpPr>
        <p:spPr>
          <a:xfrm>
            <a:off x="26849473" y="14595055"/>
            <a:ext cx="877743" cy="520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3600" kern="0" dirty="0">
                <a:latin typeface="+mj-lt"/>
              </a:rPr>
              <a:t>5,0</a:t>
            </a:r>
            <a:endParaRPr lang="ru-RU" sz="3600" kern="0" dirty="0">
              <a:latin typeface="+mj-lt"/>
            </a:endParaRPr>
          </a:p>
        </p:txBody>
      </p:sp>
    </p:spTree>
    <p:extLst>
      <p:ext uri="{BB962C8B-B14F-4D97-AF65-F5344CB8AC3E}">
        <p14:creationId xmlns:p14="http://schemas.microsoft.com/office/powerpoint/2010/main" val="5820891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a:extLst>
              <a:ext uri="{FF2B5EF4-FFF2-40B4-BE49-F238E27FC236}">
                <a16:creationId xmlns:a16="http://schemas.microsoft.com/office/drawing/2014/main" id="{AAF6B36C-45AE-4479-A1FF-D60A7E21D4C3}"/>
              </a:ext>
            </a:extLst>
          </p:cNvPr>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47</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
        <p:nvSpPr>
          <p:cNvPr id="8"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rPr>
              <a:t>284 </a:t>
            </a:r>
            <a:r>
              <a:rPr kumimoji="0" lang="en-US" sz="3200" i="0" u="none" strike="noStrike" kern="1200" cap="none" spc="0" normalizeH="0" noProof="0" dirty="0">
                <a:ln>
                  <a:noFill/>
                </a:ln>
                <a:solidFill>
                  <a:srgbClr val="092A5E"/>
                </a:solidFill>
                <a:effectLst/>
                <a:uLnTx/>
                <a:uFillTx/>
                <a:latin typeface="TUIType Light"/>
                <a:ea typeface="+mn-ea"/>
                <a:cs typeface="+mn-cs"/>
              </a:rPr>
              <a:t>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grpSp>
        <p:nvGrpSpPr>
          <p:cNvPr id="16" name="Группа 15"/>
          <p:cNvGrpSpPr/>
          <p:nvPr/>
        </p:nvGrpSpPr>
        <p:grpSpPr>
          <a:xfrm>
            <a:off x="28644502" y="4339669"/>
            <a:ext cx="1731888" cy="1731888"/>
            <a:chOff x="30575693" y="3934769"/>
            <a:chExt cx="2545707" cy="2545707"/>
          </a:xfrm>
        </p:grpSpPr>
        <p:sp>
          <p:nvSpPr>
            <p:cNvPr id="17" name="Капля 16"/>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12" name="Заголовок 1">
            <a:extLst>
              <a:ext uri="{FF2B5EF4-FFF2-40B4-BE49-F238E27FC236}">
                <a16:creationId xmlns:a16="http://schemas.microsoft.com/office/drawing/2014/main" id="{C9ED6655-EECF-465C-A106-27BE843B0487}"/>
              </a:ext>
            </a:extLst>
          </p:cNvPr>
          <p:cNvSpPr txBox="1">
            <a:spLocks/>
          </p:cNvSpPr>
          <p:nvPr/>
        </p:nvSpPr>
        <p:spPr>
          <a:xfrm>
            <a:off x="28668284" y="6446205"/>
            <a:ext cx="7401261" cy="10273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1500"/>
              </a:spcAft>
            </a:pPr>
            <a:r>
              <a:rPr lang="en-US" sz="4400" b="1" kern="0" dirty="0">
                <a:latin typeface="+mj-lt"/>
              </a:rPr>
              <a:t>Conclusions</a:t>
            </a:r>
            <a:r>
              <a:rPr lang="ru-RU" sz="4400" b="1" kern="0" dirty="0">
                <a:latin typeface="+mj-lt"/>
              </a:rPr>
              <a:t>:</a:t>
            </a:r>
          </a:p>
          <a:p>
            <a:pPr marL="742950" indent="-742950">
              <a:lnSpc>
                <a:spcPct val="80000"/>
              </a:lnSpc>
              <a:spcAft>
                <a:spcPts val="1500"/>
              </a:spcAft>
              <a:buFont typeface="+mj-lt"/>
              <a:buAutoNum type="arabicPeriod"/>
            </a:pPr>
            <a:r>
              <a:rPr lang="en-US" sz="3600" kern="0" dirty="0">
                <a:latin typeface="+mj-lt"/>
              </a:rPr>
              <a:t>A lot of activities are unknown to guests.</a:t>
            </a:r>
          </a:p>
          <a:p>
            <a:pPr marL="742950" indent="-742950">
              <a:lnSpc>
                <a:spcPct val="80000"/>
              </a:lnSpc>
              <a:spcAft>
                <a:spcPts val="1500"/>
              </a:spcAft>
              <a:buFont typeface="+mj-lt"/>
              <a:buAutoNum type="arabicPeriod"/>
            </a:pPr>
            <a:r>
              <a:rPr lang="en-US" sz="3600" kern="0" dirty="0">
                <a:latin typeface="+mj-lt"/>
              </a:rPr>
              <a:t>The main popular activities are</a:t>
            </a:r>
            <a:r>
              <a:rPr lang="ru-RU" sz="3600" kern="0" dirty="0">
                <a:latin typeface="+mj-lt"/>
              </a:rPr>
              <a:t> </a:t>
            </a:r>
            <a:r>
              <a:rPr lang="en-US" sz="3600" kern="0" dirty="0">
                <a:latin typeface="+mj-lt"/>
              </a:rPr>
              <a:t>still </a:t>
            </a:r>
            <a:r>
              <a:rPr lang="en-US" sz="3600" kern="0" dirty="0">
                <a:solidFill>
                  <a:srgbClr val="C00000"/>
                </a:solidFill>
                <a:latin typeface="+mj-lt"/>
              </a:rPr>
              <a:t>Pool Game </a:t>
            </a:r>
            <a:r>
              <a:rPr lang="en-US" sz="3600" kern="0" dirty="0">
                <a:latin typeface="+mj-lt"/>
              </a:rPr>
              <a:t>and </a:t>
            </a:r>
            <a:r>
              <a:rPr lang="en-US" sz="3600" kern="0" dirty="0">
                <a:solidFill>
                  <a:srgbClr val="C00000"/>
                </a:solidFill>
                <a:latin typeface="+mj-lt"/>
              </a:rPr>
              <a:t>Table tennis</a:t>
            </a:r>
            <a:r>
              <a:rPr lang="en-US" sz="3600" kern="0" dirty="0">
                <a:latin typeface="+mj-lt"/>
              </a:rPr>
              <a:t>, but the third place is now occupied by </a:t>
            </a:r>
            <a:r>
              <a:rPr lang="en-US" sz="3600" kern="0" dirty="0">
                <a:solidFill>
                  <a:srgbClr val="C00000"/>
                </a:solidFill>
                <a:latin typeface="+mj-lt"/>
              </a:rPr>
              <a:t>Aqua-aerobics</a:t>
            </a:r>
            <a:r>
              <a:rPr lang="ru-RU" sz="3600" kern="0" dirty="0">
                <a:latin typeface="+mj-lt"/>
              </a:rPr>
              <a:t>.</a:t>
            </a:r>
          </a:p>
          <a:p>
            <a:pPr marL="742950" indent="-742950">
              <a:lnSpc>
                <a:spcPct val="80000"/>
              </a:lnSpc>
              <a:spcAft>
                <a:spcPts val="1500"/>
              </a:spcAft>
              <a:buFont typeface="+mj-lt"/>
              <a:buAutoNum type="arabicPeriod"/>
            </a:pPr>
            <a:r>
              <a:rPr lang="en-US" sz="3600" kern="0" dirty="0">
                <a:solidFill>
                  <a:srgbClr val="C00000"/>
                </a:solidFill>
                <a:latin typeface="+mj-lt"/>
              </a:rPr>
              <a:t>Wellness activities (stretching, </a:t>
            </a:r>
            <a:r>
              <a:rPr lang="en-US" sz="3600" kern="0" dirty="0" err="1">
                <a:solidFill>
                  <a:srgbClr val="C00000"/>
                </a:solidFill>
                <a:latin typeface="+mj-lt"/>
              </a:rPr>
              <a:t>pilates</a:t>
            </a:r>
            <a:r>
              <a:rPr lang="en-US" sz="3600" kern="0" dirty="0">
                <a:solidFill>
                  <a:srgbClr val="C00000"/>
                </a:solidFill>
                <a:latin typeface="+mj-lt"/>
              </a:rPr>
              <a:t>, yoga) </a:t>
            </a:r>
            <a:r>
              <a:rPr lang="en-US" sz="3600" kern="0" dirty="0">
                <a:solidFill>
                  <a:schemeClr val="tx1">
                    <a:lumMod val="75000"/>
                  </a:schemeClr>
                </a:solidFill>
                <a:latin typeface="+mj-lt"/>
              </a:rPr>
              <a:t>still have moderate </a:t>
            </a:r>
            <a:r>
              <a:rPr lang="en-US" sz="3600" kern="0" dirty="0">
                <a:latin typeface="+mj-lt"/>
              </a:rPr>
              <a:t>popularity. </a:t>
            </a:r>
            <a:endParaRPr lang="ru-RU" sz="3600" kern="0" dirty="0">
              <a:solidFill>
                <a:srgbClr val="C00000"/>
              </a:solidFill>
              <a:latin typeface="+mj-lt"/>
            </a:endParaRPr>
          </a:p>
          <a:p>
            <a:pPr marL="742950" indent="-742950">
              <a:lnSpc>
                <a:spcPct val="80000"/>
              </a:lnSpc>
              <a:spcAft>
                <a:spcPts val="1500"/>
              </a:spcAft>
              <a:buFont typeface="+mj-lt"/>
              <a:buAutoNum type="arabicPeriod"/>
            </a:pPr>
            <a:r>
              <a:rPr lang="en-US" sz="3600" kern="0" dirty="0">
                <a:solidFill>
                  <a:srgbClr val="C00000"/>
                </a:solidFill>
                <a:latin typeface="+mj-lt"/>
              </a:rPr>
              <a:t>SPA services </a:t>
            </a:r>
            <a:r>
              <a:rPr lang="en-US" sz="3600" kern="0" dirty="0">
                <a:solidFill>
                  <a:schemeClr val="tx1">
                    <a:lumMod val="75000"/>
                  </a:schemeClr>
                </a:solidFill>
                <a:latin typeface="+mj-lt"/>
              </a:rPr>
              <a:t>scores</a:t>
            </a:r>
            <a:r>
              <a:rPr lang="en-US" sz="3600" kern="0" dirty="0">
                <a:solidFill>
                  <a:srgbClr val="C00000"/>
                </a:solidFill>
                <a:latin typeface="+mj-lt"/>
              </a:rPr>
              <a:t> </a:t>
            </a:r>
            <a:r>
              <a:rPr lang="en-US" sz="3600" kern="0" dirty="0">
                <a:latin typeface="+mj-lt"/>
              </a:rPr>
              <a:t>have deteriorated again.</a:t>
            </a:r>
          </a:p>
          <a:p>
            <a:pPr marL="742950" indent="-742950">
              <a:lnSpc>
                <a:spcPct val="80000"/>
              </a:lnSpc>
              <a:spcAft>
                <a:spcPts val="1500"/>
              </a:spcAft>
              <a:buFont typeface="+mj-lt"/>
              <a:buAutoNum type="arabicPeriod"/>
            </a:pPr>
            <a:r>
              <a:rPr lang="en-US" sz="3600" kern="0" dirty="0">
                <a:solidFill>
                  <a:srgbClr val="C00000"/>
                </a:solidFill>
                <a:latin typeface="+mj-lt"/>
              </a:rPr>
              <a:t>Professional trainers </a:t>
            </a:r>
            <a:r>
              <a:rPr lang="en-US" sz="3600" kern="0" dirty="0">
                <a:solidFill>
                  <a:schemeClr val="tx1">
                    <a:lumMod val="75000"/>
                  </a:schemeClr>
                </a:solidFill>
                <a:latin typeface="+mj-lt"/>
              </a:rPr>
              <a:t>and</a:t>
            </a:r>
            <a:r>
              <a:rPr lang="en-US" sz="3600" kern="0" dirty="0">
                <a:solidFill>
                  <a:srgbClr val="C00000"/>
                </a:solidFill>
                <a:latin typeface="+mj-lt"/>
              </a:rPr>
              <a:t> </a:t>
            </a:r>
            <a:r>
              <a:rPr lang="en-US" sz="3600" kern="0" dirty="0">
                <a:solidFill>
                  <a:schemeClr val="accent4">
                    <a:lumMod val="75000"/>
                  </a:schemeClr>
                </a:solidFill>
                <a:latin typeface="+mj-lt"/>
              </a:rPr>
              <a:t>discount for water sport </a:t>
            </a:r>
            <a:r>
              <a:rPr lang="en-US" sz="3600" kern="0" dirty="0">
                <a:solidFill>
                  <a:schemeClr val="tx1">
                    <a:lumMod val="75000"/>
                  </a:schemeClr>
                </a:solidFill>
                <a:latin typeface="+mj-lt"/>
              </a:rPr>
              <a:t>still demonstrate low awareness level.</a:t>
            </a:r>
          </a:p>
          <a:p>
            <a:pPr marL="742950" indent="-742950">
              <a:lnSpc>
                <a:spcPct val="80000"/>
              </a:lnSpc>
              <a:spcAft>
                <a:spcPts val="1500"/>
              </a:spcAft>
              <a:buFont typeface="+mj-lt"/>
              <a:buAutoNum type="arabicPeriod"/>
            </a:pPr>
            <a:endParaRPr lang="en-US" sz="3600" kern="0" dirty="0">
              <a:solidFill>
                <a:schemeClr val="tx1">
                  <a:lumMod val="75000"/>
                </a:schemeClr>
              </a:solidFill>
              <a:latin typeface="+mj-lt"/>
            </a:endParaRPr>
          </a:p>
          <a:p>
            <a:pPr>
              <a:lnSpc>
                <a:spcPct val="80000"/>
              </a:lnSpc>
              <a:spcAft>
                <a:spcPts val="1500"/>
              </a:spcAft>
            </a:pPr>
            <a:r>
              <a:rPr lang="en-US" sz="3600" b="1" kern="0" dirty="0"/>
              <a:t>Recommendations</a:t>
            </a:r>
            <a:r>
              <a:rPr lang="ru-RU" sz="3600" b="1" kern="0" dirty="0"/>
              <a:t>:</a:t>
            </a:r>
            <a:endParaRPr lang="en-US" sz="3600" b="1" kern="0" dirty="0"/>
          </a:p>
          <a:p>
            <a:pPr>
              <a:lnSpc>
                <a:spcPct val="80000"/>
              </a:lnSpc>
              <a:spcAft>
                <a:spcPts val="1500"/>
              </a:spcAft>
            </a:pPr>
            <a:r>
              <a:rPr lang="en-US" sz="3600" kern="0" dirty="0"/>
              <a:t>Check the SPA services.</a:t>
            </a:r>
          </a:p>
          <a:p>
            <a:pPr>
              <a:lnSpc>
                <a:spcPct val="80000"/>
              </a:lnSpc>
              <a:spcAft>
                <a:spcPts val="1500"/>
              </a:spcAft>
            </a:pPr>
            <a:r>
              <a:rPr lang="en-US" sz="3600" kern="0" dirty="0"/>
              <a:t>Improve notification.</a:t>
            </a:r>
            <a:endParaRPr lang="ru-RU" sz="3600" kern="0" dirty="0"/>
          </a:p>
          <a:p>
            <a:pPr marL="742950" indent="-742950">
              <a:lnSpc>
                <a:spcPct val="80000"/>
              </a:lnSpc>
              <a:spcAft>
                <a:spcPts val="1500"/>
              </a:spcAft>
              <a:buFont typeface="+mj-lt"/>
              <a:buAutoNum type="arabicPeriod"/>
            </a:pPr>
            <a:endParaRPr lang="en-US" sz="3600" kern="0" dirty="0">
              <a:solidFill>
                <a:schemeClr val="tx1">
                  <a:lumMod val="75000"/>
                </a:schemeClr>
              </a:solidFill>
              <a:latin typeface="+mj-lt"/>
            </a:endParaRPr>
          </a:p>
        </p:txBody>
      </p:sp>
      <p:graphicFrame>
        <p:nvGraphicFramePr>
          <p:cNvPr id="13" name="Диаграмма 12">
            <a:extLst>
              <a:ext uri="{FF2B5EF4-FFF2-40B4-BE49-F238E27FC236}">
                <a16:creationId xmlns:a16="http://schemas.microsoft.com/office/drawing/2014/main" id="{D170844B-78EE-40A4-B173-0F85A9EA4388}"/>
              </a:ext>
            </a:extLst>
          </p:cNvPr>
          <p:cNvGraphicFramePr>
            <a:graphicFrameLocks/>
          </p:cNvGraphicFramePr>
          <p:nvPr>
            <p:extLst>
              <p:ext uri="{D42A27DB-BD31-4B8C-83A1-F6EECF244321}">
                <p14:modId xmlns:p14="http://schemas.microsoft.com/office/powerpoint/2010/main" val="4209485455"/>
              </p:ext>
            </p:extLst>
          </p:nvPr>
        </p:nvGraphicFramePr>
        <p:xfrm>
          <a:off x="1556704" y="4498065"/>
          <a:ext cx="25755342" cy="13509715"/>
        </p:xfrm>
        <a:graphic>
          <a:graphicData uri="http://schemas.openxmlformats.org/drawingml/2006/chart">
            <c:chart xmlns:c="http://schemas.openxmlformats.org/drawingml/2006/chart" xmlns:r="http://schemas.openxmlformats.org/officeDocument/2006/relationships" r:id="rId3"/>
          </a:graphicData>
        </a:graphic>
      </p:graphicFrame>
      <p:pic>
        <p:nvPicPr>
          <p:cNvPr id="14" name="Рисунок 1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590904" y="852487"/>
            <a:ext cx="1007429" cy="1386789"/>
          </a:xfrm>
          <a:prstGeom prst="rect">
            <a:avLst/>
          </a:prstGeom>
        </p:spPr>
      </p:pic>
      <p:sp>
        <p:nvSpPr>
          <p:cNvPr id="15" name="Заголовок 1">
            <a:extLst>
              <a:ext uri="{FF2B5EF4-FFF2-40B4-BE49-F238E27FC236}">
                <a16:creationId xmlns:a16="http://schemas.microsoft.com/office/drawing/2014/main" id="{E7531105-7397-4B2D-8294-EA42C40A457E}"/>
              </a:ext>
            </a:extLst>
          </p:cNvPr>
          <p:cNvSpPr>
            <a:spLocks noGrp="1"/>
          </p:cNvSpPr>
          <p:nvPr>
            <p:ph type="title"/>
          </p:nvPr>
        </p:nvSpPr>
        <p:spPr>
          <a:xfrm>
            <a:off x="1640818" y="1057871"/>
            <a:ext cx="34168280" cy="1152105"/>
          </a:xfrm>
        </p:spPr>
        <p:txBody>
          <a:bodyPr>
            <a:normAutofit fontScale="90000"/>
          </a:bodyPr>
          <a:lstStyle/>
          <a:p>
            <a:r>
              <a:rPr lang="en-US" dirty="0"/>
              <a:t>Questionnaire data in TUI DAY&amp;NIGHT Connected Club Life </a:t>
            </a:r>
            <a:r>
              <a:rPr lang="en-US" dirty="0" err="1"/>
              <a:t>Belek</a:t>
            </a:r>
            <a:r>
              <a:rPr lang="en-US" dirty="0"/>
              <a:t> 5*</a:t>
            </a:r>
            <a:endParaRPr lang="ru-RU" dirty="0">
              <a:solidFill>
                <a:schemeClr val="tx1"/>
              </a:solidFill>
            </a:endParaRPr>
          </a:p>
        </p:txBody>
      </p:sp>
      <p:sp>
        <p:nvSpPr>
          <p:cNvPr id="20"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5400" kern="0" dirty="0">
                <a:solidFill>
                  <a:srgbClr val="535353"/>
                </a:solidFill>
              </a:rPr>
              <a:t>Phase</a:t>
            </a:r>
            <a:r>
              <a:rPr lang="ru-RU" sz="5400" kern="0" dirty="0">
                <a:solidFill>
                  <a:srgbClr val="535353"/>
                </a:solidFill>
              </a:rPr>
              <a:t> «</a:t>
            </a:r>
            <a:r>
              <a:rPr lang="en-US" sz="5400" kern="0" dirty="0">
                <a:solidFill>
                  <a:srgbClr val="535353"/>
                </a:solidFill>
              </a:rPr>
              <a:t>Hotel</a:t>
            </a:r>
            <a:r>
              <a:rPr lang="ru-RU" sz="5400" kern="0" dirty="0">
                <a:solidFill>
                  <a:srgbClr val="535353"/>
                </a:solidFill>
              </a:rPr>
              <a:t>»</a:t>
            </a:r>
          </a:p>
        </p:txBody>
      </p:sp>
      <p:sp>
        <p:nvSpPr>
          <p:cNvPr id="21" name="Rectangle 14"/>
          <p:cNvSpPr/>
          <p:nvPr/>
        </p:nvSpPr>
        <p:spPr>
          <a:xfrm>
            <a:off x="1640816" y="3800915"/>
            <a:ext cx="17629756" cy="79451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rPr>
              <a:t>Level of services using</a:t>
            </a:r>
            <a:r>
              <a:rPr lang="ru-RU" sz="4000" b="1" dirty="0">
                <a:solidFill>
                  <a:schemeClr val="tx1"/>
                </a:solidFill>
              </a:rPr>
              <a:t>. </a:t>
            </a:r>
            <a:r>
              <a:rPr lang="en-US" sz="4000" b="1" dirty="0">
                <a:solidFill>
                  <a:schemeClr val="tx1"/>
                </a:solidFill>
              </a:rPr>
              <a:t>Entertainment &amp; Sport </a:t>
            </a:r>
            <a:endParaRPr lang="ru-RU" sz="4000" b="1" dirty="0">
              <a:solidFill>
                <a:schemeClr val="tx1"/>
              </a:solidFill>
            </a:endParaRPr>
          </a:p>
        </p:txBody>
      </p:sp>
      <p:sp>
        <p:nvSpPr>
          <p:cNvPr id="22" name="Rectangle 14"/>
          <p:cNvSpPr/>
          <p:nvPr/>
        </p:nvSpPr>
        <p:spPr>
          <a:xfrm>
            <a:off x="20443451" y="19407153"/>
            <a:ext cx="9318794" cy="62379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Evaluation of services on a 5-point scale</a:t>
            </a:r>
            <a:r>
              <a:rPr kumimoji="0" lang="en-US" sz="3200" i="0" u="none" strike="noStrike" kern="1200" cap="none" spc="0" normalizeH="0" noProof="0" dirty="0">
                <a:ln>
                  <a:noFill/>
                </a:ln>
                <a:solidFill>
                  <a:srgbClr val="092A5E"/>
                </a:solidFill>
                <a:effectLst/>
                <a:uLnTx/>
                <a:uFillTx/>
                <a:latin typeface="TUIType Light"/>
                <a:ea typeface="+mn-ea"/>
                <a:cs typeface="+mn-cs"/>
              </a:rPr>
              <a:t>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6800567" y="474417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7</a:t>
            </a:r>
            <a:endParaRPr lang="ru-RU" sz="2800" kern="0" dirty="0">
              <a:solidFill>
                <a:schemeClr val="tx1">
                  <a:lumMod val="75000"/>
                </a:schemeClr>
              </a:solidFill>
              <a:latin typeface="+mj-lt"/>
            </a:endParaRPr>
          </a:p>
        </p:txBody>
      </p:sp>
      <p:sp>
        <p:nvSpPr>
          <p:cNvPr id="24" name="Заголовок 1">
            <a:extLst>
              <a:ext uri="{FF2B5EF4-FFF2-40B4-BE49-F238E27FC236}">
                <a16:creationId xmlns:a16="http://schemas.microsoft.com/office/drawing/2014/main" id="{C9ED6655-EECF-465C-A106-27BE843B0487}"/>
              </a:ext>
            </a:extLst>
          </p:cNvPr>
          <p:cNvSpPr txBox="1">
            <a:spLocks/>
          </p:cNvSpPr>
          <p:nvPr/>
        </p:nvSpPr>
        <p:spPr>
          <a:xfrm>
            <a:off x="26811735" y="619923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4,9</a:t>
            </a:r>
            <a:endParaRPr lang="ru-RU" sz="2800" kern="0" dirty="0">
              <a:latin typeface="+mj-lt"/>
            </a:endParaRPr>
          </a:p>
        </p:txBody>
      </p:sp>
      <p:sp>
        <p:nvSpPr>
          <p:cNvPr id="25" name="Заголовок 1">
            <a:extLst>
              <a:ext uri="{FF2B5EF4-FFF2-40B4-BE49-F238E27FC236}">
                <a16:creationId xmlns:a16="http://schemas.microsoft.com/office/drawing/2014/main" id="{C9ED6655-EECF-465C-A106-27BE843B0487}"/>
              </a:ext>
            </a:extLst>
          </p:cNvPr>
          <p:cNvSpPr txBox="1">
            <a:spLocks/>
          </p:cNvSpPr>
          <p:nvPr/>
        </p:nvSpPr>
        <p:spPr>
          <a:xfrm>
            <a:off x="26811735" y="7180347"/>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8</a:t>
            </a:r>
            <a:endParaRPr lang="ru-RU" sz="2800" kern="0" dirty="0">
              <a:latin typeface="+mj-lt"/>
            </a:endParaRPr>
          </a:p>
        </p:txBody>
      </p:sp>
      <p:sp>
        <p:nvSpPr>
          <p:cNvPr id="26" name="Заголовок 1">
            <a:extLst>
              <a:ext uri="{FF2B5EF4-FFF2-40B4-BE49-F238E27FC236}">
                <a16:creationId xmlns:a16="http://schemas.microsoft.com/office/drawing/2014/main" id="{C9ED6655-EECF-465C-A106-27BE843B0487}"/>
              </a:ext>
            </a:extLst>
          </p:cNvPr>
          <p:cNvSpPr txBox="1">
            <a:spLocks/>
          </p:cNvSpPr>
          <p:nvPr/>
        </p:nvSpPr>
        <p:spPr>
          <a:xfrm>
            <a:off x="26811735" y="816542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8</a:t>
            </a:r>
            <a:endParaRPr lang="ru-RU" sz="2800" kern="0" dirty="0">
              <a:solidFill>
                <a:schemeClr val="tx1">
                  <a:lumMod val="75000"/>
                </a:schemeClr>
              </a:solidFill>
              <a:latin typeface="+mj-lt"/>
            </a:endParaRPr>
          </a:p>
        </p:txBody>
      </p:sp>
      <p:sp>
        <p:nvSpPr>
          <p:cNvPr id="27" name="Заголовок 1">
            <a:extLst>
              <a:ext uri="{FF2B5EF4-FFF2-40B4-BE49-F238E27FC236}">
                <a16:creationId xmlns:a16="http://schemas.microsoft.com/office/drawing/2014/main" id="{C9ED6655-EECF-465C-A106-27BE843B0487}"/>
              </a:ext>
            </a:extLst>
          </p:cNvPr>
          <p:cNvSpPr txBox="1">
            <a:spLocks/>
          </p:cNvSpPr>
          <p:nvPr/>
        </p:nvSpPr>
        <p:spPr>
          <a:xfrm>
            <a:off x="26797271" y="9079571"/>
            <a:ext cx="717181" cy="3229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5,0</a:t>
            </a:r>
            <a:endParaRPr lang="ru-RU" sz="2800" kern="0" dirty="0">
              <a:solidFill>
                <a:schemeClr val="tx1">
                  <a:lumMod val="75000"/>
                </a:schemeClr>
              </a:solidFill>
              <a:latin typeface="+mj-lt"/>
            </a:endParaRPr>
          </a:p>
        </p:txBody>
      </p:sp>
      <p:sp>
        <p:nvSpPr>
          <p:cNvPr id="28" name="Заголовок 1">
            <a:extLst>
              <a:ext uri="{FF2B5EF4-FFF2-40B4-BE49-F238E27FC236}">
                <a16:creationId xmlns:a16="http://schemas.microsoft.com/office/drawing/2014/main" id="{C9ED6655-EECF-465C-A106-27BE843B0487}"/>
              </a:ext>
            </a:extLst>
          </p:cNvPr>
          <p:cNvSpPr txBox="1">
            <a:spLocks/>
          </p:cNvSpPr>
          <p:nvPr/>
        </p:nvSpPr>
        <p:spPr>
          <a:xfrm>
            <a:off x="26797269" y="1011571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29" name="Заголовок 1">
            <a:extLst>
              <a:ext uri="{FF2B5EF4-FFF2-40B4-BE49-F238E27FC236}">
                <a16:creationId xmlns:a16="http://schemas.microsoft.com/office/drawing/2014/main" id="{C9ED6655-EECF-465C-A106-27BE843B0487}"/>
              </a:ext>
            </a:extLst>
          </p:cNvPr>
          <p:cNvSpPr txBox="1">
            <a:spLocks/>
          </p:cNvSpPr>
          <p:nvPr/>
        </p:nvSpPr>
        <p:spPr>
          <a:xfrm>
            <a:off x="26797268" y="1114900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rgbClr val="C00000"/>
                </a:solidFill>
                <a:latin typeface="+mj-lt"/>
              </a:rPr>
              <a:t>4</a:t>
            </a:r>
            <a:r>
              <a:rPr lang="ru-RU" sz="2800" kern="0" dirty="0">
                <a:solidFill>
                  <a:srgbClr val="C00000"/>
                </a:solidFill>
                <a:latin typeface="+mj-lt"/>
              </a:rPr>
              <a:t>,</a:t>
            </a:r>
            <a:r>
              <a:rPr lang="en-US" sz="2800" kern="0" dirty="0">
                <a:solidFill>
                  <a:srgbClr val="C00000"/>
                </a:solidFill>
                <a:latin typeface="+mj-lt"/>
              </a:rPr>
              <a:t>3</a:t>
            </a:r>
            <a:endParaRPr lang="ru-RU" sz="2800" kern="0" dirty="0">
              <a:solidFill>
                <a:srgbClr val="C00000"/>
              </a:solidFill>
              <a:latin typeface="+mj-lt"/>
            </a:endParaRPr>
          </a:p>
        </p:txBody>
      </p:sp>
      <p:sp>
        <p:nvSpPr>
          <p:cNvPr id="31" name="Заголовок 1">
            <a:extLst>
              <a:ext uri="{FF2B5EF4-FFF2-40B4-BE49-F238E27FC236}">
                <a16:creationId xmlns:a16="http://schemas.microsoft.com/office/drawing/2014/main" id="{C9ED6655-EECF-465C-A106-27BE843B0487}"/>
              </a:ext>
            </a:extLst>
          </p:cNvPr>
          <p:cNvSpPr txBox="1">
            <a:spLocks/>
          </p:cNvSpPr>
          <p:nvPr/>
        </p:nvSpPr>
        <p:spPr>
          <a:xfrm>
            <a:off x="26811737" y="1214696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,9</a:t>
            </a:r>
          </a:p>
        </p:txBody>
      </p:sp>
      <p:sp>
        <p:nvSpPr>
          <p:cNvPr id="32" name="Заголовок 1">
            <a:extLst>
              <a:ext uri="{FF2B5EF4-FFF2-40B4-BE49-F238E27FC236}">
                <a16:creationId xmlns:a16="http://schemas.microsoft.com/office/drawing/2014/main" id="{C9ED6655-EECF-465C-A106-27BE843B0487}"/>
              </a:ext>
            </a:extLst>
          </p:cNvPr>
          <p:cNvSpPr txBox="1">
            <a:spLocks/>
          </p:cNvSpPr>
          <p:nvPr/>
        </p:nvSpPr>
        <p:spPr>
          <a:xfrm>
            <a:off x="26811737" y="1304513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7</a:t>
            </a:r>
            <a:endParaRPr lang="ru-RU" sz="2800" kern="0" dirty="0">
              <a:solidFill>
                <a:schemeClr val="tx1">
                  <a:lumMod val="75000"/>
                </a:schemeClr>
              </a:solidFill>
              <a:latin typeface="+mj-lt"/>
            </a:endParaRPr>
          </a:p>
        </p:txBody>
      </p:sp>
      <p:sp>
        <p:nvSpPr>
          <p:cNvPr id="34" name="Заголовок 1">
            <a:extLst>
              <a:ext uri="{FF2B5EF4-FFF2-40B4-BE49-F238E27FC236}">
                <a16:creationId xmlns:a16="http://schemas.microsoft.com/office/drawing/2014/main" id="{C9ED6655-EECF-465C-A106-27BE843B0487}"/>
              </a:ext>
            </a:extLst>
          </p:cNvPr>
          <p:cNvSpPr txBox="1">
            <a:spLocks/>
          </p:cNvSpPr>
          <p:nvPr/>
        </p:nvSpPr>
        <p:spPr>
          <a:xfrm>
            <a:off x="26811737" y="14819184"/>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35" name="Заголовок 1">
            <a:extLst>
              <a:ext uri="{FF2B5EF4-FFF2-40B4-BE49-F238E27FC236}">
                <a16:creationId xmlns:a16="http://schemas.microsoft.com/office/drawing/2014/main" id="{C9ED6655-EECF-465C-A106-27BE843B0487}"/>
              </a:ext>
            </a:extLst>
          </p:cNvPr>
          <p:cNvSpPr txBox="1">
            <a:spLocks/>
          </p:cNvSpPr>
          <p:nvPr/>
        </p:nvSpPr>
        <p:spPr>
          <a:xfrm>
            <a:off x="26864508" y="16131976"/>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rgbClr val="C00000"/>
                </a:solidFill>
                <a:latin typeface="+mj-lt"/>
              </a:rPr>
              <a:t>4</a:t>
            </a:r>
            <a:r>
              <a:rPr lang="ru-RU" sz="2800" kern="0" dirty="0">
                <a:solidFill>
                  <a:srgbClr val="C00000"/>
                </a:solidFill>
                <a:latin typeface="+mj-lt"/>
              </a:rPr>
              <a:t>,</a:t>
            </a:r>
            <a:r>
              <a:rPr lang="en-US" sz="2800" kern="0" dirty="0">
                <a:solidFill>
                  <a:srgbClr val="C00000"/>
                </a:solidFill>
                <a:latin typeface="+mj-lt"/>
              </a:rPr>
              <a:t>5</a:t>
            </a:r>
            <a:endParaRPr lang="ru-RU" sz="2800" kern="0" dirty="0">
              <a:solidFill>
                <a:srgbClr val="C00000"/>
              </a:solidFill>
              <a:latin typeface="+mj-lt"/>
            </a:endParaRPr>
          </a:p>
        </p:txBody>
      </p:sp>
      <p:sp>
        <p:nvSpPr>
          <p:cNvPr id="36" name="Rectangle 14"/>
          <p:cNvSpPr/>
          <p:nvPr/>
        </p:nvSpPr>
        <p:spPr>
          <a:xfrm>
            <a:off x="25796273" y="4180630"/>
            <a:ext cx="1566863" cy="58589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fontAlgn="base">
              <a:lnSpc>
                <a:spcPct val="90000"/>
              </a:lnSpc>
              <a:spcAft>
                <a:spcPts val="500"/>
              </a:spcAft>
              <a:buClr>
                <a:schemeClr val="tx1"/>
              </a:buClr>
              <a:buSzPct val="110000"/>
            </a:pPr>
            <a:r>
              <a:rPr lang="en-US" sz="3200" b="1" dirty="0">
                <a:solidFill>
                  <a:schemeClr val="accent1"/>
                </a:solidFill>
              </a:rPr>
              <a:t>Rating**</a:t>
            </a:r>
            <a:endParaRPr lang="ru-RU" sz="3200" b="1" dirty="0">
              <a:solidFill>
                <a:schemeClr val="accent1"/>
              </a:solidFill>
            </a:endParaRPr>
          </a:p>
        </p:txBody>
      </p:sp>
      <p:sp>
        <p:nvSpPr>
          <p:cNvPr id="37" name="Заголовок 1">
            <a:extLst>
              <a:ext uri="{FF2B5EF4-FFF2-40B4-BE49-F238E27FC236}">
                <a16:creationId xmlns:a16="http://schemas.microsoft.com/office/drawing/2014/main" id="{C9ED6655-EECF-465C-A106-27BE843B0487}"/>
              </a:ext>
            </a:extLst>
          </p:cNvPr>
          <p:cNvSpPr txBox="1">
            <a:spLocks/>
          </p:cNvSpPr>
          <p:nvPr/>
        </p:nvSpPr>
        <p:spPr>
          <a:xfrm>
            <a:off x="26811735" y="522460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38" name="Заголовок 1">
            <a:extLst>
              <a:ext uri="{FF2B5EF4-FFF2-40B4-BE49-F238E27FC236}">
                <a16:creationId xmlns:a16="http://schemas.microsoft.com/office/drawing/2014/main" id="{C9ED6655-EECF-465C-A106-27BE843B0487}"/>
              </a:ext>
            </a:extLst>
          </p:cNvPr>
          <p:cNvSpPr txBox="1">
            <a:spLocks/>
          </p:cNvSpPr>
          <p:nvPr/>
        </p:nvSpPr>
        <p:spPr>
          <a:xfrm>
            <a:off x="26797274" y="6685599"/>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,9</a:t>
            </a:r>
          </a:p>
        </p:txBody>
      </p:sp>
      <p:sp>
        <p:nvSpPr>
          <p:cNvPr id="39" name="Заголовок 1">
            <a:extLst>
              <a:ext uri="{FF2B5EF4-FFF2-40B4-BE49-F238E27FC236}">
                <a16:creationId xmlns:a16="http://schemas.microsoft.com/office/drawing/2014/main" id="{C9ED6655-EECF-465C-A106-27BE843B0487}"/>
              </a:ext>
            </a:extLst>
          </p:cNvPr>
          <p:cNvSpPr txBox="1">
            <a:spLocks/>
          </p:cNvSpPr>
          <p:nvPr/>
        </p:nvSpPr>
        <p:spPr>
          <a:xfrm>
            <a:off x="26811735" y="7694033"/>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5</a:t>
            </a:r>
            <a:r>
              <a:rPr lang="ru-RU" sz="2800" kern="0" dirty="0">
                <a:solidFill>
                  <a:schemeClr val="tx1">
                    <a:lumMod val="75000"/>
                  </a:schemeClr>
                </a:solidFill>
                <a:latin typeface="+mj-lt"/>
              </a:rPr>
              <a:t>,</a:t>
            </a:r>
            <a:r>
              <a:rPr lang="en-US" sz="2800" kern="0" dirty="0">
                <a:solidFill>
                  <a:schemeClr val="tx1">
                    <a:lumMod val="75000"/>
                  </a:schemeClr>
                </a:solidFill>
                <a:latin typeface="+mj-lt"/>
              </a:rPr>
              <a:t>0</a:t>
            </a:r>
            <a:endParaRPr lang="ru-RU" sz="2800" kern="0" dirty="0">
              <a:solidFill>
                <a:schemeClr val="tx1">
                  <a:lumMod val="75000"/>
                </a:schemeClr>
              </a:solidFill>
              <a:latin typeface="+mj-lt"/>
            </a:endParaRPr>
          </a:p>
        </p:txBody>
      </p:sp>
      <p:sp>
        <p:nvSpPr>
          <p:cNvPr id="40" name="Заголовок 1">
            <a:extLst>
              <a:ext uri="{FF2B5EF4-FFF2-40B4-BE49-F238E27FC236}">
                <a16:creationId xmlns:a16="http://schemas.microsoft.com/office/drawing/2014/main" id="{C9ED6655-EECF-465C-A106-27BE843B0487}"/>
              </a:ext>
            </a:extLst>
          </p:cNvPr>
          <p:cNvSpPr txBox="1">
            <a:spLocks/>
          </p:cNvSpPr>
          <p:nvPr/>
        </p:nvSpPr>
        <p:spPr>
          <a:xfrm>
            <a:off x="26797273" y="859914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4</a:t>
            </a:r>
            <a:r>
              <a:rPr lang="ru-RU" sz="2800" kern="0" dirty="0">
                <a:solidFill>
                  <a:schemeClr val="tx1">
                    <a:lumMod val="75000"/>
                  </a:schemeClr>
                </a:solidFill>
                <a:latin typeface="+mj-lt"/>
              </a:rPr>
              <a:t>,</a:t>
            </a:r>
            <a:r>
              <a:rPr lang="en-US" sz="2800" kern="0" dirty="0">
                <a:solidFill>
                  <a:schemeClr val="tx1">
                    <a:lumMod val="75000"/>
                  </a:schemeClr>
                </a:solidFill>
                <a:latin typeface="+mj-lt"/>
              </a:rPr>
              <a:t>9</a:t>
            </a:r>
            <a:endParaRPr lang="ru-RU" sz="2800" kern="0" dirty="0">
              <a:solidFill>
                <a:schemeClr val="tx1">
                  <a:lumMod val="75000"/>
                </a:schemeClr>
              </a:solidFill>
              <a:latin typeface="+mj-lt"/>
            </a:endParaRPr>
          </a:p>
        </p:txBody>
      </p:sp>
      <p:sp>
        <p:nvSpPr>
          <p:cNvPr id="41" name="Заголовок 1">
            <a:extLst>
              <a:ext uri="{FF2B5EF4-FFF2-40B4-BE49-F238E27FC236}">
                <a16:creationId xmlns:a16="http://schemas.microsoft.com/office/drawing/2014/main" id="{C9ED6655-EECF-465C-A106-27BE843B0487}"/>
              </a:ext>
            </a:extLst>
          </p:cNvPr>
          <p:cNvSpPr txBox="1">
            <a:spLocks/>
          </p:cNvSpPr>
          <p:nvPr/>
        </p:nvSpPr>
        <p:spPr>
          <a:xfrm>
            <a:off x="26797271" y="960482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2" name="Заголовок 1">
            <a:extLst>
              <a:ext uri="{FF2B5EF4-FFF2-40B4-BE49-F238E27FC236}">
                <a16:creationId xmlns:a16="http://schemas.microsoft.com/office/drawing/2014/main" id="{C9ED6655-EECF-465C-A106-27BE843B0487}"/>
              </a:ext>
            </a:extLst>
          </p:cNvPr>
          <p:cNvSpPr txBox="1">
            <a:spLocks/>
          </p:cNvSpPr>
          <p:nvPr/>
        </p:nvSpPr>
        <p:spPr>
          <a:xfrm>
            <a:off x="26797268" y="1067689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rgbClr val="C00000"/>
                </a:solidFill>
                <a:latin typeface="+mj-lt"/>
              </a:rPr>
              <a:t>4</a:t>
            </a:r>
            <a:r>
              <a:rPr lang="ru-RU" sz="2800" kern="0" dirty="0">
                <a:solidFill>
                  <a:srgbClr val="C00000"/>
                </a:solidFill>
                <a:latin typeface="+mj-lt"/>
              </a:rPr>
              <a:t>,</a:t>
            </a:r>
            <a:r>
              <a:rPr lang="en-US" sz="2800" kern="0" dirty="0">
                <a:solidFill>
                  <a:srgbClr val="C00000"/>
                </a:solidFill>
                <a:latin typeface="+mj-lt"/>
              </a:rPr>
              <a:t>5</a:t>
            </a:r>
            <a:endParaRPr lang="ru-RU" sz="2800" kern="0" dirty="0">
              <a:solidFill>
                <a:srgbClr val="C00000"/>
              </a:solidFill>
              <a:latin typeface="+mj-lt"/>
            </a:endParaRPr>
          </a:p>
        </p:txBody>
      </p:sp>
      <p:sp>
        <p:nvSpPr>
          <p:cNvPr id="43" name="Заголовок 1">
            <a:extLst>
              <a:ext uri="{FF2B5EF4-FFF2-40B4-BE49-F238E27FC236}">
                <a16:creationId xmlns:a16="http://schemas.microsoft.com/office/drawing/2014/main" id="{C9ED6655-EECF-465C-A106-27BE843B0487}"/>
              </a:ext>
            </a:extLst>
          </p:cNvPr>
          <p:cNvSpPr txBox="1">
            <a:spLocks/>
          </p:cNvSpPr>
          <p:nvPr/>
        </p:nvSpPr>
        <p:spPr>
          <a:xfrm>
            <a:off x="26811737" y="1167557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a:t>
            </a:r>
            <a:r>
              <a:rPr lang="en-US" sz="2800" kern="0" dirty="0">
                <a:latin typeface="+mj-lt"/>
              </a:rPr>
              <a:t>9</a:t>
            </a:r>
            <a:endParaRPr lang="ru-RU" sz="2800" kern="0" dirty="0">
              <a:latin typeface="+mj-lt"/>
            </a:endParaRPr>
          </a:p>
        </p:txBody>
      </p:sp>
      <p:sp>
        <p:nvSpPr>
          <p:cNvPr id="44" name="Заголовок 1">
            <a:extLst>
              <a:ext uri="{FF2B5EF4-FFF2-40B4-BE49-F238E27FC236}">
                <a16:creationId xmlns:a16="http://schemas.microsoft.com/office/drawing/2014/main" id="{C9ED6655-EECF-465C-A106-27BE843B0487}"/>
              </a:ext>
            </a:extLst>
          </p:cNvPr>
          <p:cNvSpPr txBox="1">
            <a:spLocks/>
          </p:cNvSpPr>
          <p:nvPr/>
        </p:nvSpPr>
        <p:spPr>
          <a:xfrm>
            <a:off x="26811737" y="1259605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5</a:t>
            </a:r>
            <a:r>
              <a:rPr lang="ru-RU" sz="2800" kern="0" dirty="0">
                <a:solidFill>
                  <a:schemeClr val="tx1">
                    <a:lumMod val="75000"/>
                  </a:schemeClr>
                </a:solidFill>
                <a:latin typeface="+mj-lt"/>
              </a:rPr>
              <a:t>,</a:t>
            </a:r>
            <a:r>
              <a:rPr lang="en-US" sz="2800" kern="0" dirty="0">
                <a:solidFill>
                  <a:schemeClr val="tx1">
                    <a:lumMod val="75000"/>
                  </a:schemeClr>
                </a:solidFill>
                <a:latin typeface="+mj-lt"/>
              </a:rPr>
              <a:t>0</a:t>
            </a:r>
            <a:endParaRPr lang="ru-RU" sz="2800" kern="0" dirty="0">
              <a:solidFill>
                <a:schemeClr val="tx1">
                  <a:lumMod val="75000"/>
                </a:schemeClr>
              </a:solidFill>
              <a:latin typeface="+mj-lt"/>
            </a:endParaRPr>
          </a:p>
        </p:txBody>
      </p:sp>
      <p:sp>
        <p:nvSpPr>
          <p:cNvPr id="45" name="Заголовок 1">
            <a:extLst>
              <a:ext uri="{FF2B5EF4-FFF2-40B4-BE49-F238E27FC236}">
                <a16:creationId xmlns:a16="http://schemas.microsoft.com/office/drawing/2014/main" id="{C9ED6655-EECF-465C-A106-27BE843B0487}"/>
              </a:ext>
            </a:extLst>
          </p:cNvPr>
          <p:cNvSpPr txBox="1">
            <a:spLocks/>
          </p:cNvSpPr>
          <p:nvPr/>
        </p:nvSpPr>
        <p:spPr>
          <a:xfrm>
            <a:off x="26811735" y="13651565"/>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5</a:t>
            </a:r>
            <a:r>
              <a:rPr lang="ru-RU" sz="2800" kern="0" dirty="0">
                <a:latin typeface="+mj-lt"/>
              </a:rPr>
              <a:t>,</a:t>
            </a:r>
            <a:r>
              <a:rPr lang="en-US" sz="2800" kern="0" dirty="0">
                <a:latin typeface="+mj-lt"/>
              </a:rPr>
              <a:t>0</a:t>
            </a:r>
            <a:endParaRPr lang="ru-RU" sz="2800" kern="0" dirty="0">
              <a:latin typeface="+mj-lt"/>
            </a:endParaRPr>
          </a:p>
        </p:txBody>
      </p:sp>
      <p:sp>
        <p:nvSpPr>
          <p:cNvPr id="46" name="Заголовок 1">
            <a:extLst>
              <a:ext uri="{FF2B5EF4-FFF2-40B4-BE49-F238E27FC236}">
                <a16:creationId xmlns:a16="http://schemas.microsoft.com/office/drawing/2014/main" id="{C9ED6655-EECF-465C-A106-27BE843B0487}"/>
              </a:ext>
            </a:extLst>
          </p:cNvPr>
          <p:cNvSpPr txBox="1">
            <a:spLocks/>
          </p:cNvSpPr>
          <p:nvPr/>
        </p:nvSpPr>
        <p:spPr>
          <a:xfrm>
            <a:off x="26811735" y="14250512"/>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solidFill>
                  <a:schemeClr val="tx1">
                    <a:lumMod val="75000"/>
                  </a:schemeClr>
                </a:solidFill>
                <a:latin typeface="+mj-lt"/>
              </a:rPr>
              <a:t>5</a:t>
            </a:r>
            <a:r>
              <a:rPr lang="ru-RU" sz="2800" kern="0" dirty="0">
                <a:solidFill>
                  <a:schemeClr val="tx1">
                    <a:lumMod val="75000"/>
                  </a:schemeClr>
                </a:solidFill>
                <a:latin typeface="+mj-lt"/>
              </a:rPr>
              <a:t>,</a:t>
            </a:r>
            <a:r>
              <a:rPr lang="en-US" sz="2800" kern="0" dirty="0">
                <a:solidFill>
                  <a:schemeClr val="tx1">
                    <a:lumMod val="75000"/>
                  </a:schemeClr>
                </a:solidFill>
                <a:latin typeface="+mj-lt"/>
              </a:rPr>
              <a:t>0</a:t>
            </a:r>
            <a:endParaRPr lang="ru-RU" sz="2800" kern="0" dirty="0">
              <a:solidFill>
                <a:schemeClr val="tx1">
                  <a:lumMod val="75000"/>
                </a:schemeClr>
              </a:solidFill>
              <a:latin typeface="+mj-lt"/>
            </a:endParaRPr>
          </a:p>
        </p:txBody>
      </p:sp>
      <p:sp>
        <p:nvSpPr>
          <p:cNvPr id="47" name="Заголовок 1">
            <a:extLst>
              <a:ext uri="{FF2B5EF4-FFF2-40B4-BE49-F238E27FC236}">
                <a16:creationId xmlns:a16="http://schemas.microsoft.com/office/drawing/2014/main" id="{C9ED6655-EECF-465C-A106-27BE843B0487}"/>
              </a:ext>
            </a:extLst>
          </p:cNvPr>
          <p:cNvSpPr txBox="1">
            <a:spLocks/>
          </p:cNvSpPr>
          <p:nvPr/>
        </p:nvSpPr>
        <p:spPr>
          <a:xfrm>
            <a:off x="26811737" y="15268271"/>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4,</a:t>
            </a:r>
            <a:r>
              <a:rPr lang="en-US" sz="2800" kern="0" dirty="0">
                <a:latin typeface="+mj-lt"/>
              </a:rPr>
              <a:t>9</a:t>
            </a:r>
            <a:endParaRPr lang="ru-RU" sz="2800" kern="0" dirty="0">
              <a:latin typeface="+mj-lt"/>
            </a:endParaRPr>
          </a:p>
        </p:txBody>
      </p:sp>
      <p:sp>
        <p:nvSpPr>
          <p:cNvPr id="49" name="Заголовок 1">
            <a:extLst>
              <a:ext uri="{FF2B5EF4-FFF2-40B4-BE49-F238E27FC236}">
                <a16:creationId xmlns:a16="http://schemas.microsoft.com/office/drawing/2014/main" id="{C9ED6655-EECF-465C-A106-27BE843B0487}"/>
              </a:ext>
            </a:extLst>
          </p:cNvPr>
          <p:cNvSpPr txBox="1">
            <a:spLocks/>
          </p:cNvSpPr>
          <p:nvPr/>
        </p:nvSpPr>
        <p:spPr>
          <a:xfrm>
            <a:off x="26811735" y="5711318"/>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2800" kern="0" dirty="0">
                <a:latin typeface="+mj-lt"/>
              </a:rPr>
              <a:t>4</a:t>
            </a:r>
            <a:r>
              <a:rPr lang="ru-RU" sz="2800" kern="0" dirty="0">
                <a:latin typeface="+mj-lt"/>
              </a:rPr>
              <a:t>,9</a:t>
            </a:r>
          </a:p>
        </p:txBody>
      </p:sp>
      <p:sp>
        <p:nvSpPr>
          <p:cNvPr id="50" name="Заголовок 1">
            <a:extLst>
              <a:ext uri="{FF2B5EF4-FFF2-40B4-BE49-F238E27FC236}">
                <a16:creationId xmlns:a16="http://schemas.microsoft.com/office/drawing/2014/main" id="{A0A7A7AA-70E3-4412-8158-85C40FD93D3C}"/>
              </a:ext>
            </a:extLst>
          </p:cNvPr>
          <p:cNvSpPr txBox="1">
            <a:spLocks/>
          </p:cNvSpPr>
          <p:nvPr/>
        </p:nvSpPr>
        <p:spPr>
          <a:xfrm>
            <a:off x="26811735" y="15673880"/>
            <a:ext cx="717179" cy="367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chorCtr="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ru-RU" sz="2800" kern="0" dirty="0">
                <a:latin typeface="+mj-lt"/>
              </a:rPr>
              <a:t>4,</a:t>
            </a:r>
            <a:r>
              <a:rPr lang="en-US" sz="2800" kern="0" dirty="0">
                <a:latin typeface="+mj-lt"/>
              </a:rPr>
              <a:t>9</a:t>
            </a:r>
            <a:endParaRPr lang="ru-RU" sz="2800" kern="0" dirty="0">
              <a:latin typeface="+mj-lt"/>
            </a:endParaRPr>
          </a:p>
        </p:txBody>
      </p:sp>
    </p:spTree>
    <p:extLst>
      <p:ext uri="{BB962C8B-B14F-4D97-AF65-F5344CB8AC3E}">
        <p14:creationId xmlns:p14="http://schemas.microsoft.com/office/powerpoint/2010/main" val="397689234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Important information (additional)  </a:t>
            </a:r>
            <a:endParaRPr lang="ru-RU" dirty="0"/>
          </a:p>
        </p:txBody>
      </p:sp>
      <p:sp>
        <p:nvSpPr>
          <p:cNvPr id="3" name="Номер слайда 2"/>
          <p:cNvSpPr>
            <a:spLocks noGrp="1"/>
          </p:cNvSpPr>
          <p:nvPr>
            <p:ph type="sldNum" sz="quarter" idx="2"/>
          </p:nvPr>
        </p:nvSpPr>
        <p:spPr/>
        <p:txBody>
          <a:bodyPr/>
          <a:lstStyle/>
          <a:p>
            <a:pPr marL="0" marR="0" lvl="0" indent="0" algn="l" defTabSz="2970246" rtl="0" eaLnBrk="1" fontAlgn="auto" latinLnBrk="0" hangingPunct="1">
              <a:lnSpc>
                <a:spcPct val="100000"/>
              </a:lnSpc>
              <a:spcBef>
                <a:spcPts val="0"/>
              </a:spcBef>
              <a:spcAft>
                <a:spcPts val="0"/>
              </a:spcAft>
              <a:buClr>
                <a:srgbClr val="A7A7A7"/>
              </a:buClr>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970246" rtl="0" eaLnBrk="1" fontAlgn="auto" latinLnBrk="0" hangingPunct="1">
                <a:lnSpc>
                  <a:spcPct val="100000"/>
                </a:lnSpc>
                <a:spcBef>
                  <a:spcPts val="0"/>
                </a:spcBef>
                <a:spcAft>
                  <a:spcPts val="0"/>
                </a:spcAft>
                <a:buClr>
                  <a:srgbClr val="A7A7A7"/>
                </a:buClr>
                <a:buSzTx/>
                <a:buFontTx/>
                <a:buNone/>
                <a:tabLst/>
                <a:defRPr/>
              </a:pPr>
              <a:t>48</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Tree>
    <p:extLst>
      <p:ext uri="{BB962C8B-B14F-4D97-AF65-F5344CB8AC3E}">
        <p14:creationId xmlns:p14="http://schemas.microsoft.com/office/powerpoint/2010/main" val="346898971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Заголовок 27"/>
          <p:cNvSpPr>
            <a:spLocks noGrp="1"/>
          </p:cNvSpPr>
          <p:nvPr>
            <p:ph type="title"/>
          </p:nvPr>
        </p:nvSpPr>
        <p:spPr/>
        <p:txBody>
          <a:bodyPr/>
          <a:lstStyle/>
          <a:p>
            <a:r>
              <a:rPr lang="en-US" dirty="0"/>
              <a:t> Guest relations service </a:t>
            </a:r>
            <a:endParaRPr lang="ru-RU" dirty="0"/>
          </a:p>
        </p:txBody>
      </p:sp>
      <p:graphicFrame>
        <p:nvGraphicFramePr>
          <p:cNvPr id="4" name="Диаграмма 3">
            <a:extLst>
              <a:ext uri="{FF2B5EF4-FFF2-40B4-BE49-F238E27FC236}">
                <a16:creationId xmlns:a16="http://schemas.microsoft.com/office/drawing/2014/main" id="{E23F6AA2-C39D-411A-8777-F51F96940CF8}"/>
              </a:ext>
            </a:extLst>
          </p:cNvPr>
          <p:cNvGraphicFramePr/>
          <p:nvPr>
            <p:extLst>
              <p:ext uri="{D42A27DB-BD31-4B8C-83A1-F6EECF244321}">
                <p14:modId xmlns:p14="http://schemas.microsoft.com/office/powerpoint/2010/main" val="1017223020"/>
              </p:ext>
            </p:extLst>
          </p:nvPr>
        </p:nvGraphicFramePr>
        <p:xfrm>
          <a:off x="1640816" y="6282484"/>
          <a:ext cx="34181122" cy="11489149"/>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Группа 4"/>
          <p:cNvGrpSpPr/>
          <p:nvPr/>
        </p:nvGrpSpPr>
        <p:grpSpPr>
          <a:xfrm>
            <a:off x="32268357" y="852487"/>
            <a:ext cx="4358606" cy="1386789"/>
            <a:chOff x="29036928" y="1600200"/>
            <a:chExt cx="6520878" cy="2074765"/>
          </a:xfrm>
        </p:grpSpPr>
        <p:pic>
          <p:nvPicPr>
            <p:cNvPr id="6" name="Рисунок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353927" y="1600200"/>
              <a:ext cx="1726723" cy="2074765"/>
            </a:xfrm>
            <a:prstGeom prst="rect">
              <a:avLst/>
            </a:prstGeom>
          </p:spPr>
        </p:pic>
        <p:pic>
          <p:nvPicPr>
            <p:cNvPr id="8" name="Picture 4" descr="C:\Users\murat.guler.TUIRU\Desktop\images\tukan-2.gi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775229" y="1603558"/>
              <a:ext cx="1782577" cy="207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Рисунок 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036928" y="1600200"/>
              <a:ext cx="1507207" cy="2074765"/>
            </a:xfrm>
            <a:prstGeom prst="rect">
              <a:avLst/>
            </a:prstGeom>
          </p:spPr>
        </p:pic>
      </p:grpSp>
      <p:sp>
        <p:nvSpPr>
          <p:cNvPr id="10" name="Rectangle 14"/>
          <p:cNvSpPr/>
          <p:nvPr/>
        </p:nvSpPr>
        <p:spPr>
          <a:xfrm>
            <a:off x="1640816" y="3688972"/>
            <a:ext cx="26248384" cy="9068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latin typeface="+mj-lt"/>
              </a:rPr>
              <a:t>Did you contact Guest Relations? If yes, how satisfied were you?</a:t>
            </a:r>
            <a:endParaRPr lang="ru-RU" sz="4000" b="1" dirty="0">
              <a:solidFill>
                <a:schemeClr val="tx1"/>
              </a:solidFill>
              <a:latin typeface="+mj-lt"/>
            </a:endParaRPr>
          </a:p>
        </p:txBody>
      </p:sp>
      <p:sp>
        <p:nvSpPr>
          <p:cNvPr id="11" name="Rectangle 14">
            <a:extLst>
              <a:ext uri="{FF2B5EF4-FFF2-40B4-BE49-F238E27FC236}">
                <a16:creationId xmlns:a16="http://schemas.microsoft.com/office/drawing/2014/main" id="{C7B96E7E-4226-4F3E-B26E-99566E728C0C}"/>
              </a:ext>
            </a:extLst>
          </p:cNvPr>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1640 </a:t>
            </a:r>
            <a:r>
              <a:rPr kumimoji="0" lang="en-US" sz="3200" i="0" u="none" strike="noStrike" kern="1200" cap="none" spc="0" normalizeH="0" noProof="0" dirty="0">
                <a:ln>
                  <a:noFill/>
                </a:ln>
                <a:solidFill>
                  <a:srgbClr val="092A5E"/>
                </a:solidFill>
                <a:effectLst/>
                <a:uLnTx/>
                <a:uFillTx/>
                <a:latin typeface="TUIType Light"/>
                <a:ea typeface="+mn-ea"/>
                <a:cs typeface="+mn-cs"/>
              </a:rPr>
              <a:t>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34520972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Диаграмма 5">
            <a:extLst>
              <a:ext uri="{FF2B5EF4-FFF2-40B4-BE49-F238E27FC236}">
                <a16:creationId xmlns:a16="http://schemas.microsoft.com/office/drawing/2014/main" id="{D702B7FE-E7B0-42C5-91CE-C4ABE4B5777C}"/>
              </a:ext>
            </a:extLst>
          </p:cNvPr>
          <p:cNvGraphicFramePr/>
          <p:nvPr>
            <p:extLst>
              <p:ext uri="{D42A27DB-BD31-4B8C-83A1-F6EECF244321}">
                <p14:modId xmlns:p14="http://schemas.microsoft.com/office/powerpoint/2010/main" val="3117069954"/>
              </p:ext>
            </p:extLst>
          </p:nvPr>
        </p:nvGraphicFramePr>
        <p:xfrm>
          <a:off x="1617663" y="4753104"/>
          <a:ext cx="17668568" cy="13893697"/>
        </p:xfrm>
        <a:graphic>
          <a:graphicData uri="http://schemas.openxmlformats.org/drawingml/2006/chart">
            <c:chart xmlns:c="http://schemas.openxmlformats.org/drawingml/2006/chart" xmlns:r="http://schemas.openxmlformats.org/officeDocument/2006/relationships" r:id="rId2"/>
          </a:graphicData>
        </a:graphic>
      </p:graphicFrame>
      <p:sp>
        <p:nvSpPr>
          <p:cNvPr id="9" name="Заголовок 1">
            <a:extLst>
              <a:ext uri="{FF2B5EF4-FFF2-40B4-BE49-F238E27FC236}">
                <a16:creationId xmlns:a16="http://schemas.microsoft.com/office/drawing/2014/main" id="{190962AB-4D5D-49ED-9FAD-86938D55FF3C}"/>
              </a:ext>
            </a:extLst>
          </p:cNvPr>
          <p:cNvSpPr txBox="1">
            <a:spLocks/>
          </p:cNvSpPr>
          <p:nvPr/>
        </p:nvSpPr>
        <p:spPr>
          <a:xfrm>
            <a:off x="21073048" y="7197633"/>
            <a:ext cx="14362427" cy="902559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defPPr>
              <a:defRPr lang="ru-RU"/>
            </a:defPPr>
            <a:lvl1pPr marL="619125" marR="0" indent="-619125" defTabSz="918246">
              <a:lnSpc>
                <a:spcPct val="80000"/>
              </a:lnSpc>
              <a:spcBef>
                <a:spcPts val="0"/>
              </a:spcBef>
              <a:spcAft>
                <a:spcPts val="2000"/>
              </a:spcAft>
              <a:buClrTx/>
              <a:buSzTx/>
              <a:buFont typeface="+mj-lt"/>
              <a:buAutoNum type="arabicPeriod"/>
              <a:tabLst/>
              <a:defRPr sz="3600" b="0" i="0" u="none" strike="noStrike" kern="0" cap="none" spc="0" baseline="0">
                <a:ln>
                  <a:noFill/>
                </a:ln>
                <a:solidFill>
                  <a:schemeClr val="accent1"/>
                </a:solidFill>
                <a:uFillTx/>
                <a:latin typeface="+mj-lt"/>
                <a:ea typeface="TUIType Light"/>
                <a:cs typeface="TUIType Light"/>
              </a:defRPr>
            </a:lvl1pPr>
            <a:lvl2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2pPr>
            <a:lvl3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3pPr>
            <a:lvl4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4pPr>
            <a:lvl5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5pPr>
            <a:lvl6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6pPr>
            <a:lvl7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7pPr>
            <a:lvl8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8pPr>
            <a:lvl9pPr marL="0" marR="0" indent="0" defTabSz="918246">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defRPr>
            </a:lvl9pPr>
          </a:lstStyle>
          <a:p>
            <a:pPr marL="0" indent="0">
              <a:buNone/>
            </a:pPr>
            <a:endParaRPr lang="ru-RU" dirty="0"/>
          </a:p>
          <a:p>
            <a:r>
              <a:rPr lang="en-US" sz="4000" dirty="0"/>
              <a:t>The time we closed the list of answers instead of coding.</a:t>
            </a:r>
          </a:p>
          <a:p>
            <a:r>
              <a:rPr lang="en-US" sz="4000" dirty="0"/>
              <a:t>The results for </a:t>
            </a:r>
            <a:r>
              <a:rPr lang="en-US" sz="4000" dirty="0" err="1"/>
              <a:t>Day&amp;Night</a:t>
            </a:r>
            <a:r>
              <a:rPr lang="en-US" sz="4000" dirty="0"/>
              <a:t> Connected are based on 4 respondents only, so they are indicated just for information as the statistical error may be quite high for this subgroup.</a:t>
            </a:r>
          </a:p>
          <a:p>
            <a:r>
              <a:rPr lang="en-US" sz="4000" dirty="0"/>
              <a:t>Most popular motive to spend vacations for TUI clients are ‘sun and sea’ and ‘rest from work and home duties’.</a:t>
            </a:r>
          </a:p>
          <a:p>
            <a:r>
              <a:rPr lang="en-US" sz="4000" dirty="0"/>
              <a:t>62% of F&amp;S buyers are initially looking for entertainment for children.</a:t>
            </a:r>
            <a:endParaRPr lang="ru-RU" sz="4000" dirty="0"/>
          </a:p>
          <a:p>
            <a:pPr>
              <a:buFont typeface="+mj-lt"/>
              <a:buAutoNum type="arabicPeriod" startAt="3"/>
            </a:pPr>
            <a:r>
              <a:rPr lang="en-US" sz="4000" dirty="0"/>
              <a:t>With more interviews for D&amp;N Connected buyers we will get more information about the difference between the two types of the clients.</a:t>
            </a:r>
            <a:endParaRPr lang="ru-RU" sz="4000" dirty="0"/>
          </a:p>
        </p:txBody>
      </p:sp>
      <p:sp>
        <p:nvSpPr>
          <p:cNvPr id="13" name="Заголовок 6">
            <a:extLst>
              <a:ext uri="{FF2B5EF4-FFF2-40B4-BE49-F238E27FC236}">
                <a16:creationId xmlns:a16="http://schemas.microsoft.com/office/drawing/2014/main" id="{011FFBFB-183E-4BBF-8BE5-53E0D84023E5}"/>
              </a:ext>
            </a:extLst>
          </p:cNvPr>
          <p:cNvSpPr txBox="1">
            <a:spLocks/>
          </p:cNvSpPr>
          <p:nvPr/>
        </p:nvSpPr>
        <p:spPr>
          <a:xfrm>
            <a:off x="1640818" y="1057871"/>
            <a:ext cx="34168280" cy="24581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r>
              <a:rPr lang="en-US" dirty="0"/>
              <a:t>Questionnaire data before vacation</a:t>
            </a:r>
            <a:endParaRPr lang="ru-RU" kern="0" dirty="0"/>
          </a:p>
        </p:txBody>
      </p:sp>
      <p:grpSp>
        <p:nvGrpSpPr>
          <p:cNvPr id="15" name="Группа 14"/>
          <p:cNvGrpSpPr/>
          <p:nvPr/>
        </p:nvGrpSpPr>
        <p:grpSpPr>
          <a:xfrm>
            <a:off x="32268357" y="852487"/>
            <a:ext cx="4358606" cy="1386789"/>
            <a:chOff x="29036928" y="1600200"/>
            <a:chExt cx="6520878" cy="2074765"/>
          </a:xfrm>
        </p:grpSpPr>
        <p:pic>
          <p:nvPicPr>
            <p:cNvPr id="16" name="Рисунок 1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353927" y="1600200"/>
              <a:ext cx="1726723" cy="2074765"/>
            </a:xfrm>
            <a:prstGeom prst="rect">
              <a:avLst/>
            </a:prstGeom>
          </p:spPr>
        </p:pic>
        <p:pic>
          <p:nvPicPr>
            <p:cNvPr id="17" name="Picture 4" descr="C:\Users\murat.guler.TUIRU\Desktop\images\tukan-2.gi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775229" y="1603558"/>
              <a:ext cx="1782577" cy="207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Рисунок 1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036928" y="1600200"/>
              <a:ext cx="1507207" cy="2074765"/>
            </a:xfrm>
            <a:prstGeom prst="rect">
              <a:avLst/>
            </a:prstGeom>
          </p:spPr>
        </p:pic>
      </p:grpSp>
      <p:sp>
        <p:nvSpPr>
          <p:cNvPr id="19" name="Rectangle 14"/>
          <p:cNvSpPr/>
          <p:nvPr/>
        </p:nvSpPr>
        <p:spPr>
          <a:xfrm>
            <a:off x="2473116" y="19024436"/>
            <a:ext cx="15490419" cy="88770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ru-RU" sz="3200" dirty="0">
                <a:solidFill>
                  <a:srgbClr val="092A5E"/>
                </a:solidFill>
              </a:rPr>
              <a:t>*</a:t>
            </a: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kumimoji="0" lang="en-US" sz="3200" i="0" u="none" strike="noStrike" kern="1200" cap="none" spc="0" normalizeH="0" noProof="0" dirty="0">
                <a:ln>
                  <a:noFill/>
                </a:ln>
                <a:solidFill>
                  <a:srgbClr val="092A5E"/>
                </a:solidFill>
                <a:effectLst/>
                <a:uLnTx/>
                <a:uFillTx/>
                <a:latin typeface="TUIType Light"/>
                <a:ea typeface="+mn-ea"/>
                <a:cs typeface="+mn-cs"/>
              </a:rPr>
              <a:t>46 PAX </a:t>
            </a:r>
            <a:r>
              <a:rPr lang="en-US" sz="3200" dirty="0">
                <a:solidFill>
                  <a:srgbClr val="092A5E"/>
                </a:solidFill>
              </a:rPr>
              <a:t>(42 for Fun &amp; Sun, 4 for Day &amp; Night Connected )</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0" name="Заголовок 1">
            <a:extLst>
              <a:ext uri="{FF2B5EF4-FFF2-40B4-BE49-F238E27FC236}">
                <a16:creationId xmlns:a16="http://schemas.microsoft.com/office/drawing/2014/main" id="{C9ED6655-EECF-465C-A106-27BE843B0487}"/>
              </a:ext>
            </a:extLst>
          </p:cNvPr>
          <p:cNvSpPr txBox="1">
            <a:spLocks/>
          </p:cNvSpPr>
          <p:nvPr/>
        </p:nvSpPr>
        <p:spPr>
          <a:xfrm>
            <a:off x="21060697" y="6361829"/>
            <a:ext cx="3038168" cy="6849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4000" b="1" kern="0" dirty="0">
                <a:latin typeface="+mj-lt"/>
              </a:rPr>
              <a:t>Conclusions: </a:t>
            </a:r>
            <a:endParaRPr lang="ru-RU" sz="4000" b="1" kern="0" dirty="0">
              <a:latin typeface="+mj-lt"/>
            </a:endParaRPr>
          </a:p>
        </p:txBody>
      </p:sp>
      <p:grpSp>
        <p:nvGrpSpPr>
          <p:cNvPr id="21" name="Группа 20"/>
          <p:cNvGrpSpPr/>
          <p:nvPr/>
        </p:nvGrpSpPr>
        <p:grpSpPr>
          <a:xfrm>
            <a:off x="21104143" y="4271826"/>
            <a:ext cx="1731888" cy="1731888"/>
            <a:chOff x="30575693" y="3934769"/>
            <a:chExt cx="2545707" cy="2545707"/>
          </a:xfrm>
        </p:grpSpPr>
        <p:sp>
          <p:nvSpPr>
            <p:cNvPr id="22" name="Капля 21"/>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23" name="Капля 22"/>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24" name="Рисунок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25" name="Rectangle 14"/>
          <p:cNvSpPr/>
          <p:nvPr/>
        </p:nvSpPr>
        <p:spPr>
          <a:xfrm>
            <a:off x="1640815" y="3792839"/>
            <a:ext cx="19419882" cy="168551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b="1" dirty="0">
                <a:solidFill>
                  <a:schemeClr val="tx1"/>
                </a:solidFill>
              </a:rPr>
              <a:t>What would you like to get from these vacations</a:t>
            </a:r>
            <a:r>
              <a:rPr lang="ru-RU" b="1" dirty="0">
                <a:solidFill>
                  <a:schemeClr val="tx1"/>
                </a:solidFill>
              </a:rPr>
              <a:t>? </a:t>
            </a:r>
            <a:r>
              <a:rPr lang="ru-RU" sz="4400" b="1" dirty="0">
                <a:solidFill>
                  <a:schemeClr val="tx1"/>
                </a:solidFill>
                <a:latin typeface="+mj-lt"/>
              </a:rPr>
              <a:t> </a:t>
            </a:r>
          </a:p>
        </p:txBody>
      </p:sp>
      <p:sp>
        <p:nvSpPr>
          <p:cNvPr id="26" name="Titel 1"/>
          <p:cNvSpPr txBox="1">
            <a:spLocks/>
          </p:cNvSpPr>
          <p:nvPr/>
        </p:nvSpPr>
        <p:spPr bwMode="gray">
          <a:xfrm>
            <a:off x="1640815" y="2412974"/>
            <a:ext cx="6352811" cy="1143891"/>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a:buClrTx/>
              <a:buSzTx/>
              <a:buFontTx/>
            </a:pPr>
            <a:r>
              <a:rPr lang="en-US" sz="5400" kern="0" dirty="0">
                <a:solidFill>
                  <a:schemeClr val="bg2"/>
                </a:solidFill>
              </a:rPr>
              <a:t>Phase</a:t>
            </a:r>
            <a:r>
              <a:rPr lang="ru-RU" sz="5400" kern="0" dirty="0">
                <a:solidFill>
                  <a:schemeClr val="bg2"/>
                </a:solidFill>
              </a:rPr>
              <a:t> «</a:t>
            </a:r>
            <a:r>
              <a:rPr lang="en-US" sz="5400" kern="0" dirty="0">
                <a:solidFill>
                  <a:schemeClr val="bg2"/>
                </a:solidFill>
              </a:rPr>
              <a:t>Tour buying</a:t>
            </a:r>
            <a:r>
              <a:rPr lang="ru-RU" sz="5400" kern="0" dirty="0">
                <a:solidFill>
                  <a:schemeClr val="bg2"/>
                </a:solidFill>
              </a:rPr>
              <a:t>»</a:t>
            </a:r>
          </a:p>
        </p:txBody>
      </p:sp>
    </p:spTree>
    <p:extLst>
      <p:ext uri="{BB962C8B-B14F-4D97-AF65-F5344CB8AC3E}">
        <p14:creationId xmlns:p14="http://schemas.microsoft.com/office/powerpoint/2010/main" val="3142853624"/>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Заголовок 27"/>
          <p:cNvSpPr>
            <a:spLocks noGrp="1"/>
          </p:cNvSpPr>
          <p:nvPr>
            <p:ph type="title"/>
          </p:nvPr>
        </p:nvSpPr>
        <p:spPr/>
        <p:txBody>
          <a:bodyPr/>
          <a:lstStyle/>
          <a:p>
            <a:r>
              <a:rPr lang="en-US" dirty="0"/>
              <a:t>Experience</a:t>
            </a:r>
            <a:r>
              <a:rPr lang="ru-RU" dirty="0"/>
              <a:t> </a:t>
            </a:r>
            <a:r>
              <a:rPr lang="en-US" dirty="0"/>
              <a:t>of Vacation in Turkey </a:t>
            </a:r>
            <a:endParaRPr lang="ru-RU" dirty="0"/>
          </a:p>
        </p:txBody>
      </p:sp>
      <p:graphicFrame>
        <p:nvGraphicFramePr>
          <p:cNvPr id="4" name="Диаграмма 3">
            <a:extLst>
              <a:ext uri="{FF2B5EF4-FFF2-40B4-BE49-F238E27FC236}">
                <a16:creationId xmlns:a16="http://schemas.microsoft.com/office/drawing/2014/main" id="{E23F6AA2-C39D-411A-8777-F51F96940CF8}"/>
              </a:ext>
            </a:extLst>
          </p:cNvPr>
          <p:cNvGraphicFramePr/>
          <p:nvPr>
            <p:extLst>
              <p:ext uri="{D42A27DB-BD31-4B8C-83A1-F6EECF244321}">
                <p14:modId xmlns:p14="http://schemas.microsoft.com/office/powerpoint/2010/main" val="2014077276"/>
              </p:ext>
            </p:extLst>
          </p:nvPr>
        </p:nvGraphicFramePr>
        <p:xfrm>
          <a:off x="1617664" y="6052457"/>
          <a:ext cx="34204274" cy="11590083"/>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Группа 4"/>
          <p:cNvGrpSpPr/>
          <p:nvPr/>
        </p:nvGrpSpPr>
        <p:grpSpPr>
          <a:xfrm>
            <a:off x="32268357" y="852487"/>
            <a:ext cx="4358606" cy="1386789"/>
            <a:chOff x="29036928" y="1600200"/>
            <a:chExt cx="6520878" cy="2074765"/>
          </a:xfrm>
        </p:grpSpPr>
        <p:pic>
          <p:nvPicPr>
            <p:cNvPr id="6" name="Рисунок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353927" y="1600200"/>
              <a:ext cx="1726723" cy="2074765"/>
            </a:xfrm>
            <a:prstGeom prst="rect">
              <a:avLst/>
            </a:prstGeom>
          </p:spPr>
        </p:pic>
        <p:pic>
          <p:nvPicPr>
            <p:cNvPr id="8" name="Picture 4" descr="C:\Users\murat.guler.TUIRU\Desktop\images\tukan-2.gi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775229" y="1603558"/>
              <a:ext cx="1782577" cy="207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Рисунок 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036928" y="1600200"/>
              <a:ext cx="1507207" cy="2074765"/>
            </a:xfrm>
            <a:prstGeom prst="rect">
              <a:avLst/>
            </a:prstGeom>
          </p:spPr>
        </p:pic>
      </p:grpSp>
      <p:sp>
        <p:nvSpPr>
          <p:cNvPr id="11" name="Rectangle 14"/>
          <p:cNvSpPr/>
          <p:nvPr/>
        </p:nvSpPr>
        <p:spPr>
          <a:xfrm>
            <a:off x="1640818" y="4580665"/>
            <a:ext cx="26248384" cy="9068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latin typeface="+mj-lt"/>
              </a:rPr>
              <a:t>Have you ever been to Turkey</a:t>
            </a:r>
            <a:r>
              <a:rPr lang="ru-RU" sz="4000" b="1" dirty="0">
                <a:solidFill>
                  <a:schemeClr val="tx1"/>
                </a:solidFill>
                <a:latin typeface="+mj-lt"/>
              </a:rPr>
              <a:t>?</a:t>
            </a:r>
          </a:p>
        </p:txBody>
      </p:sp>
      <p:sp>
        <p:nvSpPr>
          <p:cNvPr id="12" name="Rectangle 14">
            <a:extLst>
              <a:ext uri="{FF2B5EF4-FFF2-40B4-BE49-F238E27FC236}">
                <a16:creationId xmlns:a16="http://schemas.microsoft.com/office/drawing/2014/main" id="{B263ABEB-32C1-44CE-A8AB-60A5357F33D1}"/>
              </a:ext>
            </a:extLst>
          </p:cNvPr>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1640 </a:t>
            </a:r>
            <a:r>
              <a:rPr kumimoji="0" lang="en-US" sz="3200" i="0" u="none" strike="noStrike" kern="1200" cap="none" spc="0" normalizeH="0" noProof="0" dirty="0">
                <a:ln>
                  <a:noFill/>
                </a:ln>
                <a:solidFill>
                  <a:srgbClr val="092A5E"/>
                </a:solidFill>
                <a:effectLst/>
                <a:uLnTx/>
                <a:uFillTx/>
                <a:latin typeface="TUIType Light"/>
                <a:ea typeface="+mn-ea"/>
                <a:cs typeface="+mn-cs"/>
              </a:rPr>
              <a:t>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10" name="Заголовок 1">
            <a:extLst>
              <a:ext uri="{FF2B5EF4-FFF2-40B4-BE49-F238E27FC236}">
                <a16:creationId xmlns:a16="http://schemas.microsoft.com/office/drawing/2014/main" id="{5D87EC08-4FE1-46B4-9EBF-490B02CA1FA6}"/>
              </a:ext>
            </a:extLst>
          </p:cNvPr>
          <p:cNvSpPr txBox="1">
            <a:spLocks/>
          </p:cNvSpPr>
          <p:nvPr/>
        </p:nvSpPr>
        <p:spPr>
          <a:xfrm>
            <a:off x="1617664" y="2435808"/>
            <a:ext cx="32932212" cy="175324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r>
              <a:rPr lang="en-US" sz="4400" kern="0" dirty="0"/>
              <a:t>Most respondents in Turkey are experienced visitors. Especially high share of those who already been to Turkey come from Moscow, Moscow area and Kiev, while more provincial areas provide tourists with less experience.  As for the hotels, the most experienced visitors chose </a:t>
            </a:r>
            <a:r>
              <a:rPr lang="en-US" sz="4400" kern="0" dirty="0" err="1"/>
              <a:t>Miarosa</a:t>
            </a:r>
            <a:r>
              <a:rPr lang="en-US" sz="4400" kern="0" dirty="0"/>
              <a:t> Ghazal, Club </a:t>
            </a:r>
            <a:r>
              <a:rPr lang="en-US" sz="4400" kern="0" dirty="0" err="1"/>
              <a:t>Saphire</a:t>
            </a:r>
            <a:r>
              <a:rPr lang="en-US" sz="4400" kern="0" dirty="0"/>
              <a:t> and Club Belek.</a:t>
            </a:r>
            <a:endParaRPr lang="ru-RU" sz="4400" kern="0" dirty="0"/>
          </a:p>
        </p:txBody>
      </p:sp>
    </p:spTree>
    <p:extLst>
      <p:ext uri="{BB962C8B-B14F-4D97-AF65-F5344CB8AC3E}">
        <p14:creationId xmlns:p14="http://schemas.microsoft.com/office/powerpoint/2010/main" val="39382169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Заголовок 27"/>
          <p:cNvSpPr>
            <a:spLocks noGrp="1"/>
          </p:cNvSpPr>
          <p:nvPr>
            <p:ph type="title"/>
          </p:nvPr>
        </p:nvSpPr>
        <p:spPr/>
        <p:txBody>
          <a:bodyPr/>
          <a:lstStyle/>
          <a:p>
            <a:r>
              <a:rPr lang="en-US" dirty="0"/>
              <a:t>Experience</a:t>
            </a:r>
            <a:r>
              <a:rPr lang="ru-RU" dirty="0"/>
              <a:t> </a:t>
            </a:r>
            <a:r>
              <a:rPr lang="en-US" dirty="0"/>
              <a:t>of Vacation with TUI</a:t>
            </a:r>
            <a:endParaRPr lang="ru-RU" dirty="0"/>
          </a:p>
        </p:txBody>
      </p:sp>
      <p:graphicFrame>
        <p:nvGraphicFramePr>
          <p:cNvPr id="4" name="Диаграмма 3">
            <a:extLst>
              <a:ext uri="{FF2B5EF4-FFF2-40B4-BE49-F238E27FC236}">
                <a16:creationId xmlns:a16="http://schemas.microsoft.com/office/drawing/2014/main" id="{E23F6AA2-C39D-411A-8777-F51F96940CF8}"/>
              </a:ext>
            </a:extLst>
          </p:cNvPr>
          <p:cNvGraphicFramePr/>
          <p:nvPr>
            <p:extLst>
              <p:ext uri="{D42A27DB-BD31-4B8C-83A1-F6EECF244321}">
                <p14:modId xmlns:p14="http://schemas.microsoft.com/office/powerpoint/2010/main" val="378757277"/>
              </p:ext>
            </p:extLst>
          </p:nvPr>
        </p:nvGraphicFramePr>
        <p:xfrm>
          <a:off x="1617664" y="6052457"/>
          <a:ext cx="34204274" cy="11590083"/>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Группа 4"/>
          <p:cNvGrpSpPr/>
          <p:nvPr/>
        </p:nvGrpSpPr>
        <p:grpSpPr>
          <a:xfrm>
            <a:off x="32268357" y="852487"/>
            <a:ext cx="4358606" cy="1386789"/>
            <a:chOff x="29036928" y="1600200"/>
            <a:chExt cx="6520878" cy="2074765"/>
          </a:xfrm>
        </p:grpSpPr>
        <p:pic>
          <p:nvPicPr>
            <p:cNvPr id="6" name="Рисунок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1353927" y="1600200"/>
              <a:ext cx="1726723" cy="2074765"/>
            </a:xfrm>
            <a:prstGeom prst="rect">
              <a:avLst/>
            </a:prstGeom>
          </p:spPr>
        </p:pic>
        <p:pic>
          <p:nvPicPr>
            <p:cNvPr id="8" name="Picture 4" descr="C:\Users\murat.guler.TUIRU\Desktop\images\tukan-2.gif"/>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775229" y="1603558"/>
              <a:ext cx="1782577" cy="207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Рисунок 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9036928" y="1600200"/>
              <a:ext cx="1507207" cy="2074765"/>
            </a:xfrm>
            <a:prstGeom prst="rect">
              <a:avLst/>
            </a:prstGeom>
          </p:spPr>
        </p:pic>
      </p:grpSp>
      <p:sp>
        <p:nvSpPr>
          <p:cNvPr id="10" name="Заголовок 1">
            <a:extLst>
              <a:ext uri="{FF2B5EF4-FFF2-40B4-BE49-F238E27FC236}">
                <a16:creationId xmlns:a16="http://schemas.microsoft.com/office/drawing/2014/main" id="{44C8DCEB-79CF-4419-9A06-FB383ABB5144}"/>
              </a:ext>
            </a:extLst>
          </p:cNvPr>
          <p:cNvSpPr txBox="1">
            <a:spLocks/>
          </p:cNvSpPr>
          <p:nvPr/>
        </p:nvSpPr>
        <p:spPr>
          <a:xfrm>
            <a:off x="1640818" y="2861134"/>
            <a:ext cx="32932212" cy="175324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r>
              <a:rPr lang="en-US" sz="4400" kern="0" dirty="0"/>
              <a:t>Only 32% of our respondents used to buy tours of TUI. Especially many loyal customers in the hotels Club Belek, Club </a:t>
            </a:r>
            <a:r>
              <a:rPr lang="en-US" sz="4400" kern="0" dirty="0" err="1"/>
              <a:t>Saphire</a:t>
            </a:r>
            <a:r>
              <a:rPr lang="en-US" sz="4400" kern="0" dirty="0"/>
              <a:t> and </a:t>
            </a:r>
            <a:r>
              <a:rPr lang="en-US" sz="4400" kern="0" dirty="0" err="1"/>
              <a:t>Panthea</a:t>
            </a:r>
            <a:r>
              <a:rPr lang="en-US" sz="4400" kern="0" dirty="0"/>
              <a:t> Waterpark, though the lowest number of loyal TUI customers shows </a:t>
            </a:r>
            <a:r>
              <a:rPr lang="en-US" sz="4400" kern="0" dirty="0" err="1"/>
              <a:t>Miarosa</a:t>
            </a:r>
            <a:r>
              <a:rPr lang="en-US" sz="4400" kern="0" dirty="0"/>
              <a:t> Ghazal (only 5%).</a:t>
            </a:r>
            <a:endParaRPr lang="ru-RU" sz="4400" kern="0" dirty="0"/>
          </a:p>
        </p:txBody>
      </p:sp>
      <p:sp>
        <p:nvSpPr>
          <p:cNvPr id="11" name="Rectangle 14"/>
          <p:cNvSpPr/>
          <p:nvPr/>
        </p:nvSpPr>
        <p:spPr>
          <a:xfrm>
            <a:off x="1640816" y="4889231"/>
            <a:ext cx="26248384" cy="906836"/>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000" b="1" dirty="0">
                <a:solidFill>
                  <a:schemeClr val="tx1"/>
                </a:solidFill>
                <a:latin typeface="+mj-lt"/>
              </a:rPr>
              <a:t>Have you ever bought tours with TUI?</a:t>
            </a:r>
            <a:endParaRPr lang="ru-RU" sz="4000" b="1" dirty="0">
              <a:solidFill>
                <a:schemeClr val="tx1"/>
              </a:solidFill>
              <a:latin typeface="+mj-lt"/>
            </a:endParaRPr>
          </a:p>
        </p:txBody>
      </p:sp>
      <p:sp>
        <p:nvSpPr>
          <p:cNvPr id="12" name="Rectangle 14">
            <a:extLst>
              <a:ext uri="{FF2B5EF4-FFF2-40B4-BE49-F238E27FC236}">
                <a16:creationId xmlns:a16="http://schemas.microsoft.com/office/drawing/2014/main" id="{B263ABEB-32C1-44CE-A8AB-60A5357F33D1}"/>
              </a:ext>
            </a:extLst>
          </p:cNvPr>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1640 </a:t>
            </a:r>
            <a:r>
              <a:rPr kumimoji="0" lang="en-US" sz="3200" i="0" u="none" strike="noStrike" kern="1200" cap="none" spc="0" normalizeH="0" noProof="0" dirty="0">
                <a:ln>
                  <a:noFill/>
                </a:ln>
                <a:solidFill>
                  <a:srgbClr val="092A5E"/>
                </a:solidFill>
                <a:effectLst/>
                <a:uLnTx/>
                <a:uFillTx/>
                <a:latin typeface="TUIType Light"/>
                <a:ea typeface="+mn-ea"/>
                <a:cs typeface="+mn-cs"/>
              </a:rPr>
              <a:t>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19109328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6"/>
          <p:cNvSpPr>
            <a:spLocks noGrp="1"/>
          </p:cNvSpPr>
          <p:nvPr>
            <p:ph type="title"/>
          </p:nvPr>
        </p:nvSpPr>
        <p:spPr/>
        <p:txBody>
          <a:bodyPr/>
          <a:lstStyle/>
          <a:p>
            <a:r>
              <a:rPr lang="en-US" dirty="0"/>
              <a:t>Questionnaire data before vacation</a:t>
            </a:r>
            <a:endParaRPr lang="ru-RU" dirty="0"/>
          </a:p>
        </p:txBody>
      </p:sp>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6</a:t>
            </a:fld>
            <a:endParaRPr lang="ru-RU" noProof="0"/>
          </a:p>
        </p:txBody>
      </p:sp>
      <p:graphicFrame>
        <p:nvGraphicFramePr>
          <p:cNvPr id="7" name="Диаграмма 6">
            <a:extLst>
              <a:ext uri="{FF2B5EF4-FFF2-40B4-BE49-F238E27FC236}">
                <a16:creationId xmlns:a16="http://schemas.microsoft.com/office/drawing/2014/main" id="{B29E5A69-43B9-4694-81B6-1B197F1D39EB}"/>
              </a:ext>
            </a:extLst>
          </p:cNvPr>
          <p:cNvGraphicFramePr>
            <a:graphicFrameLocks/>
          </p:cNvGraphicFramePr>
          <p:nvPr>
            <p:extLst>
              <p:ext uri="{D42A27DB-BD31-4B8C-83A1-F6EECF244321}">
                <p14:modId xmlns:p14="http://schemas.microsoft.com/office/powerpoint/2010/main" val="1824270649"/>
              </p:ext>
            </p:extLst>
          </p:nvPr>
        </p:nvGraphicFramePr>
        <p:xfrm>
          <a:off x="1640815" y="4336026"/>
          <a:ext cx="25496218" cy="14688410"/>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4"/>
          <p:cNvSpPr/>
          <p:nvPr/>
        </p:nvSpPr>
        <p:spPr>
          <a:xfrm>
            <a:off x="1640815" y="3556865"/>
            <a:ext cx="21071701" cy="77916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400" b="1" dirty="0">
                <a:solidFill>
                  <a:schemeClr val="tx1"/>
                </a:solidFill>
                <a:latin typeface="+mj-lt"/>
              </a:rPr>
              <a:t>The initial factors of the customer' choice who bought the TUI FUN&amp;SUN concept </a:t>
            </a:r>
            <a:endParaRPr lang="ru-RU" sz="4400" b="1" dirty="0">
              <a:solidFill>
                <a:schemeClr val="tx1"/>
              </a:solidFill>
              <a:latin typeface="+mj-lt"/>
            </a:endParaRPr>
          </a:p>
        </p:txBody>
      </p:sp>
      <p:sp>
        <p:nvSpPr>
          <p:cNvPr id="12" name="Titel 1"/>
          <p:cNvSpPr txBox="1">
            <a:spLocks/>
          </p:cNvSpPr>
          <p:nvPr/>
        </p:nvSpPr>
        <p:spPr bwMode="gray">
          <a:xfrm>
            <a:off x="1640815" y="2412974"/>
            <a:ext cx="6352811" cy="1143891"/>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a:buClrTx/>
              <a:buSzTx/>
              <a:buFontTx/>
            </a:pPr>
            <a:r>
              <a:rPr lang="en-US" sz="5400" kern="0" dirty="0">
                <a:solidFill>
                  <a:schemeClr val="bg2"/>
                </a:solidFill>
              </a:rPr>
              <a:t>Phase</a:t>
            </a:r>
            <a:r>
              <a:rPr lang="ru-RU" sz="5400" kern="0" dirty="0">
                <a:solidFill>
                  <a:schemeClr val="bg2"/>
                </a:solidFill>
              </a:rPr>
              <a:t> «</a:t>
            </a:r>
            <a:r>
              <a:rPr lang="en-US" sz="5400" kern="0" dirty="0">
                <a:solidFill>
                  <a:schemeClr val="bg2"/>
                </a:solidFill>
              </a:rPr>
              <a:t>Tour buying</a:t>
            </a:r>
            <a:r>
              <a:rPr lang="ru-RU" sz="5400" kern="0" dirty="0">
                <a:solidFill>
                  <a:schemeClr val="bg2"/>
                </a:solidFill>
              </a:rPr>
              <a:t>»</a:t>
            </a:r>
          </a:p>
        </p:txBody>
      </p:sp>
      <p:sp>
        <p:nvSpPr>
          <p:cNvPr id="13" name="Заголовок 1">
            <a:extLst>
              <a:ext uri="{FF2B5EF4-FFF2-40B4-BE49-F238E27FC236}">
                <a16:creationId xmlns:a16="http://schemas.microsoft.com/office/drawing/2014/main" id="{C9ED6655-EECF-465C-A106-27BE843B0487}"/>
              </a:ext>
            </a:extLst>
          </p:cNvPr>
          <p:cNvSpPr txBox="1">
            <a:spLocks/>
          </p:cNvSpPr>
          <p:nvPr/>
        </p:nvSpPr>
        <p:spPr>
          <a:xfrm>
            <a:off x="27697471" y="6745286"/>
            <a:ext cx="2713703" cy="7811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80000"/>
              </a:lnSpc>
              <a:spcAft>
                <a:spcPts val="2000"/>
              </a:spcAft>
            </a:pPr>
            <a:r>
              <a:rPr lang="en-US" sz="4000" b="1" kern="0" dirty="0">
                <a:latin typeface="+mj-lt"/>
              </a:rPr>
              <a:t>Conclusions</a:t>
            </a:r>
            <a:r>
              <a:rPr lang="ru-RU" sz="4000" b="1" kern="0" dirty="0">
                <a:latin typeface="+mj-lt"/>
              </a:rPr>
              <a:t>:</a:t>
            </a:r>
          </a:p>
        </p:txBody>
      </p:sp>
      <p:grpSp>
        <p:nvGrpSpPr>
          <p:cNvPr id="15" name="Группа 14"/>
          <p:cNvGrpSpPr/>
          <p:nvPr/>
        </p:nvGrpSpPr>
        <p:grpSpPr>
          <a:xfrm>
            <a:off x="27740917" y="4655283"/>
            <a:ext cx="1731888" cy="1731888"/>
            <a:chOff x="30575693" y="3934769"/>
            <a:chExt cx="2545707" cy="2545707"/>
          </a:xfrm>
        </p:grpSpPr>
        <p:sp>
          <p:nvSpPr>
            <p:cNvPr id="16" name="Капля 15"/>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20" name="Rectangle 14"/>
          <p:cNvSpPr/>
          <p:nvPr/>
        </p:nvSpPr>
        <p:spPr>
          <a:xfrm>
            <a:off x="2473115" y="19024436"/>
            <a:ext cx="8222593" cy="9444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457200" lvl="0" indent="-457200" fontAlgn="base">
              <a:lnSpc>
                <a:spcPct val="90000"/>
              </a:lnSpc>
              <a:spcAft>
                <a:spcPts val="500"/>
              </a:spcAft>
              <a:buClr>
                <a:srgbClr val="092A5E"/>
              </a:buClr>
              <a:buSzPct val="110000"/>
              <a:buFont typeface="Arial" panose="020B0604020202020204" pitchFamily="34" charset="0"/>
              <a:buChar char="•"/>
              <a:defRPr/>
            </a:pPr>
            <a:r>
              <a:rPr lang="en-US" sz="3200" dirty="0">
                <a:solidFill>
                  <a:srgbClr val="092A5E"/>
                </a:solidFill>
              </a:rPr>
              <a:t>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kumimoji="0" lang="en-US" sz="3200" i="0" u="none" strike="noStrike" kern="1200" cap="none" spc="0" normalizeH="0" noProof="0" dirty="0">
                <a:ln>
                  <a:noFill/>
                </a:ln>
                <a:solidFill>
                  <a:srgbClr val="092A5E"/>
                </a:solidFill>
                <a:effectLst/>
                <a:uLnTx/>
                <a:uFillTx/>
                <a:latin typeface="TUIType Light"/>
                <a:ea typeface="+mn-ea"/>
                <a:cs typeface="+mn-cs"/>
              </a:rPr>
              <a:t>310 PAX</a:t>
            </a:r>
          </a:p>
          <a:p>
            <a:pPr marL="457200" lvl="0" indent="-457200" fontAlgn="base">
              <a:lnSpc>
                <a:spcPct val="90000"/>
              </a:lnSpc>
              <a:spcAft>
                <a:spcPts val="500"/>
              </a:spcAft>
              <a:buClr>
                <a:srgbClr val="092A5E"/>
              </a:buClr>
              <a:buSzPct val="110000"/>
              <a:buFont typeface="Arial" panose="020B0604020202020204" pitchFamily="34" charset="0"/>
              <a:buChar char="•"/>
              <a:defRPr/>
            </a:pPr>
            <a:r>
              <a:rPr kumimoji="0" lang="en-US" sz="3200" i="0" u="none" strike="noStrike" kern="1200" cap="none" spc="0" normalizeH="0" noProof="0" dirty="0">
                <a:ln>
                  <a:noFill/>
                </a:ln>
                <a:solidFill>
                  <a:srgbClr val="092A5E"/>
                </a:solidFill>
                <a:effectLst/>
                <a:uLnTx/>
                <a:uFillTx/>
                <a:latin typeface="TUIType Light"/>
                <a:ea typeface="+mn-ea"/>
                <a:cs typeface="+mn-cs"/>
              </a:rPr>
              <a:t>for the factors marked as ‘NEW’ – 42 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pic>
        <p:nvPicPr>
          <p:cNvPr id="17" name="Рисунок 1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5459945" y="852487"/>
            <a:ext cx="1154155" cy="1386789"/>
          </a:xfrm>
          <a:prstGeom prst="rect">
            <a:avLst/>
          </a:prstGeom>
        </p:spPr>
      </p:pic>
      <p:sp>
        <p:nvSpPr>
          <p:cNvPr id="23" name="Заголовок 1">
            <a:extLst>
              <a:ext uri="{FF2B5EF4-FFF2-40B4-BE49-F238E27FC236}">
                <a16:creationId xmlns:a16="http://schemas.microsoft.com/office/drawing/2014/main" id="{C9ED6655-EECF-465C-A106-27BE843B0487}"/>
              </a:ext>
            </a:extLst>
          </p:cNvPr>
          <p:cNvSpPr txBox="1">
            <a:spLocks/>
          </p:cNvSpPr>
          <p:nvPr/>
        </p:nvSpPr>
        <p:spPr>
          <a:xfrm>
            <a:off x="27697471" y="7527283"/>
            <a:ext cx="8124467" cy="1111240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marL="619125" indent="-619125">
              <a:lnSpc>
                <a:spcPct val="80000"/>
              </a:lnSpc>
              <a:spcAft>
                <a:spcPts val="2000"/>
              </a:spcAft>
              <a:buFont typeface="+mj-lt"/>
              <a:buAutoNum type="arabicPeriod"/>
              <a:tabLst/>
            </a:pPr>
            <a:r>
              <a:rPr lang="en-US" sz="3600" kern="0" dirty="0">
                <a:latin typeface="+mj-lt"/>
              </a:rPr>
              <a:t>This time we added several factors which were mentioned as ‘Other’ before, but the sample done with this methodology is rather small at the moment (42 PAX), so the results can be used just as preliminary information.</a:t>
            </a:r>
          </a:p>
          <a:p>
            <a:pPr marL="619125" indent="-619125">
              <a:lnSpc>
                <a:spcPct val="80000"/>
              </a:lnSpc>
              <a:spcAft>
                <a:spcPts val="2000"/>
              </a:spcAft>
              <a:buFont typeface="+mj-lt"/>
              <a:buAutoNum type="arabicPeriod"/>
              <a:tabLst/>
            </a:pPr>
            <a:r>
              <a:rPr lang="en-US" sz="3600" kern="0" dirty="0">
                <a:latin typeface="+mj-lt"/>
              </a:rPr>
              <a:t>Still most of those who bought the tour with Fun &amp; Sun </a:t>
            </a:r>
            <a:r>
              <a:rPr lang="en-US" sz="3600" kern="0" dirty="0"/>
              <a:t>concept</a:t>
            </a:r>
            <a:r>
              <a:rPr lang="en-US" sz="3600" kern="0" dirty="0">
                <a:latin typeface="+mj-lt"/>
              </a:rPr>
              <a:t> say that they were looking for a tour that would suit their situation (vacations with children). Now we also added ‘Children animation’ parameter and it also obtained very high score for importance.</a:t>
            </a:r>
          </a:p>
          <a:p>
            <a:pPr marL="619125" indent="-619125">
              <a:lnSpc>
                <a:spcPct val="80000"/>
              </a:lnSpc>
              <a:spcAft>
                <a:spcPts val="2000"/>
              </a:spcAft>
              <a:buFont typeface="+mj-lt"/>
              <a:buAutoNum type="arabicPeriod"/>
              <a:tabLst/>
            </a:pPr>
            <a:r>
              <a:rPr lang="en-US" sz="3600" kern="0" dirty="0">
                <a:latin typeface="+mj-lt"/>
              </a:rPr>
              <a:t>Also important are</a:t>
            </a:r>
            <a:r>
              <a:rPr lang="en-US" sz="3600" kern="0" dirty="0"/>
              <a:t> infrastructure, </a:t>
            </a:r>
            <a:r>
              <a:rPr lang="en-US" sz="3600" kern="0" dirty="0">
                <a:latin typeface="+mj-lt"/>
              </a:rPr>
              <a:t>quality of the beach and food (the same as it was in June and July).</a:t>
            </a:r>
            <a:endParaRPr lang="ru-RU" sz="3600" kern="0" dirty="0">
              <a:latin typeface="+mj-lt"/>
            </a:endParaRPr>
          </a:p>
          <a:p>
            <a:pPr marL="619125" indent="-619125">
              <a:lnSpc>
                <a:spcPct val="80000"/>
              </a:lnSpc>
              <a:spcAft>
                <a:spcPts val="2000"/>
              </a:spcAft>
              <a:buFont typeface="+mj-lt"/>
              <a:buAutoNum type="arabicPeriod"/>
              <a:tabLst/>
            </a:pPr>
            <a:r>
              <a:rPr lang="en-US" sz="3600" kern="0" dirty="0">
                <a:latin typeface="+mj-lt"/>
              </a:rPr>
              <a:t>Least important things for TUI </a:t>
            </a:r>
            <a:r>
              <a:rPr lang="en-US" sz="3600" kern="0" dirty="0" err="1">
                <a:latin typeface="+mj-lt"/>
              </a:rPr>
              <a:t>Fun&amp;Sun</a:t>
            </a:r>
            <a:r>
              <a:rPr lang="en-US" sz="3600" kern="0" dirty="0">
                <a:latin typeface="+mj-lt"/>
              </a:rPr>
              <a:t> guests are still excursions and sport activities. We have split them into three different options and can see that the least important type of sport activity is a training room, while group trainings are scored much better.     </a:t>
            </a:r>
            <a:endParaRPr lang="ru-RU" sz="3600" kern="0" dirty="0">
              <a:latin typeface="+mj-lt"/>
            </a:endParaRPr>
          </a:p>
        </p:txBody>
      </p:sp>
    </p:spTree>
    <p:extLst>
      <p:ext uri="{BB962C8B-B14F-4D97-AF65-F5344CB8AC3E}">
        <p14:creationId xmlns:p14="http://schemas.microsoft.com/office/powerpoint/2010/main" val="147136607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2"/>
          </p:nvPr>
        </p:nvSpPr>
        <p:spPr/>
        <p:txBody>
          <a:bodyPr/>
          <a:lstStyle/>
          <a:p>
            <a:pPr lvl="0"/>
            <a:fld id="{86CB4B4D-7CA3-9044-876B-883B54F8677D}" type="slidenum">
              <a:rPr lang="ru-RU" noProof="0" smtClean="0"/>
              <a:pPr lvl="0"/>
              <a:t>7</a:t>
            </a:fld>
            <a:endParaRPr lang="ru-RU" noProof="0"/>
          </a:p>
        </p:txBody>
      </p:sp>
      <p:graphicFrame>
        <p:nvGraphicFramePr>
          <p:cNvPr id="7" name="Диаграмма 6">
            <a:extLst>
              <a:ext uri="{FF2B5EF4-FFF2-40B4-BE49-F238E27FC236}">
                <a16:creationId xmlns:a16="http://schemas.microsoft.com/office/drawing/2014/main" id="{B29E5A69-43B9-4694-81B6-1B197F1D39EB}"/>
              </a:ext>
            </a:extLst>
          </p:cNvPr>
          <p:cNvGraphicFramePr>
            <a:graphicFrameLocks/>
          </p:cNvGraphicFramePr>
          <p:nvPr>
            <p:extLst>
              <p:ext uri="{D42A27DB-BD31-4B8C-83A1-F6EECF244321}">
                <p14:modId xmlns:p14="http://schemas.microsoft.com/office/powerpoint/2010/main" val="2500933948"/>
              </p:ext>
            </p:extLst>
          </p:nvPr>
        </p:nvGraphicFramePr>
        <p:xfrm>
          <a:off x="1640815" y="4336026"/>
          <a:ext cx="25496218" cy="13682099"/>
        </p:xfrm>
        <a:graphic>
          <a:graphicData uri="http://schemas.openxmlformats.org/drawingml/2006/chart">
            <c:chart xmlns:c="http://schemas.openxmlformats.org/drawingml/2006/chart" xmlns:r="http://schemas.openxmlformats.org/officeDocument/2006/relationships" r:id="rId2"/>
          </a:graphicData>
        </a:graphic>
      </p:graphicFrame>
      <p:sp>
        <p:nvSpPr>
          <p:cNvPr id="10" name="Заголовок 6"/>
          <p:cNvSpPr>
            <a:spLocks noGrp="1"/>
          </p:cNvSpPr>
          <p:nvPr>
            <p:ph type="title"/>
          </p:nvPr>
        </p:nvSpPr>
        <p:spPr>
          <a:xfrm>
            <a:off x="1640818" y="1057871"/>
            <a:ext cx="34168280" cy="2458118"/>
          </a:xfrm>
        </p:spPr>
        <p:txBody>
          <a:bodyPr/>
          <a:lstStyle/>
          <a:p>
            <a:r>
              <a:rPr lang="en-US" dirty="0"/>
              <a:t>Questionnaire data before vacation</a:t>
            </a:r>
            <a:endParaRPr lang="ru-RU" dirty="0"/>
          </a:p>
        </p:txBody>
      </p:sp>
      <p:sp>
        <p:nvSpPr>
          <p:cNvPr id="11" name="Rectangle 14"/>
          <p:cNvSpPr/>
          <p:nvPr/>
        </p:nvSpPr>
        <p:spPr>
          <a:xfrm>
            <a:off x="1640814" y="3315076"/>
            <a:ext cx="22776137" cy="168551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fontAlgn="base">
              <a:lnSpc>
                <a:spcPct val="90000"/>
              </a:lnSpc>
              <a:spcAft>
                <a:spcPts val="500"/>
              </a:spcAft>
              <a:buClr>
                <a:schemeClr val="tx1"/>
              </a:buClr>
              <a:buSzPct val="110000"/>
            </a:pPr>
            <a:r>
              <a:rPr lang="en-US" sz="4400" b="1" dirty="0">
                <a:solidFill>
                  <a:schemeClr val="tx1"/>
                </a:solidFill>
              </a:rPr>
              <a:t>The initial factors of the customer' choice who bought the TUI DAY&amp;NIGHT CONNECTED concept </a:t>
            </a:r>
            <a:endParaRPr lang="ru-RU" sz="4400" b="1" dirty="0">
              <a:solidFill>
                <a:schemeClr val="tx1"/>
              </a:solidFill>
            </a:endParaRPr>
          </a:p>
        </p:txBody>
      </p:sp>
      <p:sp>
        <p:nvSpPr>
          <p:cNvPr id="12" name="Titel 1"/>
          <p:cNvSpPr txBox="1">
            <a:spLocks/>
          </p:cNvSpPr>
          <p:nvPr/>
        </p:nvSpPr>
        <p:spPr bwMode="gray">
          <a:xfrm>
            <a:off x="1640815" y="2294986"/>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a:buClrTx/>
              <a:buSzTx/>
              <a:buFontTx/>
            </a:pPr>
            <a:r>
              <a:rPr lang="en-US" sz="5400" kern="0" dirty="0">
                <a:solidFill>
                  <a:schemeClr val="bg2"/>
                </a:solidFill>
              </a:rPr>
              <a:t>Phase</a:t>
            </a:r>
            <a:r>
              <a:rPr lang="ru-RU" sz="5400" kern="0" dirty="0">
                <a:solidFill>
                  <a:schemeClr val="bg2"/>
                </a:solidFill>
              </a:rPr>
              <a:t> «</a:t>
            </a:r>
            <a:r>
              <a:rPr lang="en-US" sz="5400" kern="0" dirty="0">
                <a:solidFill>
                  <a:schemeClr val="bg2"/>
                </a:solidFill>
              </a:rPr>
              <a:t>Tour buying</a:t>
            </a:r>
            <a:r>
              <a:rPr lang="ru-RU" sz="5400" kern="0" dirty="0">
                <a:solidFill>
                  <a:schemeClr val="bg2"/>
                </a:solidFill>
              </a:rPr>
              <a:t>»</a:t>
            </a:r>
          </a:p>
        </p:txBody>
      </p:sp>
      <p:sp>
        <p:nvSpPr>
          <p:cNvPr id="13" name="Заголовок 1">
            <a:extLst>
              <a:ext uri="{FF2B5EF4-FFF2-40B4-BE49-F238E27FC236}">
                <a16:creationId xmlns:a16="http://schemas.microsoft.com/office/drawing/2014/main" id="{C9ED6655-EECF-465C-A106-27BE843B0487}"/>
              </a:ext>
            </a:extLst>
          </p:cNvPr>
          <p:cNvSpPr txBox="1">
            <a:spLocks/>
          </p:cNvSpPr>
          <p:nvPr/>
        </p:nvSpPr>
        <p:spPr>
          <a:xfrm>
            <a:off x="28145287" y="6626925"/>
            <a:ext cx="8219698" cy="1087590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a:lnSpc>
                <a:spcPct val="90000"/>
              </a:lnSpc>
              <a:spcAft>
                <a:spcPts val="3000"/>
              </a:spcAft>
            </a:pPr>
            <a:r>
              <a:rPr lang="en-US" sz="4000" b="1" kern="0" dirty="0">
                <a:latin typeface="+mj-lt"/>
              </a:rPr>
              <a:t>Conclusions</a:t>
            </a:r>
            <a:r>
              <a:rPr lang="ru-RU" sz="4000" b="1" kern="0" dirty="0">
                <a:latin typeface="+mj-lt"/>
              </a:rPr>
              <a:t>:</a:t>
            </a:r>
          </a:p>
          <a:p>
            <a:pPr marL="742950" indent="-742950">
              <a:lnSpc>
                <a:spcPct val="90000"/>
              </a:lnSpc>
              <a:spcAft>
                <a:spcPts val="3000"/>
              </a:spcAft>
              <a:buFont typeface="+mj-lt"/>
              <a:buAutoNum type="arabicPeriod"/>
            </a:pPr>
            <a:r>
              <a:rPr lang="en-US" sz="3200" kern="0" dirty="0"/>
              <a:t>Obviously, the most important things for this group are the quality of food, the infrastructure and the beach, same as for F&amp;S customers.</a:t>
            </a:r>
          </a:p>
          <a:p>
            <a:pPr marL="742950" indent="-742950">
              <a:lnSpc>
                <a:spcPct val="90000"/>
              </a:lnSpc>
              <a:spcAft>
                <a:spcPts val="3000"/>
              </a:spcAft>
              <a:buFont typeface="+mj-lt"/>
              <a:buAutoNum type="arabicPeriod"/>
            </a:pPr>
            <a:r>
              <a:rPr lang="en-US" sz="3200" kern="0" dirty="0">
                <a:latin typeface="+mj-lt"/>
              </a:rPr>
              <a:t>Since the new factors were added, we can see now high scores for Good references and Wellness opportunities, but the sample size is still very small for them, so we will be able to evaluate their real importance later.</a:t>
            </a:r>
          </a:p>
          <a:p>
            <a:pPr marL="742950" indent="-742950">
              <a:lnSpc>
                <a:spcPct val="90000"/>
              </a:lnSpc>
              <a:spcAft>
                <a:spcPts val="3000"/>
              </a:spcAft>
              <a:buFont typeface="+mj-lt"/>
              <a:buAutoNum type="arabicPeriod"/>
            </a:pPr>
            <a:r>
              <a:rPr lang="en-US" sz="3200" kern="0" dirty="0">
                <a:latin typeface="+mj-lt"/>
              </a:rPr>
              <a:t>The fact that the hotel is suitable for youth is still a minor moment for those who buy D&amp;N Connected tours, and its importance is not growing.</a:t>
            </a:r>
          </a:p>
          <a:p>
            <a:pPr marL="742950" indent="-742950">
              <a:lnSpc>
                <a:spcPct val="90000"/>
              </a:lnSpc>
              <a:spcAft>
                <a:spcPts val="3000"/>
              </a:spcAft>
              <a:buFont typeface="+mj-lt"/>
              <a:buAutoNum type="arabicPeriod"/>
            </a:pPr>
            <a:r>
              <a:rPr lang="en-US" sz="3200" kern="0" dirty="0">
                <a:latin typeface="+mj-lt"/>
              </a:rPr>
              <a:t>Such interests as excursion program and opportunities to practice certain sports are still among the outsiders. However their level of importance is higher than in the group of those who preferred Fun &amp; Sun concept.</a:t>
            </a:r>
            <a:endParaRPr lang="ru-RU" sz="3200" kern="0" dirty="0">
              <a:latin typeface="+mj-lt"/>
            </a:endParaRPr>
          </a:p>
        </p:txBody>
      </p:sp>
      <p:grpSp>
        <p:nvGrpSpPr>
          <p:cNvPr id="15" name="Группа 14"/>
          <p:cNvGrpSpPr/>
          <p:nvPr/>
        </p:nvGrpSpPr>
        <p:grpSpPr>
          <a:xfrm>
            <a:off x="28381136" y="4736641"/>
            <a:ext cx="1731888" cy="1731888"/>
            <a:chOff x="30575693" y="3934769"/>
            <a:chExt cx="2545707" cy="2545707"/>
          </a:xfrm>
        </p:grpSpPr>
        <p:sp>
          <p:nvSpPr>
            <p:cNvPr id="16" name="Капля 15"/>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ea typeface="+mn-ea"/>
                <a:cs typeface="+mn-cs"/>
              </a:endParaRPr>
            </a:p>
          </p:txBody>
        </p:sp>
        <p:sp>
          <p:nvSpPr>
            <p:cNvPr id="18" name="Капля 17"/>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ea typeface="+mn-ea"/>
                <a:cs typeface="+mn-cs"/>
              </a:endParaRPr>
            </a:p>
          </p:txBody>
        </p:sp>
        <p:pic>
          <p:nvPicPr>
            <p:cNvPr id="19" name="Рисунок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sp>
        <p:nvSpPr>
          <p:cNvPr id="20" name="Rectangle 14"/>
          <p:cNvSpPr/>
          <p:nvPr/>
        </p:nvSpPr>
        <p:spPr>
          <a:xfrm>
            <a:off x="2646919" y="19126158"/>
            <a:ext cx="14422145" cy="168551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457200" lvl="0" indent="-457200" fontAlgn="base">
              <a:lnSpc>
                <a:spcPct val="90000"/>
              </a:lnSpc>
              <a:spcAft>
                <a:spcPts val="500"/>
              </a:spcAft>
              <a:buClr>
                <a:srgbClr val="092A5E"/>
              </a:buClr>
              <a:buSzPct val="110000"/>
              <a:buFont typeface="Arial" panose="020B0604020202020204" pitchFamily="34" charset="0"/>
              <a:buChar char="•"/>
              <a:defRPr/>
            </a:pPr>
            <a:r>
              <a:rPr lang="en-US" sz="3200" dirty="0">
                <a:solidFill>
                  <a:srgbClr val="092A5E"/>
                </a:solidFill>
              </a:rPr>
              <a:t>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81</a:t>
            </a:r>
            <a:r>
              <a:rPr kumimoji="0" lang="en-US" sz="3200" i="0" u="none" strike="noStrike" kern="1200" cap="none" spc="0" normalizeH="0" noProof="0" dirty="0">
                <a:ln>
                  <a:noFill/>
                </a:ln>
                <a:solidFill>
                  <a:srgbClr val="092A5E"/>
                </a:solidFill>
                <a:effectLst/>
                <a:uLnTx/>
                <a:uFillTx/>
                <a:latin typeface="TUIType Light"/>
                <a:ea typeface="+mn-ea"/>
                <a:cs typeface="+mn-cs"/>
              </a:rPr>
              <a:t> PAX </a:t>
            </a:r>
          </a:p>
          <a:p>
            <a:pPr marL="457200" indent="-457200" fontAlgn="base">
              <a:lnSpc>
                <a:spcPct val="90000"/>
              </a:lnSpc>
              <a:spcAft>
                <a:spcPts val="500"/>
              </a:spcAft>
              <a:buClr>
                <a:srgbClr val="092A5E"/>
              </a:buClr>
              <a:buSzPct val="110000"/>
              <a:buFont typeface="Arial" panose="020B0604020202020204" pitchFamily="34" charset="0"/>
              <a:buChar char="•"/>
              <a:defRPr/>
            </a:pPr>
            <a:r>
              <a:rPr lang="en-US" sz="3200" dirty="0">
                <a:solidFill>
                  <a:srgbClr val="092A5E"/>
                </a:solidFill>
              </a:rPr>
              <a:t>for the factors marked as ‘NEW’ – 4 PAX</a:t>
            </a:r>
            <a:endParaRPr lang="ru-RU" sz="3200" dirty="0">
              <a:solidFill>
                <a:srgbClr val="092A5E"/>
              </a:solidFill>
            </a:endParaRPr>
          </a:p>
          <a:p>
            <a:pPr marL="457200" lvl="0" indent="-457200" fontAlgn="base">
              <a:lnSpc>
                <a:spcPct val="90000"/>
              </a:lnSpc>
              <a:spcAft>
                <a:spcPts val="500"/>
              </a:spcAft>
              <a:buClr>
                <a:srgbClr val="092A5E"/>
              </a:buClr>
              <a:buSzPct val="110000"/>
              <a:buFont typeface="Arial" panose="020B0604020202020204" pitchFamily="34" charset="0"/>
              <a:buChar char="•"/>
              <a:defRPr/>
            </a:pP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38250476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Заголовок 1">
            <a:extLst>
              <a:ext uri="{FF2B5EF4-FFF2-40B4-BE49-F238E27FC236}">
                <a16:creationId xmlns:a16="http://schemas.microsoft.com/office/drawing/2014/main" id="{C9ED6655-EECF-465C-A106-27BE843B0487}"/>
              </a:ext>
            </a:extLst>
          </p:cNvPr>
          <p:cNvSpPr txBox="1">
            <a:spLocks/>
          </p:cNvSpPr>
          <p:nvPr/>
        </p:nvSpPr>
        <p:spPr>
          <a:xfrm>
            <a:off x="4507388" y="15438276"/>
            <a:ext cx="26399332" cy="320852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marL="0" marR="0" lvl="0" indent="0" algn="l" defTabSz="918246" rtl="0" eaLnBrk="1" fontAlgn="auto" latinLnBrk="0" hangingPunct="1">
              <a:lnSpc>
                <a:spcPct val="80000"/>
              </a:lnSpc>
              <a:spcBef>
                <a:spcPts val="0"/>
              </a:spcBef>
              <a:spcAft>
                <a:spcPts val="1000"/>
              </a:spcAft>
              <a:buClrTx/>
              <a:buSzTx/>
              <a:buFontTx/>
              <a:buNone/>
              <a:tabLst>
                <a:tab pos="907929" algn="l"/>
              </a:tabLst>
              <a:defRPr/>
            </a:pPr>
            <a:r>
              <a:rPr lang="en-US" sz="4000" b="1" kern="0" dirty="0">
                <a:solidFill>
                  <a:srgbClr val="092A5E"/>
                </a:solidFill>
              </a:rPr>
              <a:t>Conclusions</a:t>
            </a:r>
            <a:r>
              <a:rPr kumimoji="0" lang="ru-RU" sz="4000" b="1" i="0" u="none" strike="noStrike" kern="0" cap="none" spc="0" normalizeH="0" baseline="0" noProof="0" dirty="0">
                <a:ln>
                  <a:noFill/>
                </a:ln>
                <a:solidFill>
                  <a:srgbClr val="092A5E"/>
                </a:solidFill>
                <a:effectLst/>
                <a:uLnTx/>
                <a:uFillTx/>
                <a:latin typeface="TUIType Light"/>
                <a:sym typeface="TUIType Light"/>
              </a:rPr>
              <a:t>:</a:t>
            </a:r>
          </a:p>
          <a:p>
            <a:pPr marL="742950" lvl="0" indent="-742950">
              <a:lnSpc>
                <a:spcPct val="80000"/>
              </a:lnSpc>
              <a:spcAft>
                <a:spcPts val="1000"/>
              </a:spcAft>
              <a:buFont typeface="+mj-lt"/>
              <a:buAutoNum type="arabicPeriod"/>
              <a:defRPr/>
            </a:pPr>
            <a:r>
              <a:rPr lang="en-US" sz="3600" kern="0" dirty="0">
                <a:solidFill>
                  <a:srgbClr val="092A5E"/>
                </a:solidFill>
              </a:rPr>
              <a:t>Concepts awareness level is still rather high.</a:t>
            </a:r>
          </a:p>
          <a:p>
            <a:pPr marL="742950" lvl="0" indent="-742950">
              <a:lnSpc>
                <a:spcPct val="80000"/>
              </a:lnSpc>
              <a:spcAft>
                <a:spcPts val="1000"/>
              </a:spcAft>
              <a:buFont typeface="+mj-lt"/>
              <a:buAutoNum type="arabicPeriod"/>
              <a:defRPr/>
            </a:pPr>
            <a:r>
              <a:rPr lang="en-US" sz="3600" kern="0" dirty="0">
                <a:solidFill>
                  <a:srgbClr val="092A5E"/>
                </a:solidFill>
              </a:rPr>
              <a:t>17% do not yet know about the concepts. In July their number slightly increased – from 14% to 19%, and now again decreased to 17% which can be explained with a smaller share of respondents, who chose </a:t>
            </a:r>
            <a:r>
              <a:rPr lang="en-US" sz="3600" kern="0" dirty="0" err="1">
                <a:solidFill>
                  <a:srgbClr val="092A5E"/>
                </a:solidFill>
              </a:rPr>
              <a:t>Day&amp;Night</a:t>
            </a:r>
            <a:r>
              <a:rPr lang="en-US" sz="3600" kern="0" dirty="0">
                <a:solidFill>
                  <a:srgbClr val="092A5E"/>
                </a:solidFill>
              </a:rPr>
              <a:t> Connected concept.</a:t>
            </a:r>
          </a:p>
          <a:p>
            <a:pPr marL="742950" lvl="0" indent="-742950">
              <a:lnSpc>
                <a:spcPct val="80000"/>
              </a:lnSpc>
              <a:spcAft>
                <a:spcPts val="1000"/>
              </a:spcAft>
              <a:buFont typeface="+mj-lt"/>
              <a:buAutoNum type="arabicPeriod"/>
              <a:defRPr/>
            </a:pPr>
            <a:r>
              <a:rPr lang="en-US" sz="3600" kern="0" dirty="0">
                <a:solidFill>
                  <a:srgbClr val="092A5E"/>
                </a:solidFill>
              </a:rPr>
              <a:t>In general, for most customers it still seems important to buy tour with concept, although there is a group of those who chose just a certain hotel or a certain service, and the concept was perceived as just additional feature. </a:t>
            </a:r>
            <a:endParaRPr kumimoji="0" lang="ru-RU" sz="3600" b="0" i="0" u="none" strike="noStrike" kern="0" cap="none" spc="0" normalizeH="0" baseline="0" noProof="0" dirty="0">
              <a:ln>
                <a:noFill/>
              </a:ln>
              <a:solidFill>
                <a:srgbClr val="092A5E"/>
              </a:solidFill>
              <a:effectLst/>
              <a:uLnTx/>
              <a:uFillTx/>
              <a:latin typeface="TUIType Light"/>
              <a:sym typeface="TUIType Light"/>
            </a:endParaRPr>
          </a:p>
          <a:p>
            <a:pPr marL="0" marR="0" lvl="0" indent="0" algn="l" defTabSz="918246" rtl="0" eaLnBrk="1" fontAlgn="auto" latinLnBrk="0" hangingPunct="1">
              <a:lnSpc>
                <a:spcPct val="80000"/>
              </a:lnSpc>
              <a:spcBef>
                <a:spcPts val="0"/>
              </a:spcBef>
              <a:spcAft>
                <a:spcPts val="1000"/>
              </a:spcAft>
              <a:buClrTx/>
              <a:buSzTx/>
              <a:buFontTx/>
              <a:buNone/>
              <a:tabLst>
                <a:tab pos="907929" algn="l"/>
              </a:tabLst>
              <a:defRPr/>
            </a:pPr>
            <a:endParaRPr kumimoji="0" lang="ru-RU" sz="3600" b="0" i="0" u="none" strike="noStrike" kern="0" cap="none" spc="0" normalizeH="0" baseline="0" noProof="0" dirty="0">
              <a:ln>
                <a:noFill/>
              </a:ln>
              <a:solidFill>
                <a:srgbClr val="092A5E"/>
              </a:solidFill>
              <a:effectLst/>
              <a:uLnTx/>
              <a:uFillTx/>
              <a:latin typeface="TUIType Light"/>
              <a:sym typeface="TUIType Light"/>
            </a:endParaRPr>
          </a:p>
          <a:p>
            <a:pPr marL="0" marR="0" lvl="0" indent="0" algn="l" defTabSz="918246" rtl="0" eaLnBrk="1" fontAlgn="auto" latinLnBrk="0" hangingPunct="1">
              <a:lnSpc>
                <a:spcPct val="80000"/>
              </a:lnSpc>
              <a:spcBef>
                <a:spcPts val="0"/>
              </a:spcBef>
              <a:spcAft>
                <a:spcPts val="1000"/>
              </a:spcAft>
              <a:buClrTx/>
              <a:buSzTx/>
              <a:buFontTx/>
              <a:buNone/>
              <a:tabLst>
                <a:tab pos="907929" algn="l"/>
              </a:tabLst>
              <a:defRPr/>
            </a:pPr>
            <a:r>
              <a:rPr kumimoji="0" lang="ru-RU" sz="3600" b="0" i="0" u="none" strike="noStrike" kern="0" cap="none" spc="0" normalizeH="0" baseline="0" noProof="0" dirty="0">
                <a:ln>
                  <a:noFill/>
                </a:ln>
                <a:solidFill>
                  <a:srgbClr val="092A5E"/>
                </a:solidFill>
                <a:effectLst/>
                <a:uLnTx/>
                <a:uFillTx/>
                <a:latin typeface="TUIType Light"/>
                <a:sym typeface="TUIType Light"/>
              </a:rPr>
              <a:t> </a:t>
            </a:r>
          </a:p>
          <a:p>
            <a:pPr marL="0" marR="0" lvl="0" indent="0" algn="l" defTabSz="918246" rtl="0" eaLnBrk="1" fontAlgn="auto" latinLnBrk="0" hangingPunct="1">
              <a:lnSpc>
                <a:spcPct val="80000"/>
              </a:lnSpc>
              <a:spcBef>
                <a:spcPts val="0"/>
              </a:spcBef>
              <a:spcAft>
                <a:spcPts val="1000"/>
              </a:spcAft>
              <a:buClrTx/>
              <a:buSzTx/>
              <a:buFontTx/>
              <a:buNone/>
              <a:tabLst>
                <a:tab pos="907929" algn="l"/>
              </a:tabLst>
              <a:defRPr/>
            </a:pPr>
            <a:endParaRPr kumimoji="0" lang="ru-RU" sz="4000" b="0" i="0" u="none" strike="noStrike" kern="0" cap="none" spc="0" normalizeH="0" baseline="0" noProof="0" dirty="0">
              <a:ln>
                <a:noFill/>
              </a:ln>
              <a:solidFill>
                <a:srgbClr val="092A5E"/>
              </a:solidFill>
              <a:effectLst/>
              <a:uLnTx/>
              <a:uFillTx/>
              <a:latin typeface="TUIType Light"/>
              <a:sym typeface="TUIType Light"/>
            </a:endParaRPr>
          </a:p>
        </p:txBody>
      </p:sp>
      <p:sp>
        <p:nvSpPr>
          <p:cNvPr id="13" name="Rectangle 14"/>
          <p:cNvSpPr/>
          <p:nvPr/>
        </p:nvSpPr>
        <p:spPr>
          <a:xfrm>
            <a:off x="20192998" y="4041053"/>
            <a:ext cx="15102841" cy="98814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4800" b="1" dirty="0">
                <a:solidFill>
                  <a:srgbClr val="092A5E"/>
                </a:solidFill>
              </a:rPr>
              <a:t>“How important was this for you?” (% of all respondents - even those who did not know about the concept)</a:t>
            </a:r>
            <a:endParaRPr kumimoji="0" lang="ru-RU" sz="4800" b="1"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23" name="Заголовок 22"/>
          <p:cNvSpPr>
            <a:spLocks noGrp="1"/>
          </p:cNvSpPr>
          <p:nvPr>
            <p:ph type="title"/>
          </p:nvPr>
        </p:nvSpPr>
        <p:spPr/>
        <p:txBody>
          <a:bodyPr>
            <a:normAutofit/>
          </a:bodyPr>
          <a:lstStyle/>
          <a:p>
            <a:r>
              <a:rPr lang="en-US" dirty="0"/>
              <a:t>Questionnaire data before vacation</a:t>
            </a:r>
            <a:endParaRPr lang="ru-RU" dirty="0"/>
          </a:p>
        </p:txBody>
      </p:sp>
      <p:sp>
        <p:nvSpPr>
          <p:cNvPr id="2" name="Номер слайда 1"/>
          <p:cNvSpPr>
            <a:spLocks noGrp="1"/>
          </p:cNvSpPr>
          <p:nvPr>
            <p:ph type="sldNum" sz="quarter" idx="2"/>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807940" rtl="0" eaLnBrk="1" fontAlgn="auto" latinLnBrk="0" hangingPunct="1">
                <a:lnSpc>
                  <a:spcPct val="100000"/>
                </a:lnSpc>
                <a:spcBef>
                  <a:spcPts val="0"/>
                </a:spcBef>
                <a:spcAft>
                  <a:spcPts val="0"/>
                </a:spcAft>
                <a:buClrTx/>
                <a:buSzTx/>
                <a:buFontTx/>
                <a:buNone/>
                <a:tabLst/>
                <a:defRPr/>
              </a:pPr>
              <a:t>8</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graphicFrame>
        <p:nvGraphicFramePr>
          <p:cNvPr id="10" name="Диаграмма 9"/>
          <p:cNvGraphicFramePr/>
          <p:nvPr>
            <p:extLst>
              <p:ext uri="{D42A27DB-BD31-4B8C-83A1-F6EECF244321}">
                <p14:modId xmlns:p14="http://schemas.microsoft.com/office/powerpoint/2010/main" val="1989495131"/>
              </p:ext>
            </p:extLst>
          </p:nvPr>
        </p:nvGraphicFramePr>
        <p:xfrm>
          <a:off x="2846090" y="5525803"/>
          <a:ext cx="9681190" cy="9215152"/>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14"/>
          <p:cNvSpPr/>
          <p:nvPr/>
        </p:nvSpPr>
        <p:spPr>
          <a:xfrm>
            <a:off x="6073526" y="10974154"/>
            <a:ext cx="3226317" cy="13094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2807940" rtl="0" eaLnBrk="1" fontAlgn="base" latinLnBrk="0" hangingPunct="1">
              <a:lnSpc>
                <a:spcPct val="90000"/>
              </a:lnSpc>
              <a:spcBef>
                <a:spcPts val="0"/>
              </a:spcBef>
              <a:spcAft>
                <a:spcPts val="500"/>
              </a:spcAft>
              <a:buClr>
                <a:srgbClr val="092A5E"/>
              </a:buClr>
              <a:buSzPct val="110000"/>
              <a:buFontTx/>
              <a:buNone/>
              <a:tabLst/>
              <a:defRPr/>
            </a:pPr>
            <a:r>
              <a:rPr lang="en-US" sz="7200" b="1" dirty="0">
                <a:solidFill>
                  <a:srgbClr val="70CBF4">
                    <a:lumMod val="75000"/>
                  </a:srgbClr>
                </a:solidFill>
                <a:latin typeface="TUIType Light"/>
              </a:rPr>
              <a:t>YES</a:t>
            </a:r>
            <a:endParaRPr kumimoji="0" lang="ru-RU" sz="7200" b="1" i="0" u="none" strike="noStrike" kern="1200" cap="none" spc="0" normalizeH="0" baseline="0" noProof="0" dirty="0">
              <a:ln>
                <a:noFill/>
              </a:ln>
              <a:solidFill>
                <a:srgbClr val="70CBF4">
                  <a:lumMod val="75000"/>
                </a:srgbClr>
              </a:solidFill>
              <a:effectLst/>
              <a:uLnTx/>
              <a:uFillTx/>
              <a:latin typeface="TUIType Light"/>
              <a:ea typeface="+mn-ea"/>
              <a:cs typeface="+mn-cs"/>
            </a:endParaRPr>
          </a:p>
        </p:txBody>
      </p:sp>
      <p:sp>
        <p:nvSpPr>
          <p:cNvPr id="15" name="Rectangle 14"/>
          <p:cNvSpPr/>
          <p:nvPr/>
        </p:nvSpPr>
        <p:spPr>
          <a:xfrm>
            <a:off x="5919337" y="8879747"/>
            <a:ext cx="3226317" cy="130949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2807940" rtl="0" eaLnBrk="1" fontAlgn="base" latinLnBrk="0" hangingPunct="1">
              <a:lnSpc>
                <a:spcPct val="90000"/>
              </a:lnSpc>
              <a:spcBef>
                <a:spcPts val="0"/>
              </a:spcBef>
              <a:spcAft>
                <a:spcPts val="500"/>
              </a:spcAft>
              <a:buClr>
                <a:srgbClr val="092A5E"/>
              </a:buClr>
              <a:buSzPct val="110000"/>
              <a:buFontTx/>
              <a:buNone/>
              <a:tabLst/>
              <a:defRPr/>
            </a:pPr>
            <a:r>
              <a:rPr lang="en-US" sz="7200" b="1" dirty="0">
                <a:solidFill>
                  <a:srgbClr val="092A5E"/>
                </a:solidFill>
                <a:latin typeface="TUIType Light"/>
              </a:rPr>
              <a:t>NO</a:t>
            </a:r>
            <a:endParaRPr kumimoji="0" lang="ru-RU" sz="7200" b="1" i="0" u="none" strike="noStrike" kern="1200" cap="none" spc="0" normalizeH="0" baseline="0" noProof="0" dirty="0">
              <a:ln>
                <a:noFill/>
              </a:ln>
              <a:solidFill>
                <a:srgbClr val="092A5E"/>
              </a:solidFill>
              <a:effectLst/>
              <a:uLnTx/>
              <a:uFillTx/>
              <a:latin typeface="TUIType Light"/>
              <a:ea typeface="+mn-ea"/>
              <a:cs typeface="+mn-cs"/>
            </a:endParaRPr>
          </a:p>
        </p:txBody>
      </p:sp>
      <p:cxnSp>
        <p:nvCxnSpPr>
          <p:cNvPr id="4" name="Прямая соединительная линия 3"/>
          <p:cNvCxnSpPr/>
          <p:nvPr/>
        </p:nvCxnSpPr>
        <p:spPr>
          <a:xfrm>
            <a:off x="5524500" y="10194339"/>
            <a:ext cx="4210050" cy="0"/>
          </a:xfrm>
          <a:prstGeom prst="line">
            <a:avLst/>
          </a:prstGeom>
          <a:noFill/>
          <a:ln w="25400"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graphicFrame>
        <p:nvGraphicFramePr>
          <p:cNvPr id="17" name="Диаграмма 16"/>
          <p:cNvGraphicFramePr/>
          <p:nvPr>
            <p:extLst>
              <p:ext uri="{D42A27DB-BD31-4B8C-83A1-F6EECF244321}">
                <p14:modId xmlns:p14="http://schemas.microsoft.com/office/powerpoint/2010/main" val="648397351"/>
              </p:ext>
            </p:extLst>
          </p:nvPr>
        </p:nvGraphicFramePr>
        <p:xfrm>
          <a:off x="21839073" y="5525803"/>
          <a:ext cx="9681190" cy="9215152"/>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Группа 17"/>
          <p:cNvGrpSpPr/>
          <p:nvPr/>
        </p:nvGrpSpPr>
        <p:grpSpPr>
          <a:xfrm>
            <a:off x="1654340" y="15456139"/>
            <a:ext cx="2143278" cy="2143278"/>
            <a:chOff x="30575693" y="3934769"/>
            <a:chExt cx="2545707" cy="2545707"/>
          </a:xfrm>
        </p:grpSpPr>
        <p:sp>
          <p:nvSpPr>
            <p:cNvPr id="19" name="Капля 18"/>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latin typeface="TUIType Light"/>
                <a:ea typeface="+mn-ea"/>
                <a:cs typeface="+mn-cs"/>
              </a:endParaRPr>
            </a:p>
          </p:txBody>
        </p:sp>
        <p:sp>
          <p:nvSpPr>
            <p:cNvPr id="20" name="Капля 19"/>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latin typeface="TUIType Light"/>
                <a:ea typeface="+mn-ea"/>
                <a:cs typeface="+mn-cs"/>
              </a:endParaRPr>
            </a:p>
          </p:txBody>
        </p:sp>
        <p:pic>
          <p:nvPicPr>
            <p:cNvPr id="21" name="Рисунок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cxnSp>
        <p:nvCxnSpPr>
          <p:cNvPr id="22" name="Прямая соединительная линия 21"/>
          <p:cNvCxnSpPr/>
          <p:nvPr/>
        </p:nvCxnSpPr>
        <p:spPr>
          <a:xfrm flipV="1">
            <a:off x="17350459" y="4450081"/>
            <a:ext cx="0" cy="10058399"/>
          </a:xfrm>
          <a:prstGeom prst="line">
            <a:avLst/>
          </a:prstGeom>
          <a:noFill/>
          <a:ln w="38100"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sp>
        <p:nvSpPr>
          <p:cNvPr id="24" name="Rectangle 14"/>
          <p:cNvSpPr/>
          <p:nvPr/>
        </p:nvSpPr>
        <p:spPr>
          <a:xfrm>
            <a:off x="1793215" y="4467773"/>
            <a:ext cx="14422145" cy="168551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4800" b="1" dirty="0">
                <a:solidFill>
                  <a:srgbClr val="092A5E"/>
                </a:solidFill>
              </a:rPr>
              <a:t>“Did you know that you chose a tour with a concept?”</a:t>
            </a:r>
            <a:r>
              <a:rPr kumimoji="0" lang="ru-RU" sz="4800" b="1" i="0" u="none" strike="noStrike" kern="1200" cap="none" spc="0" normalizeH="0" baseline="0" noProof="0" dirty="0">
                <a:ln>
                  <a:noFill/>
                </a:ln>
                <a:solidFill>
                  <a:srgbClr val="092A5E"/>
                </a:solidFill>
                <a:effectLst/>
                <a:uLnTx/>
                <a:uFillTx/>
                <a:latin typeface="TUIType Light"/>
                <a:ea typeface="+mn-ea"/>
                <a:cs typeface="+mn-cs"/>
              </a:rPr>
              <a:t>, %</a:t>
            </a:r>
          </a:p>
        </p:txBody>
      </p:sp>
      <p:grpSp>
        <p:nvGrpSpPr>
          <p:cNvPr id="25" name="Группа 24"/>
          <p:cNvGrpSpPr/>
          <p:nvPr/>
        </p:nvGrpSpPr>
        <p:grpSpPr>
          <a:xfrm>
            <a:off x="32268357" y="852487"/>
            <a:ext cx="4358606" cy="1386789"/>
            <a:chOff x="29036928" y="1600200"/>
            <a:chExt cx="6520878" cy="2074765"/>
          </a:xfrm>
        </p:grpSpPr>
        <p:pic>
          <p:nvPicPr>
            <p:cNvPr id="26" name="Рисунок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1353927" y="1600200"/>
              <a:ext cx="1726723" cy="2074765"/>
            </a:xfrm>
            <a:prstGeom prst="rect">
              <a:avLst/>
            </a:prstGeom>
          </p:spPr>
        </p:pic>
        <p:pic>
          <p:nvPicPr>
            <p:cNvPr id="27" name="Picture 4" descr="C:\Users\murat.guler.TUIRU\Desktop\images\tukan-2.gif"/>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775229" y="1603558"/>
              <a:ext cx="1782577" cy="207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Рисунок 2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036928" y="1600200"/>
              <a:ext cx="1507207" cy="2074765"/>
            </a:xfrm>
            <a:prstGeom prst="rect">
              <a:avLst/>
            </a:prstGeom>
          </p:spPr>
        </p:pic>
      </p:grpSp>
      <p:sp>
        <p:nvSpPr>
          <p:cNvPr id="29"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kumimoji="0" lang="ru-RU" sz="3200" i="0" u="none" strike="noStrike" kern="1200" cap="none" spc="0" normalizeH="0" baseline="0" noProof="0" dirty="0">
                <a:ln>
                  <a:noFill/>
                </a:ln>
                <a:solidFill>
                  <a:srgbClr val="092A5E"/>
                </a:solidFill>
                <a:effectLst/>
                <a:uLnTx/>
                <a:uFillTx/>
                <a:latin typeface="TUIType Light"/>
                <a:ea typeface="+mn-ea"/>
                <a:cs typeface="+mn-cs"/>
              </a:rPr>
              <a:t>*</a:t>
            </a:r>
            <a:r>
              <a:rPr kumimoji="0" lang="en-US" sz="3200" i="0" u="none" strike="noStrike" kern="1200" cap="none" spc="0" normalizeH="0" baseline="0" noProof="0" dirty="0">
                <a:ln>
                  <a:noFill/>
                </a:ln>
                <a:solidFill>
                  <a:srgbClr val="092A5E"/>
                </a:solidFill>
                <a:effectLst/>
                <a:uLnTx/>
                <a:uFillTx/>
                <a:latin typeface="TUIType Light"/>
                <a:ea typeface="+mn-ea"/>
                <a:cs typeface="+mn-cs"/>
              </a:rPr>
              <a:t> </a:t>
            </a:r>
            <a:r>
              <a:rPr lang="en-US" sz="3200" dirty="0">
                <a:solidFill>
                  <a:srgbClr val="092A5E"/>
                </a:solidFill>
              </a:rPr>
              <a:t>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86</a:t>
            </a:r>
            <a:r>
              <a:rPr kumimoji="0" lang="en-US" sz="3200" i="0" u="none" strike="noStrike" kern="1200" cap="none" spc="0" normalizeH="0" noProof="0" dirty="0">
                <a:ln>
                  <a:noFill/>
                </a:ln>
                <a:solidFill>
                  <a:srgbClr val="092A5E"/>
                </a:solidFill>
                <a:effectLst/>
                <a:uLnTx/>
                <a:uFillTx/>
                <a:latin typeface="TUIType Light"/>
                <a:ea typeface="+mn-ea"/>
                <a:cs typeface="+mn-cs"/>
              </a:rPr>
              <a:t> PAX (interviewed in August)</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
        <p:nvSpPr>
          <p:cNvPr id="30" name="Titel 1"/>
          <p:cNvSpPr txBox="1">
            <a:spLocks/>
          </p:cNvSpPr>
          <p:nvPr/>
        </p:nvSpPr>
        <p:spPr bwMode="gray">
          <a:xfrm>
            <a:off x="1640815" y="2412974"/>
            <a:ext cx="6352811" cy="1143891"/>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a:buClrTx/>
              <a:buSzTx/>
              <a:buFontTx/>
            </a:pPr>
            <a:r>
              <a:rPr lang="en-US" sz="5400" kern="0" dirty="0">
                <a:solidFill>
                  <a:schemeClr val="bg2"/>
                </a:solidFill>
              </a:rPr>
              <a:t>Phase</a:t>
            </a:r>
            <a:r>
              <a:rPr lang="ru-RU" sz="5400" kern="0" dirty="0">
                <a:solidFill>
                  <a:schemeClr val="bg2"/>
                </a:solidFill>
              </a:rPr>
              <a:t> «</a:t>
            </a:r>
            <a:r>
              <a:rPr lang="en-US" sz="5400" kern="0" dirty="0">
                <a:solidFill>
                  <a:schemeClr val="bg2"/>
                </a:solidFill>
              </a:rPr>
              <a:t>Tour buying</a:t>
            </a:r>
            <a:r>
              <a:rPr lang="ru-RU" sz="5400" kern="0" dirty="0">
                <a:solidFill>
                  <a:schemeClr val="bg2"/>
                </a:solidFill>
              </a:rPr>
              <a:t>»</a:t>
            </a:r>
          </a:p>
        </p:txBody>
      </p:sp>
    </p:spTree>
    <p:extLst>
      <p:ext uri="{BB962C8B-B14F-4D97-AF65-F5344CB8AC3E}">
        <p14:creationId xmlns:p14="http://schemas.microsoft.com/office/powerpoint/2010/main" val="20143147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7"/>
          <p:cNvSpPr>
            <a:spLocks noGrp="1"/>
          </p:cNvSpPr>
          <p:nvPr>
            <p:ph type="title"/>
          </p:nvPr>
        </p:nvSpPr>
        <p:spPr/>
        <p:txBody>
          <a:bodyPr>
            <a:normAutofit/>
          </a:bodyPr>
          <a:lstStyle/>
          <a:p>
            <a:r>
              <a:rPr lang="en-US" dirty="0"/>
              <a:t>Questionnaire data in the hotel </a:t>
            </a:r>
            <a:r>
              <a:rPr lang="ru-RU" dirty="0"/>
              <a:t>- </a:t>
            </a:r>
            <a:r>
              <a:rPr lang="en-US" dirty="0"/>
              <a:t>NPS</a:t>
            </a:r>
            <a:endParaRPr lang="ru-RU" dirty="0"/>
          </a:p>
        </p:txBody>
      </p:sp>
      <p:sp>
        <p:nvSpPr>
          <p:cNvPr id="3" name="Номер слайда 2"/>
          <p:cNvSpPr>
            <a:spLocks noGrp="1"/>
          </p:cNvSpPr>
          <p:nvPr>
            <p:ph type="sldNum" sz="quarter" idx="2"/>
          </p:nvPr>
        </p:nvSpPr>
        <p:spPr/>
        <p:txBody>
          <a:bodyPr/>
          <a:lstStyle/>
          <a:p>
            <a:pPr marL="0" marR="0" lvl="0" indent="0" algn="l" defTabSz="2807940" rtl="0" eaLnBrk="1" fontAlgn="auto" latinLnBrk="0" hangingPunct="1">
              <a:lnSpc>
                <a:spcPct val="100000"/>
              </a:lnSpc>
              <a:spcBef>
                <a:spcPts val="0"/>
              </a:spcBef>
              <a:spcAft>
                <a:spcPts val="0"/>
              </a:spcAft>
              <a:buClrTx/>
              <a:buSzTx/>
              <a:buFontTx/>
              <a:buNone/>
              <a:tabLst/>
              <a:defRPr/>
            </a:pPr>
            <a:fld id="{86CB4B4D-7CA3-9044-876B-883B54F8677D}" type="slidenum">
              <a:rPr kumimoji="0" lang="ru-RU" sz="2602" b="0" i="0" u="none" strike="noStrike" kern="1200" cap="none" spc="0" normalizeH="0" baseline="0" noProof="0" smtClean="0">
                <a:ln>
                  <a:noFill/>
                </a:ln>
                <a:solidFill>
                  <a:srgbClr val="FFFFFF"/>
                </a:solidFill>
                <a:effectLst/>
                <a:uLnTx/>
                <a:uFillTx/>
                <a:latin typeface="TUIType Light"/>
                <a:ea typeface="+mn-ea"/>
                <a:cs typeface="+mn-cs"/>
              </a:rPr>
              <a:pPr marL="0" marR="0" lvl="0" indent="0" algn="l" defTabSz="2807940" rtl="0" eaLnBrk="1" fontAlgn="auto" latinLnBrk="0" hangingPunct="1">
                <a:lnSpc>
                  <a:spcPct val="100000"/>
                </a:lnSpc>
                <a:spcBef>
                  <a:spcPts val="0"/>
                </a:spcBef>
                <a:spcAft>
                  <a:spcPts val="0"/>
                </a:spcAft>
                <a:buClrTx/>
                <a:buSzTx/>
                <a:buFontTx/>
                <a:buNone/>
                <a:tabLst/>
                <a:defRPr/>
              </a:pPr>
              <a:t>9</a:t>
            </a:fld>
            <a:endParaRPr kumimoji="0" lang="ru-RU" sz="2602" b="0" i="0" u="none" strike="noStrike" kern="1200" cap="none" spc="0" normalizeH="0" baseline="0" noProof="0">
              <a:ln>
                <a:noFill/>
              </a:ln>
              <a:solidFill>
                <a:srgbClr val="FFFFFF"/>
              </a:solidFill>
              <a:effectLst/>
              <a:uLnTx/>
              <a:uFillTx/>
              <a:latin typeface="TUIType Light"/>
              <a:ea typeface="+mn-ea"/>
              <a:cs typeface="+mn-cs"/>
            </a:endParaRPr>
          </a:p>
        </p:txBody>
      </p:sp>
      <p:sp>
        <p:nvSpPr>
          <p:cNvPr id="14" name="Titel 1"/>
          <p:cNvSpPr txBox="1">
            <a:spLocks/>
          </p:cNvSpPr>
          <p:nvPr/>
        </p:nvSpPr>
        <p:spPr bwMode="gray">
          <a:xfrm>
            <a:off x="1640815" y="2455445"/>
            <a:ext cx="14658270" cy="1157408"/>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marL="0" marR="0" lvl="0" indent="0" algn="l" defTabSz="282575" rtl="0" eaLnBrk="1" fontAlgn="base" latinLnBrk="0" hangingPunct="1">
              <a:lnSpc>
                <a:spcPct val="95000"/>
              </a:lnSpc>
              <a:spcBef>
                <a:spcPct val="0"/>
              </a:spcBef>
              <a:spcAft>
                <a:spcPct val="0"/>
              </a:spcAft>
              <a:buClrTx/>
              <a:buSzTx/>
              <a:buFontTx/>
              <a:buNone/>
              <a:tabLst>
                <a:tab pos="282575" algn="l"/>
              </a:tabLst>
              <a:defRPr/>
            </a:pPr>
            <a:r>
              <a:rPr lang="en-US" sz="5400" kern="0" dirty="0">
                <a:solidFill>
                  <a:srgbClr val="535353"/>
                </a:solidFill>
                <a:latin typeface="TUIType Light"/>
              </a:rPr>
              <a:t>Phase</a:t>
            </a:r>
            <a:r>
              <a:rPr kumimoji="0" lang="ru-RU" sz="5400" b="0" i="0" u="none" strike="noStrike" kern="0" cap="none" spc="0" normalizeH="0" baseline="0" noProof="0" dirty="0">
                <a:ln>
                  <a:noFill/>
                </a:ln>
                <a:solidFill>
                  <a:srgbClr val="535353"/>
                </a:solidFill>
                <a:effectLst/>
                <a:uLnTx/>
                <a:uFillTx/>
                <a:latin typeface="TUIType Light"/>
                <a:ea typeface="+mj-ea"/>
                <a:cs typeface="+mj-cs"/>
              </a:rPr>
              <a:t> «</a:t>
            </a:r>
            <a:r>
              <a:rPr lang="en-US" sz="5400" kern="0" dirty="0">
                <a:solidFill>
                  <a:srgbClr val="535353"/>
                </a:solidFill>
                <a:latin typeface="TUIType Light"/>
              </a:rPr>
              <a:t>Hotel</a:t>
            </a:r>
            <a:r>
              <a:rPr kumimoji="0" lang="ru-RU" sz="5400" b="0" i="0" u="none" strike="noStrike" kern="0" cap="none" spc="0" normalizeH="0" baseline="0" noProof="0" dirty="0">
                <a:ln>
                  <a:noFill/>
                </a:ln>
                <a:solidFill>
                  <a:srgbClr val="535353"/>
                </a:solidFill>
                <a:effectLst/>
                <a:uLnTx/>
                <a:uFillTx/>
                <a:latin typeface="TUIType Light"/>
                <a:ea typeface="+mj-ea"/>
                <a:cs typeface="+mj-cs"/>
              </a:rPr>
              <a:t>»</a:t>
            </a:r>
          </a:p>
        </p:txBody>
      </p:sp>
      <p:graphicFrame>
        <p:nvGraphicFramePr>
          <p:cNvPr id="7" name="Диаграмма 6">
            <a:extLst>
              <a:ext uri="{FF2B5EF4-FFF2-40B4-BE49-F238E27FC236}">
                <a16:creationId xmlns:a16="http://schemas.microsoft.com/office/drawing/2014/main" id="{0AF60330-F311-42B0-9F44-86376EBA9EF6}"/>
              </a:ext>
            </a:extLst>
          </p:cNvPr>
          <p:cNvGraphicFramePr/>
          <p:nvPr>
            <p:extLst>
              <p:ext uri="{D42A27DB-BD31-4B8C-83A1-F6EECF244321}">
                <p14:modId xmlns:p14="http://schemas.microsoft.com/office/powerpoint/2010/main" val="2668599262"/>
              </p:ext>
            </p:extLst>
          </p:nvPr>
        </p:nvGraphicFramePr>
        <p:xfrm>
          <a:off x="19759895" y="2932545"/>
          <a:ext cx="16550639" cy="6940468"/>
        </p:xfrm>
        <a:graphic>
          <a:graphicData uri="http://schemas.openxmlformats.org/drawingml/2006/chart">
            <c:chart xmlns:c="http://schemas.openxmlformats.org/drawingml/2006/chart" xmlns:r="http://schemas.openxmlformats.org/officeDocument/2006/relationships" r:id="rId2"/>
          </a:graphicData>
        </a:graphic>
      </p:graphicFrame>
      <p:sp>
        <p:nvSpPr>
          <p:cNvPr id="10" name="Заголовок 1">
            <a:extLst>
              <a:ext uri="{FF2B5EF4-FFF2-40B4-BE49-F238E27FC236}">
                <a16:creationId xmlns:a16="http://schemas.microsoft.com/office/drawing/2014/main" id="{C9ED6655-EECF-465C-A106-27BE843B0487}"/>
              </a:ext>
            </a:extLst>
          </p:cNvPr>
          <p:cNvSpPr txBox="1">
            <a:spLocks/>
          </p:cNvSpPr>
          <p:nvPr/>
        </p:nvSpPr>
        <p:spPr>
          <a:xfrm>
            <a:off x="4011148" y="11409374"/>
            <a:ext cx="32000076" cy="62414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918246" rtl="0" latinLnBrk="0">
              <a:lnSpc>
                <a:spcPct val="95000"/>
              </a:lnSpc>
              <a:spcBef>
                <a:spcPts val="0"/>
              </a:spcBef>
              <a:spcAft>
                <a:spcPts val="0"/>
              </a:spcAft>
              <a:buClrTx/>
              <a:buSzTx/>
              <a:buFontTx/>
              <a:buNone/>
              <a:tabLst>
                <a:tab pos="907929" algn="l"/>
              </a:tabLst>
              <a:defRPr sz="8800" b="0" i="0" u="none" strike="noStrike" cap="none" spc="0" baseline="0">
                <a:ln>
                  <a:noFill/>
                </a:ln>
                <a:solidFill>
                  <a:schemeClr val="accent1"/>
                </a:solidFill>
                <a:uFillTx/>
                <a:latin typeface="TUIType Light"/>
                <a:ea typeface="TUIType Light"/>
                <a:cs typeface="TUIType Light"/>
                <a:sym typeface="TUIType Light"/>
              </a:defRPr>
            </a:lvl1pPr>
            <a:lvl2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2pPr>
            <a:lvl3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3pPr>
            <a:lvl4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4pPr>
            <a:lvl5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5pPr>
            <a:lvl6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6pPr>
            <a:lvl7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7pPr>
            <a:lvl8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8pPr>
            <a:lvl9pPr marL="0" marR="0" indent="0" algn="l" defTabSz="918246" rtl="0" latinLnBrk="0">
              <a:lnSpc>
                <a:spcPct val="95000"/>
              </a:lnSpc>
              <a:spcBef>
                <a:spcPts val="0"/>
              </a:spcBef>
              <a:spcAft>
                <a:spcPts val="0"/>
              </a:spcAft>
              <a:buClrTx/>
              <a:buSzTx/>
              <a:buFontTx/>
              <a:buNone/>
              <a:tabLst>
                <a:tab pos="907929" algn="l"/>
              </a:tabLst>
              <a:defRPr sz="7799" b="0" i="0" u="none" strike="noStrike" cap="none" spc="0" baseline="0">
                <a:ln>
                  <a:noFill/>
                </a:ln>
                <a:solidFill>
                  <a:schemeClr val="accent1"/>
                </a:solidFill>
                <a:uFillTx/>
                <a:latin typeface="TUIType Light"/>
                <a:ea typeface="TUIType Light"/>
                <a:cs typeface="TUIType Light"/>
                <a:sym typeface="TUIType Light"/>
              </a:defRPr>
            </a:lvl9pPr>
          </a:lstStyle>
          <a:p>
            <a:pPr marL="0" marR="0" lvl="0" indent="0" algn="l" defTabSz="918246" rtl="0" eaLnBrk="1" fontAlgn="auto" latinLnBrk="0" hangingPunct="1">
              <a:lnSpc>
                <a:spcPct val="80000"/>
              </a:lnSpc>
              <a:spcBef>
                <a:spcPts val="0"/>
              </a:spcBef>
              <a:spcAft>
                <a:spcPts val="500"/>
              </a:spcAft>
              <a:buClrTx/>
              <a:buSzTx/>
              <a:buFontTx/>
              <a:buNone/>
              <a:tabLst>
                <a:tab pos="907929" algn="l"/>
              </a:tabLst>
              <a:defRPr/>
            </a:pPr>
            <a:r>
              <a:rPr lang="en-US" sz="4400" b="1" kern="0" dirty="0">
                <a:solidFill>
                  <a:srgbClr val="092A5E"/>
                </a:solidFill>
              </a:rPr>
              <a:t>Conclusions</a:t>
            </a:r>
            <a:r>
              <a:rPr kumimoji="0" lang="ru-RU" sz="4400" b="1" i="0" u="none" strike="noStrike" kern="0" cap="none" spc="0" normalizeH="0" baseline="0" noProof="0" dirty="0">
                <a:ln>
                  <a:noFill/>
                </a:ln>
                <a:solidFill>
                  <a:srgbClr val="092A5E"/>
                </a:solidFill>
                <a:effectLst/>
                <a:uLnTx/>
                <a:uFillTx/>
                <a:latin typeface="TUIType Light"/>
                <a:sym typeface="TUIType Light"/>
              </a:rPr>
              <a:t>:</a:t>
            </a:r>
          </a:p>
          <a:p>
            <a:pPr marL="549275" lvl="0" indent="-549275">
              <a:lnSpc>
                <a:spcPct val="80000"/>
              </a:lnSpc>
              <a:spcAft>
                <a:spcPts val="500"/>
              </a:spcAft>
              <a:buFont typeface="+mj-lt"/>
              <a:buAutoNum type="arabicPeriod"/>
            </a:pPr>
            <a:r>
              <a:rPr lang="en-US" sz="4400" kern="0" dirty="0">
                <a:solidFill>
                  <a:srgbClr val="092A5E"/>
                </a:solidFill>
              </a:rPr>
              <a:t>If we compare the results for June-July and August, we can see that except the hotels which had a small sample at the first stage (gray-colored) and Club Belek, the NPS figures are rather stable, with minor improving (NPS for Club Life Belek, </a:t>
            </a:r>
            <a:r>
              <a:rPr lang="en-US" sz="4400" kern="0" dirty="0" err="1">
                <a:solidFill>
                  <a:srgbClr val="092A5E"/>
                </a:solidFill>
              </a:rPr>
              <a:t>Panthea</a:t>
            </a:r>
            <a:r>
              <a:rPr lang="en-US" sz="4400" kern="0" dirty="0">
                <a:solidFill>
                  <a:srgbClr val="092A5E"/>
                </a:solidFill>
              </a:rPr>
              <a:t> Waterpark and Club </a:t>
            </a:r>
            <a:r>
              <a:rPr lang="en-US" sz="4400" kern="0" dirty="0" err="1">
                <a:solidFill>
                  <a:srgbClr val="092A5E"/>
                </a:solidFill>
              </a:rPr>
              <a:t>Hydros</a:t>
            </a:r>
            <a:r>
              <a:rPr lang="en-US" sz="4400" kern="0" dirty="0">
                <a:solidFill>
                  <a:srgbClr val="092A5E"/>
                </a:solidFill>
              </a:rPr>
              <a:t> is got slightly higher).  </a:t>
            </a:r>
          </a:p>
          <a:p>
            <a:pPr marL="549275" lvl="0" indent="-549275">
              <a:lnSpc>
                <a:spcPct val="80000"/>
              </a:lnSpc>
              <a:spcAft>
                <a:spcPts val="500"/>
              </a:spcAft>
              <a:buFont typeface="+mj-lt"/>
              <a:buAutoNum type="arabicPeriod"/>
            </a:pPr>
            <a:endParaRPr lang="en-US" sz="4400" kern="0" dirty="0">
              <a:solidFill>
                <a:srgbClr val="092A5E"/>
              </a:solidFill>
            </a:endParaRPr>
          </a:p>
          <a:p>
            <a:pPr marL="549275" lvl="0" indent="-549275">
              <a:lnSpc>
                <a:spcPct val="80000"/>
              </a:lnSpc>
              <a:spcAft>
                <a:spcPts val="500"/>
              </a:spcAft>
              <a:buFont typeface="+mj-lt"/>
              <a:buAutoNum type="arabicPeriod"/>
            </a:pPr>
            <a:r>
              <a:rPr lang="en-US" sz="4400" kern="0" dirty="0">
                <a:solidFill>
                  <a:srgbClr val="092A5E"/>
                </a:solidFill>
              </a:rPr>
              <a:t>NPS for Club Belek has improved from 54% to 87%, making it the leader of the current rating. Nevertheless, it can be explained by either major improvement (which can hardly be imagined) or by violation of the methodology of interviewing</a:t>
            </a:r>
            <a:r>
              <a:rPr lang="ru-RU" sz="4400" kern="0" dirty="0">
                <a:solidFill>
                  <a:srgbClr val="092A5E"/>
                </a:solidFill>
              </a:rPr>
              <a:t> (</a:t>
            </a:r>
            <a:r>
              <a:rPr lang="en-US" sz="4400" kern="0" dirty="0">
                <a:solidFill>
                  <a:srgbClr val="092A5E"/>
                </a:solidFill>
              </a:rPr>
              <a:t>prompting for specific answers, choosing non-random guests </a:t>
            </a:r>
            <a:r>
              <a:rPr lang="en-US" sz="4400" kern="0" dirty="0" err="1">
                <a:solidFill>
                  <a:srgbClr val="092A5E"/>
                </a:solidFill>
              </a:rPr>
              <a:t>etc</a:t>
            </a:r>
            <a:r>
              <a:rPr lang="en-US" sz="4400" kern="0" dirty="0">
                <a:solidFill>
                  <a:srgbClr val="092A5E"/>
                </a:solidFill>
              </a:rPr>
              <a:t>). We also can see this high loyalty level in the questions on different services, so survey methodology in this hotel needs audit to make sure these results are correct.</a:t>
            </a:r>
            <a:endParaRPr kumimoji="0" lang="ru-RU" sz="3600" i="0" u="none" strike="noStrike" kern="0" cap="none" spc="0" normalizeH="0" baseline="0" noProof="0" dirty="0">
              <a:ln>
                <a:noFill/>
              </a:ln>
              <a:solidFill>
                <a:srgbClr val="092A5E"/>
              </a:solidFill>
              <a:effectLst/>
              <a:uLnTx/>
              <a:uFillTx/>
              <a:latin typeface="TUIType Light"/>
              <a:sym typeface="TUIType Light"/>
            </a:endParaRPr>
          </a:p>
          <a:p>
            <a:pPr marL="0" marR="0" lvl="0" indent="0" algn="l" defTabSz="918246" rtl="0" eaLnBrk="1" fontAlgn="auto" latinLnBrk="0" hangingPunct="1">
              <a:lnSpc>
                <a:spcPct val="80000"/>
              </a:lnSpc>
              <a:spcBef>
                <a:spcPts val="0"/>
              </a:spcBef>
              <a:spcAft>
                <a:spcPts val="500"/>
              </a:spcAft>
              <a:buClrTx/>
              <a:buSzTx/>
              <a:buFontTx/>
              <a:buNone/>
              <a:tabLst>
                <a:tab pos="907929" algn="l"/>
              </a:tabLst>
              <a:defRPr/>
            </a:pPr>
            <a:r>
              <a:rPr kumimoji="0" lang="ru-RU" sz="3600" b="0" i="0" u="none" strike="noStrike" kern="0" cap="none" spc="0" normalizeH="0" baseline="0" noProof="0" dirty="0">
                <a:ln>
                  <a:noFill/>
                </a:ln>
                <a:solidFill>
                  <a:srgbClr val="092A5E"/>
                </a:solidFill>
                <a:effectLst/>
                <a:uLnTx/>
                <a:uFillTx/>
                <a:latin typeface="TUIType Light"/>
                <a:sym typeface="TUIType Light"/>
              </a:rPr>
              <a:t> </a:t>
            </a:r>
          </a:p>
          <a:p>
            <a:pPr marL="0" marR="0" lvl="0" indent="0" algn="l" defTabSz="918246" rtl="0" eaLnBrk="1" fontAlgn="auto" latinLnBrk="0" hangingPunct="1">
              <a:lnSpc>
                <a:spcPct val="80000"/>
              </a:lnSpc>
              <a:spcBef>
                <a:spcPts val="0"/>
              </a:spcBef>
              <a:spcAft>
                <a:spcPts val="500"/>
              </a:spcAft>
              <a:buClrTx/>
              <a:buSzTx/>
              <a:buFontTx/>
              <a:buNone/>
              <a:tabLst>
                <a:tab pos="907929" algn="l"/>
              </a:tabLst>
              <a:defRPr/>
            </a:pPr>
            <a:endParaRPr kumimoji="0" lang="ru-RU" sz="4000" b="0" i="0" u="none" strike="noStrike" kern="0" cap="none" spc="0" normalizeH="0" baseline="0" noProof="0" dirty="0">
              <a:ln>
                <a:noFill/>
              </a:ln>
              <a:solidFill>
                <a:srgbClr val="092A5E"/>
              </a:solidFill>
              <a:effectLst/>
              <a:uLnTx/>
              <a:uFillTx/>
              <a:latin typeface="TUIType Light"/>
              <a:sym typeface="TUIType Light"/>
            </a:endParaRPr>
          </a:p>
        </p:txBody>
      </p:sp>
      <p:grpSp>
        <p:nvGrpSpPr>
          <p:cNvPr id="11" name="Группа 10"/>
          <p:cNvGrpSpPr/>
          <p:nvPr/>
        </p:nvGrpSpPr>
        <p:grpSpPr>
          <a:xfrm>
            <a:off x="1570083" y="9954850"/>
            <a:ext cx="1737893" cy="1737893"/>
            <a:chOff x="30575693" y="3934769"/>
            <a:chExt cx="2545707" cy="2545707"/>
          </a:xfrm>
        </p:grpSpPr>
        <p:sp>
          <p:nvSpPr>
            <p:cNvPr id="12" name="Капля 11"/>
            <p:cNvSpPr/>
            <p:nvPr/>
          </p:nvSpPr>
          <p:spPr bwMode="gray">
            <a:xfrm rot="10800000">
              <a:off x="30575693" y="3934769"/>
              <a:ext cx="2545707" cy="2545707"/>
            </a:xfrm>
            <a:prstGeom prst="teardrop">
              <a:avLst/>
            </a:prstGeom>
            <a:solidFill>
              <a:schemeClr val="accent3"/>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092A5E"/>
                </a:solidFill>
                <a:effectLst/>
                <a:uLnTx/>
                <a:uFillTx/>
                <a:latin typeface="TUIType Light"/>
                <a:ea typeface="+mn-ea"/>
                <a:cs typeface="+mn-cs"/>
              </a:endParaRPr>
            </a:p>
          </p:txBody>
        </p:sp>
        <p:sp>
          <p:nvSpPr>
            <p:cNvPr id="13" name="Капля 12"/>
            <p:cNvSpPr/>
            <p:nvPr/>
          </p:nvSpPr>
          <p:spPr bwMode="gray">
            <a:xfrm rot="10800000">
              <a:off x="30802954" y="4167596"/>
              <a:ext cx="2091183" cy="2091183"/>
            </a:xfrm>
            <a:prstGeom prst="teardrop">
              <a:avLst/>
            </a:prstGeom>
            <a:solidFill>
              <a:schemeClr val="bg1"/>
            </a:solidFill>
            <a:ln w="9525" cap="flat" cmpd="sng" algn="ctr">
              <a:noFill/>
              <a:prstDash val="solid"/>
              <a:round/>
              <a:headEnd type="none" w="med" len="med"/>
              <a:tailEnd type="none" w="med" len="med"/>
            </a:ln>
            <a:effectLst/>
            <a:extLst/>
          </p:spPr>
          <p:txBody>
            <a:bodyPr rot="0" spcFirstLastPara="0" vertOverflow="overflow" horzOverflow="overflow" vert="horz" wrap="square" lIns="268958" tIns="152020" rIns="268958" bIns="152020" numCol="1" spcCol="0" rtlCol="0" fromWordArt="0" anchor="ctr" anchorCtr="0" forceAA="0" compatLnSpc="1">
              <a:prstTxWarp prst="textNoShape">
                <a:avLst/>
              </a:prstTxWarp>
              <a:noAutofit/>
            </a:bodyPr>
            <a:lstStyle/>
            <a:p>
              <a:pPr marL="0" marR="0" lvl="0" indent="0" algn="ctr" defTabSz="2915823" rtl="0" eaLnBrk="0" fontAlgn="base" latinLnBrk="0" hangingPunct="0">
                <a:lnSpc>
                  <a:spcPct val="95000"/>
                </a:lnSpc>
                <a:spcBef>
                  <a:spcPct val="0"/>
                </a:spcBef>
                <a:spcAft>
                  <a:spcPct val="0"/>
                </a:spcAft>
                <a:buClrTx/>
                <a:buSzPct val="100000"/>
                <a:buFont typeface="Wingdings" pitchFamily="2" charset="2"/>
                <a:buNone/>
                <a:tabLst/>
                <a:defRPr/>
              </a:pPr>
              <a:endParaRPr kumimoji="0" lang="ru-RU" sz="5800" b="0" i="0" u="none" strike="noStrike" kern="1200" cap="none" spc="0" normalizeH="0" baseline="0" noProof="0" err="1">
                <a:ln>
                  <a:noFill/>
                </a:ln>
                <a:solidFill>
                  <a:srgbClr val="FFFFFF"/>
                </a:solidFill>
                <a:effectLst/>
                <a:uLnTx/>
                <a:uFillTx/>
                <a:latin typeface="TUIType Light"/>
                <a:ea typeface="+mn-ea"/>
                <a:cs typeface="+mn-cs"/>
              </a:endParaRPr>
            </a:p>
          </p:txBody>
        </p:sp>
        <p:pic>
          <p:nvPicPr>
            <p:cNvPr id="15" name="Рисунок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89152" y="4409207"/>
              <a:ext cx="1656184" cy="1656184"/>
            </a:xfrm>
            <a:prstGeom prst="rect">
              <a:avLst/>
            </a:prstGeom>
          </p:spPr>
        </p:pic>
      </p:grpSp>
      <p:grpSp>
        <p:nvGrpSpPr>
          <p:cNvPr id="17" name="Группа 16"/>
          <p:cNvGrpSpPr/>
          <p:nvPr/>
        </p:nvGrpSpPr>
        <p:grpSpPr>
          <a:xfrm>
            <a:off x="1654993" y="5149326"/>
            <a:ext cx="3079211" cy="3079211"/>
            <a:chOff x="4524827" y="20496157"/>
            <a:chExt cx="1915322" cy="1915322"/>
          </a:xfrm>
        </p:grpSpPr>
        <p:sp>
          <p:nvSpPr>
            <p:cNvPr id="18" name="Дуга 17"/>
            <p:cNvSpPr/>
            <p:nvPr/>
          </p:nvSpPr>
          <p:spPr>
            <a:xfrm>
              <a:off x="4524827" y="20496157"/>
              <a:ext cx="1915322" cy="1915322"/>
            </a:xfrm>
            <a:prstGeom prst="arc">
              <a:avLst>
                <a:gd name="adj1" fmla="val 16569215"/>
                <a:gd name="adj2" fmla="val 19562702"/>
              </a:avLst>
            </a:prstGeom>
            <a:noFill/>
            <a:ln w="254000" cap="rnd">
              <a:solidFill>
                <a:schemeClr val="accent4"/>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91439" tIns="45719" rIns="91439" bIns="45719" numCol="1" spcCol="3810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914400" rtl="0" fontAlgn="auto" latinLnBrk="1"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000000"/>
                </a:solidFill>
                <a:effectLst/>
                <a:uFillTx/>
              </a:endParaRPr>
            </a:p>
          </p:txBody>
        </p:sp>
        <p:sp>
          <p:nvSpPr>
            <p:cNvPr id="19" name="Овал 18"/>
            <p:cNvSpPr/>
            <p:nvPr/>
          </p:nvSpPr>
          <p:spPr>
            <a:xfrm>
              <a:off x="4694044" y="20665374"/>
              <a:ext cx="1576888" cy="1576888"/>
            </a:xfrm>
            <a:prstGeom prst="ellipse">
              <a:avLst/>
            </a:prstGeom>
            <a:solidFill>
              <a:schemeClr val="bg1">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horz" wrap="square" lIns="46798" tIns="46798" rIns="46798" bIns="46798" numCol="1" spcCol="38100"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ctr" defTabSz="914400" rtl="0" fontAlgn="auto" latinLnBrk="0" hangingPunct="0">
                <a:lnSpc>
                  <a:spcPct val="95000"/>
                </a:lnSpc>
                <a:spcBef>
                  <a:spcPts val="0"/>
                </a:spcBef>
                <a:spcAft>
                  <a:spcPts val="0"/>
                </a:spcAft>
                <a:buClrTx/>
                <a:buSzTx/>
                <a:buFontTx/>
                <a:buNone/>
                <a:tabLst/>
              </a:pPr>
              <a:endParaRPr kumimoji="0" lang="ru-RU" sz="2400" b="0" i="0" u="none" strike="noStrike" cap="none" spc="0" normalizeH="0" baseline="0">
                <a:ln>
                  <a:noFill/>
                </a:ln>
                <a:solidFill>
                  <a:schemeClr val="accent1"/>
                </a:solidFill>
                <a:effectLst/>
                <a:uFillTx/>
                <a:latin typeface="+mn-lt"/>
                <a:ea typeface="+mn-ea"/>
                <a:cs typeface="+mn-cs"/>
                <a:sym typeface="TUIType"/>
              </a:endParaRPr>
            </a:p>
          </p:txBody>
        </p:sp>
        <p:sp>
          <p:nvSpPr>
            <p:cNvPr id="20" name="Дуга 19"/>
            <p:cNvSpPr/>
            <p:nvPr/>
          </p:nvSpPr>
          <p:spPr>
            <a:xfrm>
              <a:off x="4524827" y="20496157"/>
              <a:ext cx="1915322" cy="1915322"/>
            </a:xfrm>
            <a:prstGeom prst="arc">
              <a:avLst>
                <a:gd name="adj1" fmla="val 20208483"/>
                <a:gd name="adj2" fmla="val 15905063"/>
              </a:avLst>
            </a:prstGeom>
            <a:noFill/>
            <a:ln w="127000" cap="rnd">
              <a:solidFill>
                <a:schemeClr val="bg1">
                  <a:lumMod val="85000"/>
                  <a:alpha val="7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91439" tIns="45719" rIns="91439" bIns="45719" numCol="1" spcCol="3810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914400" rtl="0" fontAlgn="auto" latinLnBrk="1"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000000"/>
                </a:solidFill>
                <a:effectLst/>
                <a:uFillTx/>
              </a:endParaRPr>
            </a:p>
          </p:txBody>
        </p:sp>
        <p:sp>
          <p:nvSpPr>
            <p:cNvPr id="23" name="Прямоугольник 22"/>
            <p:cNvSpPr/>
            <p:nvPr/>
          </p:nvSpPr>
          <p:spPr>
            <a:xfrm>
              <a:off x="4882491" y="20964459"/>
              <a:ext cx="1180205" cy="765769"/>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ru-RU" sz="8000" dirty="0">
                  <a:solidFill>
                    <a:srgbClr val="C00000"/>
                  </a:solidFill>
                </a:rPr>
                <a:t>17%</a:t>
              </a:r>
            </a:p>
          </p:txBody>
        </p:sp>
      </p:grpSp>
      <p:grpSp>
        <p:nvGrpSpPr>
          <p:cNvPr id="24" name="Группа 23"/>
          <p:cNvGrpSpPr/>
          <p:nvPr/>
        </p:nvGrpSpPr>
        <p:grpSpPr>
          <a:xfrm>
            <a:off x="10742950" y="5149326"/>
            <a:ext cx="3079211" cy="3079211"/>
            <a:chOff x="4524827" y="20496157"/>
            <a:chExt cx="1915322" cy="1915322"/>
          </a:xfrm>
        </p:grpSpPr>
        <p:sp>
          <p:nvSpPr>
            <p:cNvPr id="25" name="Дуга 24"/>
            <p:cNvSpPr/>
            <p:nvPr/>
          </p:nvSpPr>
          <p:spPr>
            <a:xfrm>
              <a:off x="4524827" y="20496157"/>
              <a:ext cx="1915322" cy="1915322"/>
            </a:xfrm>
            <a:prstGeom prst="arc">
              <a:avLst>
                <a:gd name="adj1" fmla="val 16569215"/>
                <a:gd name="adj2" fmla="val 7455227"/>
              </a:avLst>
            </a:prstGeom>
            <a:noFill/>
            <a:ln w="254000" cap="rnd">
              <a:solidFill>
                <a:schemeClr val="accent6"/>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91439" tIns="45719" rIns="91439" bIns="45719" numCol="1" spcCol="3810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914400" rtl="0" fontAlgn="auto" latinLnBrk="1"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000000"/>
                </a:solidFill>
                <a:effectLst/>
                <a:uFillTx/>
              </a:endParaRPr>
            </a:p>
          </p:txBody>
        </p:sp>
        <p:sp>
          <p:nvSpPr>
            <p:cNvPr id="26" name="Овал 25"/>
            <p:cNvSpPr/>
            <p:nvPr/>
          </p:nvSpPr>
          <p:spPr>
            <a:xfrm>
              <a:off x="4694044" y="20665374"/>
              <a:ext cx="1576888" cy="1576888"/>
            </a:xfrm>
            <a:prstGeom prst="ellipse">
              <a:avLst/>
            </a:prstGeom>
            <a:solidFill>
              <a:schemeClr val="bg1">
                <a:alpha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horz" wrap="square" lIns="46798" tIns="46798" rIns="46798" bIns="46798" numCol="1" spcCol="38100"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ctr" defTabSz="914400" rtl="0" fontAlgn="auto" latinLnBrk="0" hangingPunct="0">
                <a:lnSpc>
                  <a:spcPct val="95000"/>
                </a:lnSpc>
                <a:spcBef>
                  <a:spcPts val="0"/>
                </a:spcBef>
                <a:spcAft>
                  <a:spcPts val="0"/>
                </a:spcAft>
                <a:buClrTx/>
                <a:buSzTx/>
                <a:buFontTx/>
                <a:buNone/>
                <a:tabLst/>
              </a:pPr>
              <a:endParaRPr kumimoji="0" lang="ru-RU" sz="2400" b="0" i="0" u="none" strike="noStrike" cap="none" spc="0" normalizeH="0" baseline="0">
                <a:ln>
                  <a:noFill/>
                </a:ln>
                <a:solidFill>
                  <a:schemeClr val="accent1"/>
                </a:solidFill>
                <a:effectLst/>
                <a:uFillTx/>
                <a:latin typeface="+mn-lt"/>
                <a:ea typeface="+mn-ea"/>
                <a:cs typeface="+mn-cs"/>
                <a:sym typeface="TUIType"/>
              </a:endParaRPr>
            </a:p>
          </p:txBody>
        </p:sp>
        <p:sp>
          <p:nvSpPr>
            <p:cNvPr id="27" name="Дуга 26"/>
            <p:cNvSpPr/>
            <p:nvPr/>
          </p:nvSpPr>
          <p:spPr>
            <a:xfrm>
              <a:off x="4524827" y="20496157"/>
              <a:ext cx="1915322" cy="1915322"/>
            </a:xfrm>
            <a:prstGeom prst="arc">
              <a:avLst>
                <a:gd name="adj1" fmla="val 8099710"/>
                <a:gd name="adj2" fmla="val 15905063"/>
              </a:avLst>
            </a:prstGeom>
            <a:noFill/>
            <a:ln w="127000" cap="rnd">
              <a:solidFill>
                <a:schemeClr val="bg1">
                  <a:lumMod val="85000"/>
                  <a:alpha val="7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91439" tIns="45719" rIns="91439" bIns="45719" numCol="1" spcCol="3810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indent="0" algn="l" defTabSz="914400" rtl="0" fontAlgn="auto" latinLnBrk="1" hangingPunct="0">
                <a:lnSpc>
                  <a:spcPct val="100000"/>
                </a:lnSpc>
                <a:spcBef>
                  <a:spcPts val="0"/>
                </a:spcBef>
                <a:spcAft>
                  <a:spcPts val="0"/>
                </a:spcAft>
                <a:buClrTx/>
                <a:buSzTx/>
                <a:buFontTx/>
                <a:buNone/>
                <a:tabLst/>
              </a:pPr>
              <a:endParaRPr kumimoji="0" lang="ru-RU" sz="1800" b="0" i="0" u="none" strike="noStrike" cap="none" spc="0" normalizeH="0" baseline="0">
                <a:ln>
                  <a:noFill/>
                </a:ln>
                <a:solidFill>
                  <a:srgbClr val="000000"/>
                </a:solidFill>
                <a:effectLst/>
                <a:uFillTx/>
              </a:endParaRPr>
            </a:p>
          </p:txBody>
        </p:sp>
        <p:sp>
          <p:nvSpPr>
            <p:cNvPr id="28" name="Прямоугольник 27"/>
            <p:cNvSpPr/>
            <p:nvPr/>
          </p:nvSpPr>
          <p:spPr>
            <a:xfrm>
              <a:off x="4882491" y="20964459"/>
              <a:ext cx="1180205" cy="765769"/>
            </a:xfrm>
            <a:prstGeom prst="rect">
              <a:avLst/>
            </a:prstGeom>
          </p:spPr>
          <p:txBody>
            <a:bodyPr wrap="square" lIns="0" tIns="0"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0" dirty="0"/>
                <a:t>87</a:t>
              </a:r>
              <a:r>
                <a:rPr lang="ru-RU" sz="8000" dirty="0"/>
                <a:t>%</a:t>
              </a:r>
            </a:p>
          </p:txBody>
        </p:sp>
      </p:grpSp>
      <p:sp>
        <p:nvSpPr>
          <p:cNvPr id="29" name="Titel 1"/>
          <p:cNvSpPr txBox="1">
            <a:spLocks/>
          </p:cNvSpPr>
          <p:nvPr/>
        </p:nvSpPr>
        <p:spPr bwMode="gray">
          <a:xfrm>
            <a:off x="5396727" y="5699192"/>
            <a:ext cx="3716783" cy="1918842"/>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4000" kern="0" dirty="0">
                <a:solidFill>
                  <a:schemeClr val="tx1"/>
                </a:solidFill>
              </a:rPr>
              <a:t>TUI FUN&amp;SUN </a:t>
            </a:r>
            <a:r>
              <a:rPr lang="en-US" sz="4000" b="1" kern="0" dirty="0">
                <a:solidFill>
                  <a:schemeClr val="tx1"/>
                </a:solidFill>
              </a:rPr>
              <a:t>River Resort Belek 5*</a:t>
            </a:r>
          </a:p>
        </p:txBody>
      </p:sp>
      <p:sp>
        <p:nvSpPr>
          <p:cNvPr id="30" name="Titel 1"/>
          <p:cNvSpPr txBox="1">
            <a:spLocks/>
          </p:cNvSpPr>
          <p:nvPr/>
        </p:nvSpPr>
        <p:spPr bwMode="gray">
          <a:xfrm>
            <a:off x="14526963" y="5699192"/>
            <a:ext cx="3933831" cy="134914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282575" rtl="0" eaLnBrk="1" fontAlgn="base" hangingPunct="1">
              <a:lnSpc>
                <a:spcPct val="95000"/>
              </a:lnSpc>
              <a:spcBef>
                <a:spcPct val="0"/>
              </a:spcBef>
              <a:spcAft>
                <a:spcPct val="0"/>
              </a:spcAft>
              <a:tabLst>
                <a:tab pos="282575" algn="l"/>
              </a:tabLst>
              <a:defRPr sz="2400" b="0" cap="none" baseline="0">
                <a:solidFill>
                  <a:schemeClr val="accent1"/>
                </a:solidFill>
                <a:latin typeface="+mj-lt"/>
                <a:ea typeface="+mj-ea"/>
                <a:cs typeface="+mj-cs"/>
              </a:defRPr>
            </a:lvl1pPr>
            <a:lvl2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2pPr>
            <a:lvl3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3pPr>
            <a:lvl4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4pPr>
            <a:lvl5pPr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5pPr>
            <a:lvl6pPr marL="4572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6pPr>
            <a:lvl7pPr marL="9144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7pPr>
            <a:lvl8pPr marL="13716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8pPr>
            <a:lvl9pPr marL="1828800" algn="l" defTabSz="282575" rtl="0" eaLnBrk="1" fontAlgn="base" hangingPunct="1">
              <a:lnSpc>
                <a:spcPts val="3100"/>
              </a:lnSpc>
              <a:spcBef>
                <a:spcPct val="0"/>
              </a:spcBef>
              <a:spcAft>
                <a:spcPct val="0"/>
              </a:spcAft>
              <a:tabLst>
                <a:tab pos="282575" algn="l"/>
              </a:tabLst>
              <a:defRPr sz="2800">
                <a:solidFill>
                  <a:schemeClr val="tx2"/>
                </a:solidFill>
                <a:latin typeface="TUIType" pitchFamily="34" charset="0"/>
              </a:defRPr>
            </a:lvl9pPr>
          </a:lstStyle>
          <a:p>
            <a:pPr lvl="0">
              <a:defRPr/>
            </a:pPr>
            <a:r>
              <a:rPr lang="en-US" sz="4000" kern="0" dirty="0">
                <a:solidFill>
                  <a:schemeClr val="tx1"/>
                </a:solidFill>
              </a:rPr>
              <a:t>TUI FUN&amp;SUN </a:t>
            </a:r>
            <a:r>
              <a:rPr lang="en-US" sz="4000" b="1" kern="0" dirty="0">
                <a:solidFill>
                  <a:schemeClr val="tx1"/>
                </a:solidFill>
              </a:rPr>
              <a:t>Club Belek 5*</a:t>
            </a:r>
          </a:p>
        </p:txBody>
      </p:sp>
      <p:cxnSp>
        <p:nvCxnSpPr>
          <p:cNvPr id="4" name="Прямая соединительная линия 3"/>
          <p:cNvCxnSpPr>
            <a:cxnSpLocks/>
          </p:cNvCxnSpPr>
          <p:nvPr/>
        </p:nvCxnSpPr>
        <p:spPr>
          <a:xfrm>
            <a:off x="18724690" y="3891835"/>
            <a:ext cx="0" cy="4655924"/>
          </a:xfrm>
          <a:prstGeom prst="line">
            <a:avLst/>
          </a:prstGeom>
          <a:noFill/>
          <a:ln w="38100" cap="flat">
            <a:solidFill>
              <a:schemeClr val="bg1">
                <a:lumMod val="85000"/>
              </a:schemeClr>
            </a:solidFill>
            <a:prstDash val="solid"/>
            <a:round/>
          </a:ln>
          <a:effectLst/>
          <a:sp3d/>
        </p:spPr>
        <p:style>
          <a:lnRef idx="0">
            <a:scrgbClr r="0" g="0" b="0"/>
          </a:lnRef>
          <a:fillRef idx="0">
            <a:scrgbClr r="0" g="0" b="0"/>
          </a:fillRef>
          <a:effectRef idx="0">
            <a:scrgbClr r="0" g="0" b="0"/>
          </a:effectRef>
          <a:fontRef idx="none"/>
        </p:style>
      </p:cxnSp>
      <p:grpSp>
        <p:nvGrpSpPr>
          <p:cNvPr id="31" name="Группа 30"/>
          <p:cNvGrpSpPr/>
          <p:nvPr/>
        </p:nvGrpSpPr>
        <p:grpSpPr>
          <a:xfrm>
            <a:off x="32268357" y="852487"/>
            <a:ext cx="4358606" cy="1386789"/>
            <a:chOff x="29036928" y="1600200"/>
            <a:chExt cx="6520878" cy="2074765"/>
          </a:xfrm>
        </p:grpSpPr>
        <p:pic>
          <p:nvPicPr>
            <p:cNvPr id="32" name="Рисунок 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1353927" y="1600200"/>
              <a:ext cx="1726723" cy="2074765"/>
            </a:xfrm>
            <a:prstGeom prst="rect">
              <a:avLst/>
            </a:prstGeom>
          </p:spPr>
        </p:pic>
        <p:pic>
          <p:nvPicPr>
            <p:cNvPr id="33" name="Picture 4" descr="C:\Users\murat.guler.TUIRU\Desktop\images\tukan-2.gif"/>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775229" y="1603558"/>
              <a:ext cx="1782577" cy="207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Рисунок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036928" y="1600200"/>
              <a:ext cx="1507207" cy="2074765"/>
            </a:xfrm>
            <a:prstGeom prst="rect">
              <a:avLst/>
            </a:prstGeom>
          </p:spPr>
        </p:pic>
      </p:grpSp>
      <p:sp>
        <p:nvSpPr>
          <p:cNvPr id="35" name="Rectangle 14"/>
          <p:cNvSpPr/>
          <p:nvPr/>
        </p:nvSpPr>
        <p:spPr>
          <a:xfrm>
            <a:off x="2473116" y="19024436"/>
            <a:ext cx="6316923" cy="564053"/>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fontAlgn="base">
              <a:lnSpc>
                <a:spcPct val="90000"/>
              </a:lnSpc>
              <a:spcAft>
                <a:spcPts val="500"/>
              </a:spcAft>
              <a:buClr>
                <a:srgbClr val="092A5E"/>
              </a:buClr>
              <a:buSzPct val="110000"/>
              <a:defRPr/>
            </a:pPr>
            <a:r>
              <a:rPr lang="en-US" sz="3200" dirty="0">
                <a:solidFill>
                  <a:srgbClr val="092A5E"/>
                </a:solidFill>
              </a:rPr>
              <a:t>* Number of respondents </a:t>
            </a:r>
            <a:r>
              <a:rPr kumimoji="0" lang="ru-RU" sz="3200" i="0" u="none" strike="noStrike" kern="1200" cap="none" spc="0" normalizeH="0" noProof="0" dirty="0">
                <a:ln>
                  <a:noFill/>
                </a:ln>
                <a:solidFill>
                  <a:srgbClr val="092A5E"/>
                </a:solidFill>
                <a:effectLst/>
                <a:uLnTx/>
                <a:uFillTx/>
                <a:latin typeface="TUIType Light"/>
                <a:ea typeface="+mn-ea"/>
                <a:cs typeface="+mn-cs"/>
              </a:rPr>
              <a:t>– </a:t>
            </a:r>
            <a:r>
              <a:rPr lang="en-US" sz="3200" dirty="0">
                <a:solidFill>
                  <a:srgbClr val="092A5E"/>
                </a:solidFill>
                <a:latin typeface="TUIType Light"/>
              </a:rPr>
              <a:t>1640 </a:t>
            </a:r>
            <a:r>
              <a:rPr kumimoji="0" lang="en-US" sz="3200" i="0" u="none" strike="noStrike" kern="1200" cap="none" spc="0" normalizeH="0" noProof="0" dirty="0">
                <a:ln>
                  <a:noFill/>
                </a:ln>
                <a:solidFill>
                  <a:srgbClr val="092A5E"/>
                </a:solidFill>
                <a:effectLst/>
                <a:uLnTx/>
                <a:uFillTx/>
                <a:latin typeface="TUIType Light"/>
                <a:ea typeface="+mn-ea"/>
                <a:cs typeface="+mn-cs"/>
              </a:rPr>
              <a:t>PAX</a:t>
            </a:r>
            <a:endParaRPr kumimoji="0" lang="ru-RU" sz="3200" i="0" u="none" strike="noStrike" kern="1200" cap="none" spc="0" normalizeH="0" baseline="0" noProof="0" dirty="0">
              <a:ln>
                <a:noFill/>
              </a:ln>
              <a:solidFill>
                <a:srgbClr val="092A5E"/>
              </a:solidFill>
              <a:effectLst/>
              <a:uLnTx/>
              <a:uFillTx/>
              <a:latin typeface="TUIType Light"/>
              <a:ea typeface="+mn-ea"/>
              <a:cs typeface="+mn-cs"/>
            </a:endParaRPr>
          </a:p>
        </p:txBody>
      </p:sp>
    </p:spTree>
    <p:extLst>
      <p:ext uri="{BB962C8B-B14F-4D97-AF65-F5344CB8AC3E}">
        <p14:creationId xmlns:p14="http://schemas.microsoft.com/office/powerpoint/2010/main" val="251200743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21&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Year&gt;&lt;m_yearfmt&gt;&lt;begin val=&quot;0&quot;/&gt;&lt;end val=&quot;4&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5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6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2.xml><?xml version="1.0" encoding="utf-8"?>
<a:theme xmlns:a="http://schemas.openxmlformats.org/drawingml/2006/main" name="7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3.xml><?xml version="1.0" encoding="utf-8"?>
<a:theme xmlns:a="http://schemas.openxmlformats.org/drawingml/2006/main" name="2_TUI_PowerPoint_Template_16x9_FINAL_20160927">
  <a:themeElements>
    <a:clrScheme name="TUI">
      <a:dk1>
        <a:srgbClr val="092A5E"/>
      </a:dk1>
      <a:lt1>
        <a:srgbClr val="FFFFFF"/>
      </a:lt1>
      <a:dk2>
        <a:srgbClr val="737373"/>
      </a:dk2>
      <a:lt2>
        <a:srgbClr val="DCDCDC"/>
      </a:lt2>
      <a:accent1>
        <a:srgbClr val="092A5E"/>
      </a:accent1>
      <a:accent2>
        <a:srgbClr val="C2E6FA"/>
      </a:accent2>
      <a:accent3>
        <a:srgbClr val="70CBF4"/>
      </a:accent3>
      <a:accent4>
        <a:srgbClr val="D40E14"/>
      </a:accent4>
      <a:accent5>
        <a:srgbClr val="FFE100"/>
      </a:accent5>
      <a:accent6>
        <a:srgbClr val="AAD700"/>
      </a:accent6>
      <a:hlink>
        <a:srgbClr val="000000"/>
      </a:hlink>
      <a:folHlink>
        <a:srgbClr val="000000"/>
      </a:folHlink>
    </a:clrScheme>
    <a:fontScheme name="TUI Type Light">
      <a:majorFont>
        <a:latin typeface="TUIType Light"/>
        <a:ea typeface=""/>
        <a:cs typeface=""/>
      </a:majorFont>
      <a:minorFont>
        <a:latin typeface="TUIType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defPPr marR="0" algn="ctr" defTabSz="914400" rtl="0" eaLnBrk="0" fontAlgn="base" latinLnBrk="0" hangingPunct="0">
          <a:lnSpc>
            <a:spcPct val="95000"/>
          </a:lnSpc>
          <a:spcBef>
            <a:spcPct val="0"/>
          </a:spcBef>
          <a:spcAft>
            <a:spcPct val="0"/>
          </a:spcAft>
          <a:buClrTx/>
          <a:buSzPct val="100000"/>
          <a:tabLst/>
          <a:defRPr kumimoji="0" sz="1800" b="0" i="0" u="none" strike="noStrike" cap="none" normalizeH="0" baseline="0" dirty="0" err="1" smtClean="0">
            <a:ln>
              <a:noFill/>
            </a:ln>
            <a:effectLst/>
            <a:latin typeface="TUIType" pitchFamily="34" charset="0"/>
          </a:defRPr>
        </a:defPPr>
      </a:lstStyle>
    </a:spDef>
    <a:lnDef>
      <a:spPr bwMode="auto">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none" rtlCol="0">
        <a:spAutoFit/>
      </a:bodyPr>
      <a:lstStyle>
        <a:defPPr>
          <a:defRPr sz="1800" dirty="0" err="1" smtClean="0"/>
        </a:defPPr>
      </a:lstStyle>
    </a:txDef>
  </a:objectDefaults>
  <a:extraClrSchemeLst>
    <a:extraClrScheme>
      <a:clrScheme name="ppt_template 1">
        <a:dk1>
          <a:srgbClr val="000000"/>
        </a:dk1>
        <a:lt1>
          <a:srgbClr val="FFFFFF"/>
        </a:lt1>
        <a:dk2>
          <a:srgbClr val="092A5E"/>
        </a:dk2>
        <a:lt2>
          <a:srgbClr val="9B9B9B"/>
        </a:lt2>
        <a:accent1>
          <a:srgbClr val="6699FF"/>
        </a:accent1>
        <a:accent2>
          <a:srgbClr val="C8E6FF"/>
        </a:accent2>
        <a:accent3>
          <a:srgbClr val="FFFFFF"/>
        </a:accent3>
        <a:accent4>
          <a:srgbClr val="000000"/>
        </a:accent4>
        <a:accent5>
          <a:srgbClr val="B8CAFF"/>
        </a:accent5>
        <a:accent6>
          <a:srgbClr val="B5D0E7"/>
        </a:accent6>
        <a:hlink>
          <a:srgbClr val="FF8800"/>
        </a:hlink>
        <a:folHlink>
          <a:srgbClr val="002D4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UI GROUP_POTX_Template_16x9_20160827.potx" id="{25211C2D-5FCA-4DAD-9343-88EDE5790FA8}" vid="{001E1DB3-063D-4FDE-9CE9-8E35444630F1}"/>
    </a:ext>
  </a:extLst>
</a:theme>
</file>

<file path=ppt/theme/theme14.xml><?xml version="1.0" encoding="utf-8"?>
<a:theme xmlns:a="http://schemas.openxmlformats.org/drawingml/2006/main" name="4_TUI_PowerPoint_Template_16x9_FINAL_20160927">
  <a:themeElements>
    <a:clrScheme name="TUI">
      <a:dk1>
        <a:srgbClr val="092A5E"/>
      </a:dk1>
      <a:lt1>
        <a:srgbClr val="FFFFFF"/>
      </a:lt1>
      <a:dk2>
        <a:srgbClr val="737373"/>
      </a:dk2>
      <a:lt2>
        <a:srgbClr val="DCDCDC"/>
      </a:lt2>
      <a:accent1>
        <a:srgbClr val="092A5E"/>
      </a:accent1>
      <a:accent2>
        <a:srgbClr val="C2E6FA"/>
      </a:accent2>
      <a:accent3>
        <a:srgbClr val="70CBF4"/>
      </a:accent3>
      <a:accent4>
        <a:srgbClr val="D40E14"/>
      </a:accent4>
      <a:accent5>
        <a:srgbClr val="FFE100"/>
      </a:accent5>
      <a:accent6>
        <a:srgbClr val="AAD700"/>
      </a:accent6>
      <a:hlink>
        <a:srgbClr val="000000"/>
      </a:hlink>
      <a:folHlink>
        <a:srgbClr val="000000"/>
      </a:folHlink>
    </a:clrScheme>
    <a:fontScheme name="TUI Type Light">
      <a:majorFont>
        <a:latin typeface="TUIType Light"/>
        <a:ea typeface=""/>
        <a:cs typeface=""/>
      </a:majorFont>
      <a:minorFont>
        <a:latin typeface="TUIType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rot="0" spcFirstLastPara="0" vertOverflow="overflow" horzOverflow="overflow" vert="horz" wrap="square" lIns="82800" tIns="46800" rIns="82800" bIns="46800" numCol="1" spcCol="0" rtlCol="0" fromWordArt="0" anchor="ctr" anchorCtr="0" forceAA="0" compatLnSpc="1">
        <a:prstTxWarp prst="textNoShape">
          <a:avLst/>
        </a:prstTxWarp>
        <a:noAutofit/>
      </a:bodyPr>
      <a:lstStyle>
        <a:defPPr marR="0" algn="ctr" defTabSz="914400" rtl="0" eaLnBrk="0" fontAlgn="base" latinLnBrk="0" hangingPunct="0">
          <a:lnSpc>
            <a:spcPct val="95000"/>
          </a:lnSpc>
          <a:spcBef>
            <a:spcPct val="0"/>
          </a:spcBef>
          <a:spcAft>
            <a:spcPct val="0"/>
          </a:spcAft>
          <a:buClrTx/>
          <a:buSzPct val="100000"/>
          <a:tabLst/>
          <a:defRPr kumimoji="0" sz="1800" b="0" i="0" u="none" strike="noStrike" cap="none" normalizeH="0" baseline="0" dirty="0" err="1" smtClean="0">
            <a:ln>
              <a:noFill/>
            </a:ln>
            <a:effectLst/>
            <a:latin typeface="TUIType" pitchFamily="34" charset="0"/>
          </a:defRPr>
        </a:defPPr>
      </a:lstStyle>
    </a:spDef>
    <a:lnDef>
      <a:spPr bwMode="auto">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none" rtlCol="0">
        <a:spAutoFit/>
      </a:bodyPr>
      <a:lstStyle>
        <a:defPPr>
          <a:defRPr sz="1800" dirty="0" err="1" smtClean="0"/>
        </a:defPPr>
      </a:lstStyle>
    </a:txDef>
  </a:objectDefaults>
  <a:extraClrSchemeLst>
    <a:extraClrScheme>
      <a:clrScheme name="ppt_template 1">
        <a:dk1>
          <a:srgbClr val="000000"/>
        </a:dk1>
        <a:lt1>
          <a:srgbClr val="FFFFFF"/>
        </a:lt1>
        <a:dk2>
          <a:srgbClr val="092A5E"/>
        </a:dk2>
        <a:lt2>
          <a:srgbClr val="9B9B9B"/>
        </a:lt2>
        <a:accent1>
          <a:srgbClr val="6699FF"/>
        </a:accent1>
        <a:accent2>
          <a:srgbClr val="C8E6FF"/>
        </a:accent2>
        <a:accent3>
          <a:srgbClr val="FFFFFF"/>
        </a:accent3>
        <a:accent4>
          <a:srgbClr val="000000"/>
        </a:accent4>
        <a:accent5>
          <a:srgbClr val="B8CAFF"/>
        </a:accent5>
        <a:accent6>
          <a:srgbClr val="B5D0E7"/>
        </a:accent6>
        <a:hlink>
          <a:srgbClr val="FF8800"/>
        </a:hlink>
        <a:folHlink>
          <a:srgbClr val="002D4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UI GROUP_POTX_Template_16x9_20160827.potx" id="{25211C2D-5FCA-4DAD-9343-88EDE5790FA8}" vid="{001E1DB3-063D-4FDE-9CE9-8E35444630F1}"/>
    </a:ext>
  </a:extLst>
</a:theme>
</file>

<file path=ppt/theme/theme15.xml><?xml version="1.0" encoding="utf-8"?>
<a:theme xmlns:a="http://schemas.openxmlformats.org/drawingml/2006/main" name="8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6.xml><?xml version="1.0" encoding="utf-8"?>
<a:theme xmlns:a="http://schemas.openxmlformats.org/drawingml/2006/main" name="9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7.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2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3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2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26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2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4_TUI New">
  <a:themeElements>
    <a:clrScheme name="TUI_PowerPoint_Template_16x9_FINAL_20160927">
      <a:dk1>
        <a:srgbClr val="092A5E"/>
      </a:dk1>
      <a:lt1>
        <a:srgbClr val="FFFFFF"/>
      </a:lt1>
      <a:dk2>
        <a:srgbClr val="A7A7A7"/>
      </a:dk2>
      <a:lt2>
        <a:srgbClr val="535353"/>
      </a:lt2>
      <a:accent1>
        <a:srgbClr val="092A5E"/>
      </a:accent1>
      <a:accent2>
        <a:srgbClr val="C2E6FA"/>
      </a:accent2>
      <a:accent3>
        <a:srgbClr val="70CBF4"/>
      </a:accent3>
      <a:accent4>
        <a:srgbClr val="EF0000"/>
      </a:accent4>
      <a:accent5>
        <a:srgbClr val="FFE100"/>
      </a:accent5>
      <a:accent6>
        <a:srgbClr val="AAD700"/>
      </a:accent6>
      <a:hlink>
        <a:srgbClr val="0000FF"/>
      </a:hlink>
      <a:folHlink>
        <a:srgbClr val="FF00FF"/>
      </a:folHlink>
    </a:clrScheme>
    <a:fontScheme name="TUIType Light">
      <a:majorFont>
        <a:latin typeface="TUIType Light"/>
        <a:ea typeface=""/>
        <a:cs typeface=""/>
      </a:majorFont>
      <a:minorFont>
        <a:latin typeface="TUIType Light"/>
        <a:ea typeface=""/>
        <a:cs typeface=""/>
      </a:minorFont>
    </a:fontScheme>
    <a:fmtScheme name="TUI_PowerPoint_Template_16x9_FINAL_2016092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8" tIns="46798" rIns="46798" bIns="46798" numCol="1" spcCol="38100" rtlCol="0" anchor="ctr">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ctr" defTabSz="914400" rtl="0" fontAlgn="auto" latinLnBrk="0" hangingPunct="0">
          <a:lnSpc>
            <a:spcPct val="95000"/>
          </a:lnSpc>
          <a:spcBef>
            <a:spcPts val="0"/>
          </a:spcBef>
          <a:spcAft>
            <a:spcPts val="0"/>
          </a:spcAft>
          <a:buClrTx/>
          <a:buSzTx/>
          <a:buFontTx/>
          <a:buNone/>
          <a:tabLst/>
          <a:defRPr kumimoji="0" sz="2400" b="0" i="0" u="none" strike="noStrike" cap="none" spc="0" normalizeH="0" baseline="0">
            <a:ln>
              <a:noFill/>
            </a:ln>
            <a:solidFill>
              <a:schemeClr val="accent1"/>
            </a:solidFill>
            <a:effectLst/>
            <a:uFillTx/>
            <a:latin typeface="+mn-lt"/>
            <a:ea typeface="+mn-ea"/>
            <a:cs typeface="+mn-cs"/>
            <a:sym typeface="TUITyp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38390</TotalTime>
  <Words>5860</Words>
  <Application>Microsoft Office PowerPoint</Application>
  <PresentationFormat>Произвольный</PresentationFormat>
  <Paragraphs>1041</Paragraphs>
  <Slides>51</Slides>
  <Notes>1</Notes>
  <HiddenSlides>0</HiddenSlides>
  <MMClips>0</MMClips>
  <ScaleCrop>false</ScaleCrop>
  <HeadingPairs>
    <vt:vector size="8" baseType="variant">
      <vt:variant>
        <vt:lpstr>Использованные шрифты</vt:lpstr>
      </vt:variant>
      <vt:variant>
        <vt:i4>6</vt:i4>
      </vt:variant>
      <vt:variant>
        <vt:lpstr>Тема</vt:lpstr>
      </vt:variant>
      <vt:variant>
        <vt:i4>16</vt:i4>
      </vt:variant>
      <vt:variant>
        <vt:lpstr>Внедренные серверы OLE</vt:lpstr>
      </vt:variant>
      <vt:variant>
        <vt:i4>1</vt:i4>
      </vt:variant>
      <vt:variant>
        <vt:lpstr>Заголовки слайдов</vt:lpstr>
      </vt:variant>
      <vt:variant>
        <vt:i4>51</vt:i4>
      </vt:variant>
    </vt:vector>
  </HeadingPairs>
  <TitlesOfParts>
    <vt:vector size="74" baseType="lpstr">
      <vt:lpstr>Arial</vt:lpstr>
      <vt:lpstr>Calibri</vt:lpstr>
      <vt:lpstr>Helvetica</vt:lpstr>
      <vt:lpstr>TUIType</vt:lpstr>
      <vt:lpstr>TUIType Light</vt:lpstr>
      <vt:lpstr>Wingdings</vt:lpstr>
      <vt:lpstr>TUI New</vt:lpstr>
      <vt:lpstr>3_TUI New</vt:lpstr>
      <vt:lpstr>1_TUI New</vt:lpstr>
      <vt:lpstr>12_TUI New</vt:lpstr>
      <vt:lpstr>13_TUI New</vt:lpstr>
      <vt:lpstr>22_TUI New</vt:lpstr>
      <vt:lpstr>26_TUI New</vt:lpstr>
      <vt:lpstr>2_TUI New</vt:lpstr>
      <vt:lpstr>4_TUI New</vt:lpstr>
      <vt:lpstr>5_TUI New</vt:lpstr>
      <vt:lpstr>6_TUI New</vt:lpstr>
      <vt:lpstr>7_TUI New</vt:lpstr>
      <vt:lpstr>2_TUI_PowerPoint_Template_16x9_FINAL_20160927</vt:lpstr>
      <vt:lpstr>4_TUI_PowerPoint_Template_16x9_FINAL_20160927</vt:lpstr>
      <vt:lpstr>8_TUI New</vt:lpstr>
      <vt:lpstr>9_TUI New</vt:lpstr>
      <vt:lpstr>think-cell Slide</vt:lpstr>
      <vt:lpstr>DIFF Product Analytic S18</vt:lpstr>
      <vt:lpstr>Product establishment based on the Target Audience preferences </vt:lpstr>
      <vt:lpstr>Analytical Instruments S18</vt:lpstr>
      <vt:lpstr>Clients’ touchpoints to improve the product &amp; concept </vt:lpstr>
      <vt:lpstr>Презентация PowerPoint</vt:lpstr>
      <vt:lpstr>Questionnaire data before vacation</vt:lpstr>
      <vt:lpstr>Questionnaire data before vacation</vt:lpstr>
      <vt:lpstr>Questionnaire data before vacation</vt:lpstr>
      <vt:lpstr>Questionnaire data in the hotel - NPS</vt:lpstr>
      <vt:lpstr>TUI FUN&amp;SUN Club Serra Palace</vt:lpstr>
      <vt:lpstr>Questionnaire data in TUI FUN&amp;SUN Club Serra Palace 5*</vt:lpstr>
      <vt:lpstr>Questionnaire data in TUI FUN&amp;SUN Club Serra Palace 5*</vt:lpstr>
      <vt:lpstr>Questionnaire data in TUI FUN&amp;SUN Club Serra Palace 5*</vt:lpstr>
      <vt:lpstr>Questionnaire data in TUI FUN&amp;SUN Club Serra Palace 5*</vt:lpstr>
      <vt:lpstr>TUI FUN&amp;SUN River Resort </vt:lpstr>
      <vt:lpstr>Questionnaire data in TUI FUN&amp;SUN River Resort 5*</vt:lpstr>
      <vt:lpstr>Questionnaire data in TUI FUN&amp;SUN Club Serra Palace 5*</vt:lpstr>
      <vt:lpstr>Questionnaire data in TUI FUN&amp;SUN River Resort 5*</vt:lpstr>
      <vt:lpstr>Questionnaire data in TUI FUN&amp;SUN River Resort 5*</vt:lpstr>
      <vt:lpstr>TUI FUN&amp;SUN Club Belek </vt:lpstr>
      <vt:lpstr>Questionnaire data in TUI FUN&amp;SUN Club Belek 5*</vt:lpstr>
      <vt:lpstr>Questionnaire data in TUI FUN&amp;SUN Club Belek 5*</vt:lpstr>
      <vt:lpstr>Questionnaire data in TUI FUN&amp;SUN Club Belek 5*</vt:lpstr>
      <vt:lpstr>Questionnaire data in TUI FUN&amp;SUN Club Belek 5*</vt:lpstr>
      <vt:lpstr>TUI FUN&amp;SUN Ghazal Resort</vt:lpstr>
      <vt:lpstr>Questionnaire data in TUI FUN&amp;SUN Miarosa Ghazal Resort 5*  </vt:lpstr>
      <vt:lpstr>Questionnaire data in TUI FUN&amp;SUN Miarosa Ghazal Resort 5* </vt:lpstr>
      <vt:lpstr>Questionnaire data in TUI FUN&amp;SUN Miarosa Ghazal Resort 5* </vt:lpstr>
      <vt:lpstr>Questionnaire data in TUI FUN&amp;SUN Miarosa Ghazal Resort 5* </vt:lpstr>
      <vt:lpstr>TUI FUN&amp;SUN Club Saphire</vt:lpstr>
      <vt:lpstr>Questionnaire data in TUI FUN&amp;SUN Club Saphire 5*  </vt:lpstr>
      <vt:lpstr>Questionnaire data in TUI FUN&amp;SUN Club Saphire 5*</vt:lpstr>
      <vt:lpstr>Questionnaire data in TUI FUN&amp;SUN Club Saphire 5*</vt:lpstr>
      <vt:lpstr>Questionnaire data in TUI FUN&amp;SUN Club Saphire 5*</vt:lpstr>
      <vt:lpstr>TUI FUN&amp;SUN Panthea Waterpark</vt:lpstr>
      <vt:lpstr>Questionnaire data in TUI FUN&amp;SUN Panthea Waterpark 5*  </vt:lpstr>
      <vt:lpstr>Questionnaire data in TUI FUN&amp;SUN Panthea Waterpark 5* </vt:lpstr>
      <vt:lpstr>Questionnaire data in TUI FUN&amp;SUN Panthea Waterpark 5* </vt:lpstr>
      <vt:lpstr>Questionnaire data in TUI FUN&amp;SUN Panthea Waterpark 5* </vt:lpstr>
      <vt:lpstr>TUI DAY&amp;NIGHT Connected  Club Hydros </vt:lpstr>
      <vt:lpstr>Questionnaire data in TUI DAY&amp;NIGHT Connected Club Hydros HV-1  </vt:lpstr>
      <vt:lpstr>Questionnaire data in TUI DAY&amp;NIGHT Connected Club Hydros HV-1 </vt:lpstr>
      <vt:lpstr>Questionnaire data in TUI DAY&amp;NIGHT Connected Club Hydros HV-1 </vt:lpstr>
      <vt:lpstr>TUI DAY&amp;NIGHT Connected  Club Life Belek 5*</vt:lpstr>
      <vt:lpstr>Questionnaire data in TUI DAY&amp;NIGHT Connected Club Life Belek 5*</vt:lpstr>
      <vt:lpstr>Questionnaire data in TUI DAY&amp;NIGHT Connected Club Life Belek 5*</vt:lpstr>
      <vt:lpstr>Questionnaire data in TUI DAY&amp;NIGHT Connected Club Life Belek 5*</vt:lpstr>
      <vt:lpstr>Important information (additional)  </vt:lpstr>
      <vt:lpstr> Guest relations service </vt:lpstr>
      <vt:lpstr>Experience of Vacation in Turkey </vt:lpstr>
      <vt:lpstr>Experience of Vacation with TUI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Стратегия дистрибуции 2020</dc:title>
  <dc:creator>artem.latypov@tui.ru</dc:creator>
  <cp:lastModifiedBy>Maria Levina</cp:lastModifiedBy>
  <cp:revision>3100</cp:revision>
  <cp:lastPrinted>2018-03-21T15:11:54Z</cp:lastPrinted>
  <dcterms:created xsi:type="dcterms:W3CDTF">2017-04-13T11:48:40Z</dcterms:created>
  <dcterms:modified xsi:type="dcterms:W3CDTF">2018-08-28T18:28:43Z</dcterms:modified>
</cp:coreProperties>
</file>